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94167cfd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94167cfd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6d2480f3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6d2480f3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4167cfdf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94167cfdf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4167cfdf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94167cfdf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c6d2480f3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c6d2480f3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6d2480f3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c6d2480f3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6d2480f3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6d2480f3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c6d2480f3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c6d2480f3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884" y="87581"/>
            <a:ext cx="1796796" cy="1192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https://img.freepik.com/free-photo/close-up-education-economy-objects_23-2149113543.jpg?uid=R204089742&amp;ga=GA1.1.983459284.1749749162&amp;semt=ais_hybrid&amp;w=7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963" y="81877"/>
            <a:ext cx="179779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3472" y="119827"/>
            <a:ext cx="1405918" cy="1126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descr="Graduating class  Graduation Stock Photo"/>
          <p:cNvPicPr preferRelativeResize="0"/>
          <p:nvPr/>
        </p:nvPicPr>
        <p:blipFill rotWithShape="1">
          <a:blip r:embed="rId5">
            <a:alphaModFix/>
          </a:blip>
          <a:srcRect r="38659" b="40555"/>
          <a:stretch/>
        </p:blipFill>
        <p:spPr>
          <a:xfrm>
            <a:off x="7257176" y="90361"/>
            <a:ext cx="1805047" cy="117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9645" y="83020"/>
            <a:ext cx="1800225" cy="1200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" name="Google Shape;64;p14"/>
          <p:cNvCxnSpPr/>
          <p:nvPr/>
        </p:nvCxnSpPr>
        <p:spPr>
          <a:xfrm>
            <a:off x="0" y="128088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C40E3E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851" y="105619"/>
            <a:ext cx="2375058" cy="63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5"/>
          <p:cNvGrpSpPr/>
          <p:nvPr/>
        </p:nvGrpSpPr>
        <p:grpSpPr>
          <a:xfrm rot="5400000">
            <a:off x="7720289" y="-692656"/>
            <a:ext cx="761238" cy="2146554"/>
            <a:chOff x="-1" y="-38100"/>
            <a:chExt cx="491786" cy="2747433"/>
          </a:xfrm>
        </p:grpSpPr>
        <p:sp>
          <p:nvSpPr>
            <p:cNvPr id="70" name="Google Shape;70;p15"/>
            <p:cNvSpPr/>
            <p:nvPr/>
          </p:nvSpPr>
          <p:spPr>
            <a:xfrm>
              <a:off x="-1" y="-19049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4113C"/>
            </a:solidFill>
            <a:ln>
              <a:noFill/>
            </a:ln>
          </p:spPr>
        </p:sp>
        <p:sp>
          <p:nvSpPr>
            <p:cNvPr id="71" name="Google Shape;71;p15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" name="Google Shape;72;p15"/>
          <p:cNvGrpSpPr/>
          <p:nvPr/>
        </p:nvGrpSpPr>
        <p:grpSpPr>
          <a:xfrm rot="5400000">
            <a:off x="5729127" y="-707748"/>
            <a:ext cx="761238" cy="2176740"/>
            <a:chOff x="0" y="-38100"/>
            <a:chExt cx="491785" cy="2747433"/>
          </a:xfrm>
        </p:grpSpPr>
        <p:sp>
          <p:nvSpPr>
            <p:cNvPr id="73" name="Google Shape;73;p15"/>
            <p:cNvSpPr/>
            <p:nvPr/>
          </p:nvSpPr>
          <p:spPr>
            <a:xfrm>
              <a:off x="0" y="0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74" name="Google Shape;74;p15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15"/>
          <p:cNvGrpSpPr/>
          <p:nvPr/>
        </p:nvGrpSpPr>
        <p:grpSpPr>
          <a:xfrm rot="5400000">
            <a:off x="3565742" y="-708239"/>
            <a:ext cx="761238" cy="2177722"/>
            <a:chOff x="0" y="-38100"/>
            <a:chExt cx="491785" cy="2747433"/>
          </a:xfrm>
        </p:grpSpPr>
        <p:sp>
          <p:nvSpPr>
            <p:cNvPr id="76" name="Google Shape;76;p15"/>
            <p:cNvSpPr/>
            <p:nvPr/>
          </p:nvSpPr>
          <p:spPr>
            <a:xfrm>
              <a:off x="0" y="0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233"/>
            </a:solidFill>
            <a:ln>
              <a:noFill/>
            </a:ln>
          </p:spPr>
        </p:sp>
        <p:sp>
          <p:nvSpPr>
            <p:cNvPr id="77" name="Google Shape;77;p15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solidFill>
              <a:srgbClr val="FEC23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851" y="105619"/>
            <a:ext cx="2375058" cy="63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6"/>
          <p:cNvGrpSpPr/>
          <p:nvPr/>
        </p:nvGrpSpPr>
        <p:grpSpPr>
          <a:xfrm rot="5400000">
            <a:off x="7720289" y="-692656"/>
            <a:ext cx="761238" cy="2146554"/>
            <a:chOff x="-1" y="-38100"/>
            <a:chExt cx="491786" cy="2747433"/>
          </a:xfrm>
        </p:grpSpPr>
        <p:sp>
          <p:nvSpPr>
            <p:cNvPr id="84" name="Google Shape;84;p16"/>
            <p:cNvSpPr/>
            <p:nvPr/>
          </p:nvSpPr>
          <p:spPr>
            <a:xfrm>
              <a:off x="-1" y="-19049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4113C"/>
            </a:solidFill>
            <a:ln>
              <a:noFill/>
            </a:ln>
          </p:spPr>
        </p:sp>
        <p:sp>
          <p:nvSpPr>
            <p:cNvPr id="85" name="Google Shape;85;p16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16"/>
          <p:cNvGrpSpPr/>
          <p:nvPr/>
        </p:nvGrpSpPr>
        <p:grpSpPr>
          <a:xfrm rot="5400000">
            <a:off x="5729127" y="-707748"/>
            <a:ext cx="761238" cy="2176740"/>
            <a:chOff x="0" y="-38100"/>
            <a:chExt cx="491785" cy="2747433"/>
          </a:xfrm>
        </p:grpSpPr>
        <p:sp>
          <p:nvSpPr>
            <p:cNvPr id="87" name="Google Shape;87;p16"/>
            <p:cNvSpPr/>
            <p:nvPr/>
          </p:nvSpPr>
          <p:spPr>
            <a:xfrm>
              <a:off x="0" y="0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88" name="Google Shape;88;p16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6"/>
          <p:cNvGrpSpPr/>
          <p:nvPr/>
        </p:nvGrpSpPr>
        <p:grpSpPr>
          <a:xfrm rot="5400000">
            <a:off x="3565742" y="-708239"/>
            <a:ext cx="761238" cy="2177722"/>
            <a:chOff x="0" y="-38100"/>
            <a:chExt cx="491785" cy="2747433"/>
          </a:xfrm>
        </p:grpSpPr>
        <p:sp>
          <p:nvSpPr>
            <p:cNvPr id="90" name="Google Shape;90;p16"/>
            <p:cNvSpPr/>
            <p:nvPr/>
          </p:nvSpPr>
          <p:spPr>
            <a:xfrm>
              <a:off x="0" y="0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233"/>
            </a:solidFill>
            <a:ln>
              <a:noFill/>
            </a:ln>
          </p:spPr>
        </p:sp>
        <p:sp>
          <p:nvSpPr>
            <p:cNvPr id="91" name="Google Shape;91;p16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solidFill>
              <a:srgbClr val="FEC23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851" y="105619"/>
            <a:ext cx="2375058" cy="63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7"/>
          <p:cNvGrpSpPr/>
          <p:nvPr/>
        </p:nvGrpSpPr>
        <p:grpSpPr>
          <a:xfrm rot="5400000">
            <a:off x="7720289" y="-692656"/>
            <a:ext cx="761238" cy="2146554"/>
            <a:chOff x="-1" y="-38100"/>
            <a:chExt cx="491786" cy="2747433"/>
          </a:xfrm>
        </p:grpSpPr>
        <p:sp>
          <p:nvSpPr>
            <p:cNvPr id="98" name="Google Shape;98;p17"/>
            <p:cNvSpPr/>
            <p:nvPr/>
          </p:nvSpPr>
          <p:spPr>
            <a:xfrm>
              <a:off x="-1" y="-19049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4113C"/>
            </a:solidFill>
            <a:ln>
              <a:noFill/>
            </a:ln>
          </p:spPr>
        </p:sp>
        <p:sp>
          <p:nvSpPr>
            <p:cNvPr id="99" name="Google Shape;99;p17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7"/>
          <p:cNvGrpSpPr/>
          <p:nvPr/>
        </p:nvGrpSpPr>
        <p:grpSpPr>
          <a:xfrm rot="5400000">
            <a:off x="5729127" y="-707748"/>
            <a:ext cx="761238" cy="2176740"/>
            <a:chOff x="0" y="-38100"/>
            <a:chExt cx="491785" cy="2747433"/>
          </a:xfrm>
        </p:grpSpPr>
        <p:sp>
          <p:nvSpPr>
            <p:cNvPr id="101" name="Google Shape;101;p17"/>
            <p:cNvSpPr/>
            <p:nvPr/>
          </p:nvSpPr>
          <p:spPr>
            <a:xfrm>
              <a:off x="0" y="0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</p:sp>
        <p:sp>
          <p:nvSpPr>
            <p:cNvPr id="102" name="Google Shape;102;p17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7"/>
          <p:cNvGrpSpPr/>
          <p:nvPr/>
        </p:nvGrpSpPr>
        <p:grpSpPr>
          <a:xfrm rot="5400000">
            <a:off x="3565742" y="-708239"/>
            <a:ext cx="761238" cy="2177722"/>
            <a:chOff x="0" y="-38100"/>
            <a:chExt cx="491785" cy="2747433"/>
          </a:xfrm>
        </p:grpSpPr>
        <p:sp>
          <p:nvSpPr>
            <p:cNvPr id="104" name="Google Shape;104;p17"/>
            <p:cNvSpPr/>
            <p:nvPr/>
          </p:nvSpPr>
          <p:spPr>
            <a:xfrm>
              <a:off x="0" y="0"/>
              <a:ext cx="491785" cy="2709333"/>
            </a:xfrm>
            <a:custGeom>
              <a:avLst/>
              <a:gdLst/>
              <a:ahLst/>
              <a:cxnLst/>
              <a:rect l="l" t="t" r="r" b="b"/>
              <a:pathLst>
                <a:path w="491785" h="2709333" extrusionOk="0">
                  <a:moveTo>
                    <a:pt x="0" y="0"/>
                  </a:moveTo>
                  <a:lnTo>
                    <a:pt x="491785" y="0"/>
                  </a:lnTo>
                  <a:lnTo>
                    <a:pt x="4917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C233"/>
            </a:solidFill>
            <a:ln>
              <a:noFill/>
            </a:ln>
          </p:spPr>
        </p:sp>
        <p:sp>
          <p:nvSpPr>
            <p:cNvPr id="105" name="Google Shape;105;p17"/>
            <p:cNvSpPr txBox="1"/>
            <p:nvPr/>
          </p:nvSpPr>
          <p:spPr>
            <a:xfrm>
              <a:off x="0" y="-38100"/>
              <a:ext cx="491785" cy="2747433"/>
            </a:xfrm>
            <a:prstGeom prst="rect">
              <a:avLst/>
            </a:prstGeom>
            <a:solidFill>
              <a:srgbClr val="FEC233"/>
            </a:solidFill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 descr="Graduating class  Graduation Stock Photo"/>
          <p:cNvPicPr preferRelativeResize="0"/>
          <p:nvPr/>
        </p:nvPicPr>
        <p:blipFill rotWithShape="1">
          <a:blip r:embed="rId2">
            <a:alphaModFix/>
          </a:blip>
          <a:srcRect r="38659" b="40555"/>
          <a:stretch/>
        </p:blipFill>
        <p:spPr>
          <a:xfrm>
            <a:off x="6872827" y="88736"/>
            <a:ext cx="2035429" cy="130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0633" y="81877"/>
            <a:ext cx="1964817" cy="130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 descr="https://img.freepik.com/free-photo/close-up-education-economy-objects_23-2149113543.jpg?uid=R204089742&amp;ga=GA1.1.983459284.1749749162&amp;semt=ais_hybrid&amp;w=7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9994" y="81877"/>
            <a:ext cx="1962164" cy="130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744" y="81877"/>
            <a:ext cx="1974219" cy="13098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8"/>
          <p:cNvCxnSpPr/>
          <p:nvPr/>
        </p:nvCxnSpPr>
        <p:spPr>
          <a:xfrm>
            <a:off x="0" y="139518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C40E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2" name="Google Shape;11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09128" y="1918055"/>
            <a:ext cx="2317610" cy="185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3074889" y="3979069"/>
            <a:ext cx="2986088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mhec.maryland.gov</a:t>
            </a:r>
            <a:endParaRPr sz="23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9" descr="Change February Segmental Advisory Council Meeting to &quot;February Commission Meeting&quot;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 descr="Change &quot;One departmental: Higher Education - Guaranteed Access Grant Program - Applicability&quot; to &quot;Higher Education - Guaranteed Access Grant Program - Applicability&quot; 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 descr="Change February 18, 2026 - Health Committee Briefing (Upcoming) to &quot;February 18, 2026 - Health Committee Briefing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3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33DE26B7CD4842A319B21F7627F8A2" ma:contentTypeVersion="4" ma:contentTypeDescription="Create a new document." ma:contentTypeScope="" ma:versionID="8997ce15c1f5bfffafbf22d0f669227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b91acf0173590172983a49406d70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67D321-DBBD-4B17-A1C6-FACF1B0437E5}"/>
</file>

<file path=customXml/itemProps2.xml><?xml version="1.0" encoding="utf-8"?>
<ds:datastoreItem xmlns:ds="http://schemas.openxmlformats.org/officeDocument/2006/customXml" ds:itemID="{0FFFBE7E-D426-421E-9881-69167D30F931}"/>
</file>

<file path=customXml/itemProps3.xml><?xml version="1.0" encoding="utf-8"?>
<ds:datastoreItem xmlns:ds="http://schemas.openxmlformats.org/officeDocument/2006/customXml" ds:itemID="{97114BAC-FC69-4B4D-9649-64DEC18B5286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Legislative Update</dc:title>
  <dc:creator>Reiner,  Anthony</dc:creator>
  <cp:lastModifiedBy>Reiner,  Anthony</cp:lastModifiedBy>
  <cp:revision>1</cp:revision>
  <dcterms:modified xsi:type="dcterms:W3CDTF">2026-02-20T22:13:45Z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0x0101006833DE26B7CD4842A319B21F7627F8A2</vt:lpwstr>
  </property>
</Properties>
</file>