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media/image12.jpg" ContentType="image/jpg"/>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8.jpg" ContentType="image/jpg"/>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 id="2147484262" r:id="rId2"/>
    <p:sldMasterId id="2147484372" r:id="rId3"/>
  </p:sldMasterIdLst>
  <p:notesMasterIdLst>
    <p:notesMasterId r:id="rId38"/>
  </p:notesMasterIdLst>
  <p:sldIdLst>
    <p:sldId id="1830" r:id="rId4"/>
    <p:sldId id="2201" r:id="rId5"/>
    <p:sldId id="1689" r:id="rId6"/>
    <p:sldId id="1392" r:id="rId7"/>
    <p:sldId id="261" r:id="rId8"/>
    <p:sldId id="2202" r:id="rId9"/>
    <p:sldId id="2043" r:id="rId10"/>
    <p:sldId id="572" r:id="rId11"/>
    <p:sldId id="1992" r:id="rId12"/>
    <p:sldId id="2190" r:id="rId13"/>
    <p:sldId id="2151" r:id="rId14"/>
    <p:sldId id="2234" r:id="rId15"/>
    <p:sldId id="258" r:id="rId16"/>
    <p:sldId id="2217" r:id="rId17"/>
    <p:sldId id="2207" r:id="rId18"/>
    <p:sldId id="2224" r:id="rId19"/>
    <p:sldId id="2230" r:id="rId20"/>
    <p:sldId id="2231" r:id="rId21"/>
    <p:sldId id="2232" r:id="rId22"/>
    <p:sldId id="2203" r:id="rId23"/>
    <p:sldId id="2219" r:id="rId24"/>
    <p:sldId id="2221" r:id="rId25"/>
    <p:sldId id="2210" r:id="rId26"/>
    <p:sldId id="2211" r:id="rId27"/>
    <p:sldId id="2212" r:id="rId28"/>
    <p:sldId id="2152" r:id="rId29"/>
    <p:sldId id="2229" r:id="rId30"/>
    <p:sldId id="2208" r:id="rId31"/>
    <p:sldId id="2213" r:id="rId32"/>
    <p:sldId id="2235" r:id="rId33"/>
    <p:sldId id="2216" r:id="rId34"/>
    <p:sldId id="2222" r:id="rId35"/>
    <p:sldId id="2228" r:id="rId36"/>
    <p:sldId id="221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 Stacey L. Benn" initials="MSLB" lastIdx="1" clrIdx="0">
    <p:extLst>
      <p:ext uri="{19B8F6BF-5375-455C-9EA6-DF929625EA0E}">
        <p15:presenceInfo xmlns:p15="http://schemas.microsoft.com/office/powerpoint/2012/main" userId="S::stacey.benn@morgan.edu::d1ef720c-1b93-443b-9f02-da23b0e1e3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3"/>
    <a:srgbClr val="FF9900"/>
    <a:srgbClr val="000066"/>
    <a:srgbClr val="F14E0D"/>
    <a:srgbClr val="F47937"/>
    <a:srgbClr val="F3F2D9"/>
    <a:srgbClr val="DC9240"/>
    <a:srgbClr val="1B4379"/>
    <a:srgbClr val="78B8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4" autoAdjust="0"/>
    <p:restoredTop sz="94571" autoAdjust="0"/>
  </p:normalViewPr>
  <p:slideViewPr>
    <p:cSldViewPr>
      <p:cViewPr varScale="1">
        <p:scale>
          <a:sx n="82" d="100"/>
          <a:sy n="82" d="100"/>
        </p:scale>
        <p:origin x="494" y="62"/>
      </p:cViewPr>
      <p:guideLst>
        <p:guide orient="horz" pos="2160"/>
        <p:guide pos="3840"/>
      </p:guideLst>
    </p:cSldViewPr>
  </p:slideViewPr>
  <p:outlineViewPr>
    <p:cViewPr>
      <p:scale>
        <a:sx n="33" d="100"/>
        <a:sy n="33" d="100"/>
      </p:scale>
      <p:origin x="0" y="-10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26BCD-54B3-47E4-A457-A8CEB3B34DE9}" type="datetimeFigureOut">
              <a:rPr lang="en-US" smtClean="0"/>
              <a:t>9/16/2025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E1017C-DAB1-45EA-9386-B49A5E0003C3}" type="slidenum">
              <a:rPr lang="en-US" smtClean="0"/>
              <a:t>‹#›</a:t>
            </a:fld>
            <a:endParaRPr lang="en-US" dirty="0"/>
          </a:p>
        </p:txBody>
      </p:sp>
    </p:spTree>
    <p:extLst>
      <p:ext uri="{BB962C8B-B14F-4D97-AF65-F5344CB8AC3E}">
        <p14:creationId xmlns:p14="http://schemas.microsoft.com/office/powerpoint/2010/main" val="727661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7132dcbf1b_2_4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33" name="Google Shape;533;g37132dcbf1b_2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64C1-9FB8-E243-9138-AA655FC58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CF490-AF1E-F94D-8969-EF5EB754F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BCEB4C-6F9C-1046-BE8B-0FB07BBF31EE}"/>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5" name="Footer Placeholder 4">
            <a:extLst>
              <a:ext uri="{FF2B5EF4-FFF2-40B4-BE49-F238E27FC236}">
                <a16:creationId xmlns:a16="http://schemas.microsoft.com/office/drawing/2014/main" id="{687192D4-A694-DD43-96B5-AB7964D432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BF8F1E-074F-8A47-979C-27CF39DABF37}"/>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91271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98B0-4EC3-0040-8269-55E8C1F8C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E5FB7-4197-C04F-9BA4-C803233A1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CE5CA-39C6-6B4A-AA9D-4B4ADD3E266C}"/>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5" name="Footer Placeholder 4">
            <a:extLst>
              <a:ext uri="{FF2B5EF4-FFF2-40B4-BE49-F238E27FC236}">
                <a16:creationId xmlns:a16="http://schemas.microsoft.com/office/drawing/2014/main" id="{7217B644-D2D6-F245-917A-8A07090F8F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4FBC8-AEF0-C249-8EAB-0D27F2C20E00}"/>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0539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4A297-0E2A-2647-A9E5-7DE8BEA27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2AF05F-8EA1-6442-9EEE-456810CAE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69B78-63CD-9F43-B998-0022A35A472F}"/>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5" name="Footer Placeholder 4">
            <a:extLst>
              <a:ext uri="{FF2B5EF4-FFF2-40B4-BE49-F238E27FC236}">
                <a16:creationId xmlns:a16="http://schemas.microsoft.com/office/drawing/2014/main" id="{9DCBA1C4-1784-E34B-ACEB-7E6DA0884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55217-D220-9442-AF76-495AEAEF377B}"/>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97772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E70354-6D51-FA4F-9DA6-B10A29C453AC}"/>
              </a:ext>
            </a:extLst>
          </p:cNvPr>
          <p:cNvSpPr/>
          <p:nvPr userDrawn="1"/>
        </p:nvSpPr>
        <p:spPr>
          <a:xfrm>
            <a:off x="-18287" y="0"/>
            <a:ext cx="12228574" cy="5842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2">
            <a:extLst>
              <a:ext uri="{FF2B5EF4-FFF2-40B4-BE49-F238E27FC236}">
                <a16:creationId xmlns:a16="http://schemas.microsoft.com/office/drawing/2014/main" id="{FA1B745A-15AA-DE4C-80FE-94310151AF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252" y="162935"/>
            <a:ext cx="441956" cy="447571"/>
          </a:xfrm>
          <a:prstGeom prst="rect">
            <a:avLst/>
          </a:prstGeom>
        </p:spPr>
      </p:pic>
      <p:sp>
        <p:nvSpPr>
          <p:cNvPr id="10" name="Rectangle 9">
            <a:extLst>
              <a:ext uri="{FF2B5EF4-FFF2-40B4-BE49-F238E27FC236}">
                <a16:creationId xmlns:a16="http://schemas.microsoft.com/office/drawing/2014/main" id="{4BE65CE4-2492-8145-B67E-DA6E9A22417A}"/>
              </a:ext>
            </a:extLst>
          </p:cNvPr>
          <p:cNvSpPr/>
          <p:nvPr userDrawn="1"/>
        </p:nvSpPr>
        <p:spPr>
          <a:xfrm>
            <a:off x="0" y="6445087"/>
            <a:ext cx="12191999" cy="41176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903BAB6-D4CC-9747-9401-F7DB7E473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99"/>
          <a:stretch/>
        </p:blipFill>
        <p:spPr>
          <a:xfrm>
            <a:off x="8195061" y="6418818"/>
            <a:ext cx="4049204" cy="451466"/>
          </a:xfrm>
          <a:prstGeom prst="rect">
            <a:avLst/>
          </a:prstGeom>
          <a:effectLst>
            <a:softEdge rad="25400"/>
          </a:effectLst>
        </p:spPr>
      </p:pic>
    </p:spTree>
    <p:extLst>
      <p:ext uri="{BB962C8B-B14F-4D97-AF65-F5344CB8AC3E}">
        <p14:creationId xmlns:p14="http://schemas.microsoft.com/office/powerpoint/2010/main" val="4083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60BBBFCC-C1EC-D94D-9DF8-F1701C442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86852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BBFCC-C1EC-D94D-9DF8-F1701C4429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12896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
        <p:cNvGrpSpPr/>
        <p:nvPr/>
      </p:nvGrpSpPr>
      <p:grpSpPr>
        <a:xfrm>
          <a:off x="0" y="0"/>
          <a:ext cx="0" cy="0"/>
          <a:chOff x="0" y="0"/>
          <a:chExt cx="0" cy="0"/>
        </a:xfrm>
      </p:grpSpPr>
      <p:sp>
        <p:nvSpPr>
          <p:cNvPr id="70" name="Google Shape;70;p7"/>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1" name="Google Shape;71;p7"/>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72" name="Google Shape;72;p7"/>
          <p:cNvGrpSpPr/>
          <p:nvPr/>
        </p:nvGrpSpPr>
        <p:grpSpPr>
          <a:xfrm>
            <a:off x="379546" y="370216"/>
            <a:ext cx="10043623" cy="1194537"/>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5" name="Google Shape;75;p7"/>
          <p:cNvGrpSpPr/>
          <p:nvPr/>
        </p:nvGrpSpPr>
        <p:grpSpPr>
          <a:xfrm rot="10800000" flipH="1">
            <a:off x="11391938" y="5658312"/>
            <a:ext cx="800073" cy="499865"/>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8" name="Google Shape;78;p7"/>
          <p:cNvGrpSpPr/>
          <p:nvPr/>
        </p:nvGrpSpPr>
        <p:grpSpPr>
          <a:xfrm flipH="1">
            <a:off x="11180469" y="6149758"/>
            <a:ext cx="1011431" cy="708175"/>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1" name="Google Shape;81;p7"/>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 name="Google Shape;82;p7"/>
          <p:cNvSpPr txBox="1">
            <a:spLocks noGrp="1"/>
          </p:cNvSpPr>
          <p:nvPr>
            <p:ph type="body" idx="1"/>
          </p:nvPr>
        </p:nvSpPr>
        <p:spPr>
          <a:xfrm>
            <a:off x="1602400"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3" name="Google Shape;83;p7"/>
          <p:cNvSpPr txBox="1">
            <a:spLocks noGrp="1"/>
          </p:cNvSpPr>
          <p:nvPr>
            <p:ph type="body" idx="2"/>
          </p:nvPr>
        </p:nvSpPr>
        <p:spPr>
          <a:xfrm>
            <a:off x="485822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4" name="Google Shape;84;p7"/>
          <p:cNvSpPr txBox="1">
            <a:spLocks noGrp="1"/>
          </p:cNvSpPr>
          <p:nvPr>
            <p:ph type="body" idx="3"/>
          </p:nvPr>
        </p:nvSpPr>
        <p:spPr>
          <a:xfrm>
            <a:off x="811405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5" name="Google Shape;85;p7"/>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1386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993F-EA81-46E9-A38E-7B2C626C94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AEAEE8-EB79-4E79-8CF6-050D2CA05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A21E74-F8C6-43A4-8800-9EA810525BE7}"/>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7128CD02-1C39-48C8-A7DB-E7B280B8A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BE33C7-011C-40A9-94F9-42F9C6DFFEE1}"/>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3703787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B95B-E9A4-4B84-B112-4D1FA58ED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58BD78-7A99-454E-A714-5272205A6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01FCE-1E8B-47C3-BCB3-5046785C655B}"/>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11C5227A-EBA1-4A9E-9BDE-0B5CC01FEB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192DCA-DBF1-45B9-9B84-8AD6618F1AF7}"/>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1128334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3599-3E83-4A63-BE6F-B8D8AC6DF0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6385DD-B578-4883-9E26-005C7D042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DEE99-BAFD-4540-B0AE-5B873E625CF2}"/>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5BA34BA0-3C34-4469-8D99-A050BE2B9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F91BF4-8626-460A-BACC-4BA6574494C2}"/>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2133292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B259-6F45-475A-8DED-F7A5ADE2A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77B40-6A64-457B-9A04-52AD84CEFA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1E128-FC7D-4BD1-B727-02C19CC8E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1CA4E-1DB9-42C0-B64A-705A8E344408}"/>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6" name="Footer Placeholder 5">
            <a:extLst>
              <a:ext uri="{FF2B5EF4-FFF2-40B4-BE49-F238E27FC236}">
                <a16:creationId xmlns:a16="http://schemas.microsoft.com/office/drawing/2014/main" id="{5D0992BA-92B4-4FC0-BF20-A63C934DDE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4FC54-59B1-441D-BCB5-887A36E90EA3}"/>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17565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CA4C-7693-7249-BB90-C436CBD40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5B51B-AC3A-9749-A55D-9D72E2434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4B4EE-7783-6C4A-AEE2-B71F3A3772C6}"/>
              </a:ext>
            </a:extLst>
          </p:cNvPr>
          <p:cNvSpPr>
            <a:spLocks noGrp="1"/>
          </p:cNvSpPr>
          <p:nvPr>
            <p:ph type="dt" sz="half" idx="10"/>
          </p:nvPr>
        </p:nvSpPr>
        <p:spPr/>
        <p:txBody>
          <a:bodyPr/>
          <a:lstStyle/>
          <a:p>
            <a:fld id="{87A33CE0-26CB-4942-8255-7B437BB5BDF5}" type="datetimeFigureOut">
              <a:rPr lang="en-US" smtClean="0">
                <a:solidFill>
                  <a:prstClr val="black">
                    <a:tint val="75000"/>
                  </a:prstClr>
                </a:solidFill>
              </a:rPr>
              <a:pPr/>
              <a:t>9/16/2025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59319F6-B989-9747-8ED9-CC290103CC3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7E86B00-4B62-1C4B-8BA0-13C6FD8967A6}"/>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28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B76F-2111-477F-BD26-F908487280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74BE6D-B778-4D81-91B0-A20AEA589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241A76-AB6B-46F1-88DF-4AA3C2097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F6689-6100-46BC-B0E7-ABF2F2083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3EB9C3-44D9-4A69-B6CA-B8E4234E87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09638E-9BAA-4E5F-8817-0C5AF31370E3}"/>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8" name="Footer Placeholder 7">
            <a:extLst>
              <a:ext uri="{FF2B5EF4-FFF2-40B4-BE49-F238E27FC236}">
                <a16:creationId xmlns:a16="http://schemas.microsoft.com/office/drawing/2014/main" id="{F0B5405D-424B-4673-9771-8E5D411640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0382C56-BD96-487C-BDC0-4153E785CFC5}"/>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384524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4DEB-08A8-4472-8F51-B9088E689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A6086C-FA8A-4268-B3A9-C33649A2B980}"/>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4" name="Footer Placeholder 3">
            <a:extLst>
              <a:ext uri="{FF2B5EF4-FFF2-40B4-BE49-F238E27FC236}">
                <a16:creationId xmlns:a16="http://schemas.microsoft.com/office/drawing/2014/main" id="{926FBF27-F58B-46E2-BEC6-41E363B01A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D7BCB09-D90E-4E9F-9562-B30BE996F221}"/>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595024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B8285-B8D3-41B1-B9D1-42787F65BA5C}"/>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3" name="Footer Placeholder 2">
            <a:extLst>
              <a:ext uri="{FF2B5EF4-FFF2-40B4-BE49-F238E27FC236}">
                <a16:creationId xmlns:a16="http://schemas.microsoft.com/office/drawing/2014/main" id="{A5536963-52F4-44FE-AF2C-815D26E84B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99395E-9598-4587-BC9D-24570058B602}"/>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1366641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C65A-4A1A-4925-9DE5-E19D40F3B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541EF-FE4E-4259-8B4C-BC0BB35837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46BC73-3989-421A-A25D-A97F201AC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28F08-6AB3-43CF-8374-44AB72557AFE}"/>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6" name="Footer Placeholder 5">
            <a:extLst>
              <a:ext uri="{FF2B5EF4-FFF2-40B4-BE49-F238E27FC236}">
                <a16:creationId xmlns:a16="http://schemas.microsoft.com/office/drawing/2014/main" id="{613411F5-C123-42FF-9B0A-2E8146512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DEC337-9570-4AAA-B615-B678870A4271}"/>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307647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7831-83FB-46C5-8803-2BEEA212A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3CA1F6-C84E-4A73-B9F7-DD321972D0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BC50BD1-2B37-45AD-9C43-6915F480B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07287-B733-4CE7-A3E6-73B2C25C04AC}"/>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6" name="Footer Placeholder 5">
            <a:extLst>
              <a:ext uri="{FF2B5EF4-FFF2-40B4-BE49-F238E27FC236}">
                <a16:creationId xmlns:a16="http://schemas.microsoft.com/office/drawing/2014/main" id="{94FF1086-2958-4826-AB6A-657FAD6F22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FFC953-D335-4E3C-A6E5-537604EAFFD5}"/>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326038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9486-7C07-4870-9136-F4E601760B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37C0CC-1D75-4AC3-8D90-C6F2D078F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C5E35-974A-4A3C-BD28-B237AAF373F1}"/>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CB39B511-EA12-4BF9-B861-7F33F9BF4D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C2CB1D-729A-465F-8E40-6DF0283D15BC}"/>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155476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D08C4C-2098-4C84-9825-24AA239E1F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8A685-533B-4CA9-A85C-5635AF3EED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9A192-4F38-4DF0-AEC9-CA42D139BE4D}"/>
              </a:ext>
            </a:extLst>
          </p:cNvPr>
          <p:cNvSpPr>
            <a:spLocks noGrp="1"/>
          </p:cNvSpPr>
          <p:nvPr>
            <p:ph type="dt" sz="half" idx="10"/>
          </p:nvPr>
        </p:nvSpPr>
        <p:spPr/>
        <p:txBody>
          <a:body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46D73CD5-D549-48D3-A261-41843812A4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8282EE-8A11-4711-AD5D-207AE9B5D9B4}"/>
              </a:ext>
            </a:extLst>
          </p:cNvPr>
          <p:cNvSpPr>
            <a:spLocks noGrp="1"/>
          </p:cNvSpPr>
          <p:nvPr>
            <p:ph type="sldNum" sz="quarter" idx="12"/>
          </p:nvPr>
        </p:nvSpPr>
        <p:spPr/>
        <p:txBody>
          <a:bodyPr/>
          <a:lstStyle/>
          <a:p>
            <a:fld id="{7D7C10F8-D5FB-4AF4-9337-491586D9576C}" type="slidenum">
              <a:rPr lang="en-US" smtClean="0"/>
              <a:t>‹#›</a:t>
            </a:fld>
            <a:endParaRPr lang="en-US" dirty="0"/>
          </a:p>
        </p:txBody>
      </p:sp>
    </p:spTree>
    <p:extLst>
      <p:ext uri="{BB962C8B-B14F-4D97-AF65-F5344CB8AC3E}">
        <p14:creationId xmlns:p14="http://schemas.microsoft.com/office/powerpoint/2010/main" val="4234656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3472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368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E70354-6D51-FA4F-9DA6-B10A29C453AC}"/>
              </a:ext>
            </a:extLst>
          </p:cNvPr>
          <p:cNvSpPr/>
          <p:nvPr userDrawn="1"/>
        </p:nvSpPr>
        <p:spPr>
          <a:xfrm>
            <a:off x="-18287" y="0"/>
            <a:ext cx="12228574" cy="5842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2">
            <a:extLst>
              <a:ext uri="{FF2B5EF4-FFF2-40B4-BE49-F238E27FC236}">
                <a16:creationId xmlns:a16="http://schemas.microsoft.com/office/drawing/2014/main" id="{FA1B745A-15AA-DE4C-80FE-94310151AF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252" y="162935"/>
            <a:ext cx="441956" cy="447571"/>
          </a:xfrm>
          <a:prstGeom prst="rect">
            <a:avLst/>
          </a:prstGeom>
        </p:spPr>
      </p:pic>
      <p:sp>
        <p:nvSpPr>
          <p:cNvPr id="10" name="Rectangle 9">
            <a:extLst>
              <a:ext uri="{FF2B5EF4-FFF2-40B4-BE49-F238E27FC236}">
                <a16:creationId xmlns:a16="http://schemas.microsoft.com/office/drawing/2014/main" id="{4BE65CE4-2492-8145-B67E-DA6E9A22417A}"/>
              </a:ext>
            </a:extLst>
          </p:cNvPr>
          <p:cNvSpPr/>
          <p:nvPr userDrawn="1"/>
        </p:nvSpPr>
        <p:spPr>
          <a:xfrm>
            <a:off x="0" y="6445087"/>
            <a:ext cx="12191999" cy="41176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903BAB6-D4CC-9747-9401-F7DB7E473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99"/>
          <a:stretch/>
        </p:blipFill>
        <p:spPr>
          <a:xfrm>
            <a:off x="8195061" y="6418818"/>
            <a:ext cx="4049204" cy="451466"/>
          </a:xfrm>
          <a:prstGeom prst="rect">
            <a:avLst/>
          </a:prstGeom>
          <a:effectLst>
            <a:softEdge rad="25400"/>
          </a:effectLst>
        </p:spPr>
      </p:pic>
    </p:spTree>
    <p:extLst>
      <p:ext uri="{BB962C8B-B14F-4D97-AF65-F5344CB8AC3E}">
        <p14:creationId xmlns:p14="http://schemas.microsoft.com/office/powerpoint/2010/main" val="140597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5D3D-213C-CD4A-B44C-6DB1E4BBB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731F4-7A2F-AF48-A8BC-7B676E465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F29C6-C948-0440-A828-C0F4B796DA0C}"/>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5" name="Footer Placeholder 4">
            <a:extLst>
              <a:ext uri="{FF2B5EF4-FFF2-40B4-BE49-F238E27FC236}">
                <a16:creationId xmlns:a16="http://schemas.microsoft.com/office/drawing/2014/main" id="{95AC6E79-C654-CE40-9403-4B26980E50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2C87E4-CA9E-684F-BFD5-1C4687F2412C}"/>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44370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64C1-9FB8-E243-9138-AA655FC58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CF490-AF1E-F94D-8969-EF5EB754F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BCEB4C-6F9C-1046-BE8B-0FB07BBF31E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87192D4-A694-DD43-96B5-AB7964D432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BF8F1E-074F-8A47-979C-27CF39DABF37}"/>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417628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CA4C-7693-7249-BB90-C436CBD40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5B51B-AC3A-9749-A55D-9D72E2434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4B4EE-7783-6C4A-AEE2-B71F3A3772C6}"/>
              </a:ext>
            </a:extLst>
          </p:cNvPr>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59319F6-B989-9747-8ED9-CC290103CC3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7E86B00-4B62-1C4B-8BA0-13C6FD8967A6}"/>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982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5D3D-213C-CD4A-B44C-6DB1E4BBB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731F4-7A2F-AF48-A8BC-7B676E465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F29C6-C948-0440-A828-C0F4B796DA0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5AC6E79-C654-CE40-9403-4B26980E50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2C87E4-CA9E-684F-BFD5-1C4687F2412C}"/>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6790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0F9-89A2-FE47-A807-6899E8501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EAE51-A242-C14B-BBB5-9118EEA42B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B58B3-B32D-A549-B47F-CD26AA7A7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5FE9A6-E266-A14E-BC1E-DC9621C1CA03}"/>
              </a:ext>
            </a:extLst>
          </p:cNvPr>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431F655-48DA-8F4B-8AF2-52D83E69F458}"/>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FA0690D-CC10-C948-939D-1A1E84933D74}"/>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55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8903-5315-E141-AC9D-046E6D66D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1F23A-A71E-E34E-957D-7E6024D9A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FA34E-2155-9842-A717-30E088518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94D79B-1F56-C541-9D67-100A7FB20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CC905-2CAF-C24E-9F83-A3BC516C5E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80658-0369-6B40-B729-ADD67A87C38C}"/>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D5A8D5AF-E5B3-B241-9F7D-2C5D9ED209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6CC50B-8174-EA49-BE70-635BA367AE73}"/>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132502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DA2E-2A03-EA42-AE16-05D643323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B546E-546B-F941-B9DD-B725EDE6117C}"/>
              </a:ext>
            </a:extLst>
          </p:cNvPr>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74A9A672-D52A-7141-AE6B-0A3AE38302C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D0D6031C-7671-8C44-930D-F470F8FCB631}"/>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6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47BAB-1DC5-F24C-8F63-72C1AE22508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E1D7CD-0AF3-014D-B1E5-EAF29035C8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0678CB-55C4-814A-87B4-F1FBF310484A}"/>
              </a:ext>
            </a:extLst>
          </p:cNvPr>
          <p:cNvSpPr>
            <a:spLocks noGrp="1"/>
          </p:cNvSpPr>
          <p:nvPr>
            <p:ph type="sldNum" sz="quarter" idx="12"/>
          </p:nvPr>
        </p:nvSpPr>
        <p:spPr/>
        <p:txBody>
          <a:bodyPr/>
          <a:lstStyle/>
          <a:p>
            <a:fld id="{86CB4B4D-7CA3-9044-876B-883B54F8677D}" type="slidenum">
              <a:rPr lang="en-US" smtClean="0">
                <a:solidFill>
                  <a:srgbClr val="FFFFFF"/>
                </a:solidFill>
                <a:latin typeface="Avenir Light"/>
                <a:ea typeface="Avenir Light"/>
                <a:cs typeface="Avenir Light"/>
              </a:rPr>
              <a:pPr/>
              <a:t>‹#›</a:t>
            </a:fld>
            <a:endParaRPr lang="en-US" dirty="0">
              <a:solidFill>
                <a:srgbClr val="FFFFFF"/>
              </a:solidFill>
              <a:latin typeface="Avenir Light"/>
              <a:ea typeface="Avenir Light"/>
              <a:cs typeface="Avenir Light"/>
            </a:endParaRPr>
          </a:p>
        </p:txBody>
      </p:sp>
    </p:spTree>
    <p:extLst>
      <p:ext uri="{BB962C8B-B14F-4D97-AF65-F5344CB8AC3E}">
        <p14:creationId xmlns:p14="http://schemas.microsoft.com/office/powerpoint/2010/main" val="206826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F27E-918A-D84A-B10D-85733329C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F7FD5-DFE1-D246-A01F-5D0346700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3C04A-30AD-FB42-AC2A-4FA00249D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2F344-D00B-6C4B-B2F2-F3B1CA7CD94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BB06E75-1926-1741-9B83-8A2C9A2FA2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B6F3D6-C9E5-5547-B4E8-9CE1564D2812}"/>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176314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DE57-455F-094D-8DF7-2AD9C3E84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03B37-0574-C741-A888-1FBA5D89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F97B9B-50B5-AD40-BEDE-8F854EDE4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7CF16-3F0B-614C-8DD2-41BF7AB50BE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C7CFE9D-12B9-8449-997D-EC9A73639B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6E0C88-0311-F349-9C3F-14F36053A498}"/>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387440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98B0-4EC3-0040-8269-55E8C1F8C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E5FB7-4197-C04F-9BA4-C803233A1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CE5CA-39C6-6B4A-AA9D-4B4ADD3E266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17B644-D2D6-F245-917A-8A07090F8F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4FBC8-AEF0-C249-8EAB-0D27F2C20E00}"/>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353802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0F9-89A2-FE47-A807-6899E8501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EAE51-A242-C14B-BBB5-9118EEA42B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B58B3-B32D-A549-B47F-CD26AA7A7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5FE9A6-E266-A14E-BC1E-DC9621C1CA03}"/>
              </a:ext>
            </a:extLst>
          </p:cNvPr>
          <p:cNvSpPr>
            <a:spLocks noGrp="1"/>
          </p:cNvSpPr>
          <p:nvPr>
            <p:ph type="dt" sz="half" idx="10"/>
          </p:nvPr>
        </p:nvSpPr>
        <p:spPr/>
        <p:txBody>
          <a:bodyPr/>
          <a:lstStyle/>
          <a:p>
            <a:fld id="{87A33CE0-26CB-4942-8255-7B437BB5BDF5}" type="datetimeFigureOut">
              <a:rPr lang="en-US" smtClean="0">
                <a:solidFill>
                  <a:prstClr val="black">
                    <a:tint val="75000"/>
                  </a:prstClr>
                </a:solidFill>
              </a:rPr>
              <a:pPr/>
              <a:t>9/16/2025</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431F655-48DA-8F4B-8AF2-52D83E69F458}"/>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FA0690D-CC10-C948-939D-1A1E84933D74}"/>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39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4A297-0E2A-2647-A9E5-7DE8BEA27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2AF05F-8EA1-6442-9EEE-456810CAE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69B78-63CD-9F43-B998-0022A35A472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CBA1C4-1784-E34B-ACEB-7E6DA0884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55217-D220-9442-AF76-495AEAEF377B}"/>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5693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60BBBFCC-C1EC-D94D-9DF8-F1701C442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5474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BBFCC-C1EC-D94D-9DF8-F1701C4429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16391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
        <p:cNvGrpSpPr/>
        <p:nvPr/>
      </p:nvGrpSpPr>
      <p:grpSpPr>
        <a:xfrm>
          <a:off x="0" y="0"/>
          <a:ext cx="0" cy="0"/>
          <a:chOff x="0" y="0"/>
          <a:chExt cx="0" cy="0"/>
        </a:xfrm>
      </p:grpSpPr>
      <p:sp>
        <p:nvSpPr>
          <p:cNvPr id="70" name="Google Shape;70;p7"/>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1" name="Google Shape;71;p7"/>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72" name="Google Shape;72;p7"/>
          <p:cNvGrpSpPr/>
          <p:nvPr/>
        </p:nvGrpSpPr>
        <p:grpSpPr>
          <a:xfrm>
            <a:off x="379546" y="370216"/>
            <a:ext cx="10043623" cy="1194537"/>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5" name="Google Shape;75;p7"/>
          <p:cNvGrpSpPr/>
          <p:nvPr/>
        </p:nvGrpSpPr>
        <p:grpSpPr>
          <a:xfrm rot="10800000" flipH="1">
            <a:off x="11391938" y="5658312"/>
            <a:ext cx="800073" cy="499865"/>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8" name="Google Shape;78;p7"/>
          <p:cNvGrpSpPr/>
          <p:nvPr/>
        </p:nvGrpSpPr>
        <p:grpSpPr>
          <a:xfrm flipH="1">
            <a:off x="11180469" y="6149758"/>
            <a:ext cx="1011431" cy="708175"/>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1" name="Google Shape;81;p7"/>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 name="Google Shape;82;p7"/>
          <p:cNvSpPr txBox="1">
            <a:spLocks noGrp="1"/>
          </p:cNvSpPr>
          <p:nvPr>
            <p:ph type="body" idx="1"/>
          </p:nvPr>
        </p:nvSpPr>
        <p:spPr>
          <a:xfrm>
            <a:off x="1602400"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3" name="Google Shape;83;p7"/>
          <p:cNvSpPr txBox="1">
            <a:spLocks noGrp="1"/>
          </p:cNvSpPr>
          <p:nvPr>
            <p:ph type="body" idx="2"/>
          </p:nvPr>
        </p:nvSpPr>
        <p:spPr>
          <a:xfrm>
            <a:off x="485822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4" name="Google Shape;84;p7"/>
          <p:cNvSpPr txBox="1">
            <a:spLocks noGrp="1"/>
          </p:cNvSpPr>
          <p:nvPr>
            <p:ph type="body" idx="3"/>
          </p:nvPr>
        </p:nvSpPr>
        <p:spPr>
          <a:xfrm>
            <a:off x="811405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85" name="Google Shape;85;p7"/>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393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8903-5315-E141-AC9D-046E6D66D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1F23A-A71E-E34E-957D-7E6024D9A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FA34E-2155-9842-A717-30E088518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94D79B-1F56-C541-9D67-100A7FB20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CC905-2CAF-C24E-9F83-A3BC516C5E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80658-0369-6B40-B729-ADD67A87C38C}"/>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8" name="Footer Placeholder 7">
            <a:extLst>
              <a:ext uri="{FF2B5EF4-FFF2-40B4-BE49-F238E27FC236}">
                <a16:creationId xmlns:a16="http://schemas.microsoft.com/office/drawing/2014/main" id="{D5A8D5AF-E5B3-B241-9F7D-2C5D9ED209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6CC50B-8174-EA49-BE70-635BA367AE73}"/>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3624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DA2E-2A03-EA42-AE16-05D643323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B546E-546B-F941-B9DD-B725EDE6117C}"/>
              </a:ext>
            </a:extLst>
          </p:cNvPr>
          <p:cNvSpPr>
            <a:spLocks noGrp="1"/>
          </p:cNvSpPr>
          <p:nvPr>
            <p:ph type="dt" sz="half" idx="10"/>
          </p:nvPr>
        </p:nvSpPr>
        <p:spPr/>
        <p:txBody>
          <a:bodyPr/>
          <a:lstStyle/>
          <a:p>
            <a:fld id="{87A33CE0-26CB-4942-8255-7B437BB5BDF5}" type="datetimeFigureOut">
              <a:rPr lang="en-US" smtClean="0">
                <a:solidFill>
                  <a:prstClr val="black">
                    <a:tint val="75000"/>
                  </a:prstClr>
                </a:solidFill>
              </a:rPr>
              <a:pPr/>
              <a:t>9/16/2025</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74A9A672-D52A-7141-AE6B-0A3AE38302C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D0D6031C-7671-8C44-930D-F470F8FCB631}"/>
              </a:ext>
            </a:extLst>
          </p:cNvPr>
          <p:cNvSpPr>
            <a:spLocks noGrp="1"/>
          </p:cNvSpPr>
          <p:nvPr>
            <p:ph type="sldNum" sz="quarter" idx="12"/>
          </p:nvPr>
        </p:nvSpPr>
        <p:spPr/>
        <p:txBody>
          <a:bodyPr/>
          <a:lstStyle/>
          <a:p>
            <a:fld id="{D1949B40-64F6-430E-9B6C-BF3FC53A2D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54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47BAB-1DC5-F24C-8F63-72C1AE225080}"/>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3" name="Footer Placeholder 2">
            <a:extLst>
              <a:ext uri="{FF2B5EF4-FFF2-40B4-BE49-F238E27FC236}">
                <a16:creationId xmlns:a16="http://schemas.microsoft.com/office/drawing/2014/main" id="{05E1D7CD-0AF3-014D-B1E5-EAF29035C8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0678CB-55C4-814A-87B4-F1FBF310484A}"/>
              </a:ext>
            </a:extLst>
          </p:cNvPr>
          <p:cNvSpPr>
            <a:spLocks noGrp="1"/>
          </p:cNvSpPr>
          <p:nvPr>
            <p:ph type="sldNum" sz="quarter" idx="12"/>
          </p:nvPr>
        </p:nvSpPr>
        <p:spPr/>
        <p:txBody>
          <a:bodyPr/>
          <a:lstStyle/>
          <a:p>
            <a:fld id="{86CB4B4D-7CA3-9044-876B-883B54F8677D}" type="slidenum">
              <a:rPr lang="en-US" smtClean="0">
                <a:solidFill>
                  <a:srgbClr val="FFFFFF"/>
                </a:solidFill>
                <a:latin typeface="Avenir Light"/>
                <a:ea typeface="Avenir Light"/>
                <a:cs typeface="Avenir Light"/>
              </a:rPr>
              <a:pPr/>
              <a:t>‹#›</a:t>
            </a:fld>
            <a:endParaRPr lang="en-US" dirty="0">
              <a:solidFill>
                <a:srgbClr val="FFFFFF"/>
              </a:solidFill>
              <a:latin typeface="Avenir Light"/>
              <a:ea typeface="Avenir Light"/>
              <a:cs typeface="Avenir Light"/>
            </a:endParaRPr>
          </a:p>
        </p:txBody>
      </p:sp>
    </p:spTree>
    <p:extLst>
      <p:ext uri="{BB962C8B-B14F-4D97-AF65-F5344CB8AC3E}">
        <p14:creationId xmlns:p14="http://schemas.microsoft.com/office/powerpoint/2010/main" val="10028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F27E-918A-D84A-B10D-85733329C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F7FD5-DFE1-D246-A01F-5D0346700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3C04A-30AD-FB42-AC2A-4FA00249D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2F344-D00B-6C4B-B2F2-F3B1CA7CD94D}"/>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6" name="Footer Placeholder 5">
            <a:extLst>
              <a:ext uri="{FF2B5EF4-FFF2-40B4-BE49-F238E27FC236}">
                <a16:creationId xmlns:a16="http://schemas.microsoft.com/office/drawing/2014/main" id="{ABB06E75-1926-1741-9B83-8A2C9A2FA2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B6F3D6-C9E5-5547-B4E8-9CE1564D2812}"/>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381779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DE57-455F-094D-8DF7-2AD9C3E84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03B37-0574-C741-A888-1FBA5D89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F97B9B-50B5-AD40-BEDE-8F854EDE4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7CF16-3F0B-614C-8DD2-41BF7AB50BEC}"/>
              </a:ext>
            </a:extLst>
          </p:cNvPr>
          <p:cNvSpPr>
            <a:spLocks noGrp="1"/>
          </p:cNvSpPr>
          <p:nvPr>
            <p:ph type="dt" sz="half" idx="10"/>
          </p:nvPr>
        </p:nvSpPr>
        <p:spPr/>
        <p:txBody>
          <a:bodyPr/>
          <a:lstStyle/>
          <a:p>
            <a:fld id="{C2341A69-4D56-5942-8A71-1BA3376F3825}" type="datetimeFigureOut">
              <a:rPr lang="en-US" smtClean="0"/>
              <a:t>9/16/2025</a:t>
            </a:fld>
            <a:endParaRPr lang="en-US" dirty="0"/>
          </a:p>
        </p:txBody>
      </p:sp>
      <p:sp>
        <p:nvSpPr>
          <p:cNvPr id="6" name="Footer Placeholder 5">
            <a:extLst>
              <a:ext uri="{FF2B5EF4-FFF2-40B4-BE49-F238E27FC236}">
                <a16:creationId xmlns:a16="http://schemas.microsoft.com/office/drawing/2014/main" id="{3C7CFE9D-12B9-8449-997D-EC9A73639B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6E0C88-0311-F349-9C3F-14F36053A498}"/>
              </a:ext>
            </a:extLst>
          </p:cNvPr>
          <p:cNvSpPr>
            <a:spLocks noGrp="1"/>
          </p:cNvSpPr>
          <p:nvPr>
            <p:ph type="sldNum" sz="quarter" idx="12"/>
          </p:nvPr>
        </p:nvSpPr>
        <p:spPr/>
        <p:txBody>
          <a:body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30678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D64671-88E4-2244-960D-98EF2850B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86CF5-7876-3D49-9097-08D8D836D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15417-8D44-9542-A706-F8C9D482B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41A69-4D56-5942-8A71-1BA3376F3825}" type="datetimeFigureOut">
              <a:rPr lang="en-US" smtClean="0"/>
              <a:t>9/16/2025</a:t>
            </a:fld>
            <a:endParaRPr lang="en-US" dirty="0"/>
          </a:p>
        </p:txBody>
      </p:sp>
      <p:sp>
        <p:nvSpPr>
          <p:cNvPr id="5" name="Footer Placeholder 4">
            <a:extLst>
              <a:ext uri="{FF2B5EF4-FFF2-40B4-BE49-F238E27FC236}">
                <a16:creationId xmlns:a16="http://schemas.microsoft.com/office/drawing/2014/main" id="{45915279-0D0F-9D45-B92C-2A423F01B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28F7C0-D434-DA4C-93AF-0E9A59B5F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2488665699"/>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1" r:id="rId12"/>
    <p:sldLayoutId id="2147484232" r:id="rId13"/>
    <p:sldLayoutId id="2147484246" r:id="rId14"/>
    <p:sldLayoutId id="214748427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627E8-4412-4779-B2C2-2B0B1C7AF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EB193-D5EF-448D-B77C-B5EF9C683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93940-514C-492D-ADE8-9E4340252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B132F-E16E-4CC3-8010-CA2C82E5365C}" type="datetimeFigureOut">
              <a:rPr lang="en-US" smtClean="0"/>
              <a:t>9/16/2025</a:t>
            </a:fld>
            <a:endParaRPr lang="en-US" dirty="0"/>
          </a:p>
        </p:txBody>
      </p:sp>
      <p:sp>
        <p:nvSpPr>
          <p:cNvPr id="5" name="Footer Placeholder 4">
            <a:extLst>
              <a:ext uri="{FF2B5EF4-FFF2-40B4-BE49-F238E27FC236}">
                <a16:creationId xmlns:a16="http://schemas.microsoft.com/office/drawing/2014/main" id="{100502C8-C121-4827-94AE-47F255117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969140-769B-42DF-84EE-B8B5666EC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C10F8-D5FB-4AF4-9337-491586D9576C}" type="slidenum">
              <a:rPr lang="en-US" smtClean="0"/>
              <a:t>‹#›</a:t>
            </a:fld>
            <a:endParaRPr lang="en-US" dirty="0"/>
          </a:p>
        </p:txBody>
      </p:sp>
    </p:spTree>
    <p:extLst>
      <p:ext uri="{BB962C8B-B14F-4D97-AF65-F5344CB8AC3E}">
        <p14:creationId xmlns:p14="http://schemas.microsoft.com/office/powerpoint/2010/main" val="1981794613"/>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7" r:id="rId13"/>
    <p:sldLayoutId id="21474843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D64671-88E4-2244-960D-98EF2850B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86CF5-7876-3D49-9097-08D8D836D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15417-8D44-9542-A706-F8C9D482B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5915279-0D0F-9D45-B92C-2A423F01B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28F7C0-D434-DA4C-93AF-0E9A59B5F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Tree>
    <p:extLst>
      <p:ext uri="{BB962C8B-B14F-4D97-AF65-F5344CB8AC3E}">
        <p14:creationId xmlns:p14="http://schemas.microsoft.com/office/powerpoint/2010/main" val="67618395"/>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s://agb.org/events/2023-national-conference-on-trusteeshi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hyperlink" Target="mailto:cynthia.wilder@morgan.edu" TargetMode="External"/><Relationship Id="rId2" Type="http://schemas.openxmlformats.org/officeDocument/2006/relationships/hyperlink" Target="mailto:marvin.hicks@morgan.edu" TargetMode="External"/><Relationship Id="rId1" Type="http://schemas.openxmlformats.org/officeDocument/2006/relationships/slideLayout" Target="../slideLayouts/slideLayout29.xml"/><Relationship Id="rId4" Type="http://schemas.openxmlformats.org/officeDocument/2006/relationships/hyperlink" Target="mailto:jazzmine.carter@morgan.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2.xml"/><Relationship Id="rId4" Type="http://schemas.openxmlformats.org/officeDocument/2006/relationships/hyperlink" Target="https://agb.org/events/2023-national-conference-on-trusteeshi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6B0339E-22C7-F644-3A29-0176AC205889}"/>
              </a:ext>
            </a:extLst>
          </p:cNvPr>
          <p:cNvPicPr>
            <a:picLocks noChangeAspect="1"/>
          </p:cNvPicPr>
          <p:nvPr/>
        </p:nvPicPr>
        <p:blipFill>
          <a:blip r:embed="rId2" cstate="print">
            <a:extLst>
              <a:ext uri="{28A0092B-C50C-407E-A947-70E740481C1C}">
                <a14:useLocalDpi xmlns:a14="http://schemas.microsoft.com/office/drawing/2010/main" val="0"/>
              </a:ext>
            </a:extLst>
          </a:blip>
          <a:srcRect t="61" b="61"/>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97FAD70-89FB-62FF-0F53-3AB677D963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631956"/>
            <a:ext cx="838200" cy="845044"/>
          </a:xfrm>
          <a:prstGeom prst="rect">
            <a:avLst/>
          </a:prstGeom>
          <a:effectLst/>
        </p:spPr>
      </p:pic>
      <p:sp>
        <p:nvSpPr>
          <p:cNvPr id="5" name="TextBox 4">
            <a:extLst>
              <a:ext uri="{FF2B5EF4-FFF2-40B4-BE49-F238E27FC236}">
                <a16:creationId xmlns:a16="http://schemas.microsoft.com/office/drawing/2014/main" id="{AD63E976-A6BD-6E6C-B754-DCF827B76B8A}"/>
              </a:ext>
            </a:extLst>
          </p:cNvPr>
          <p:cNvSpPr txBox="1"/>
          <p:nvPr/>
        </p:nvSpPr>
        <p:spPr>
          <a:xfrm>
            <a:off x="838200" y="5533279"/>
            <a:ext cx="11125200"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Dr. David K. Wilson </a:t>
            </a:r>
            <a:r>
              <a:rPr kumimoji="0" lang="en-US" sz="3200" b="1" i="0" u="none" strike="noStrike" kern="1200" cap="none" spc="0" normalizeH="0" baseline="0" noProof="0" dirty="0">
                <a:ln>
                  <a:noFill/>
                </a:ln>
                <a:solidFill>
                  <a:srgbClr val="F14E0D"/>
                </a:solidFill>
                <a:effectLst/>
                <a:uLnTx/>
                <a:uFillTx/>
                <a:latin typeface="Calibri" panose="020F0502020204030204"/>
                <a:ea typeface="+mn-ea"/>
                <a:cs typeface="+mn-cs"/>
              </a:rPr>
              <a:t>l</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PRESIDENT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September 17, 2025</a:t>
            </a:r>
            <a:endParaRPr kumimoji="0" lang="en-US" sz="2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hlinkClick r:id="rId4">
                <a:extLst>
                  <a:ext uri="{A12FA001-AC4F-418D-AE19-62706E023703}">
                    <ahyp:hlinkClr xmlns:ahyp="http://schemas.microsoft.com/office/drawing/2018/hyperlinkcolor" xmlns="" val="tx"/>
                  </a:ext>
                </a:extLst>
              </a:hlinkClick>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4322E1-C377-D1A0-0F8A-77134EADFF94}"/>
              </a:ext>
            </a:extLst>
          </p:cNvPr>
          <p:cNvSpPr txBox="1"/>
          <p:nvPr/>
        </p:nvSpPr>
        <p:spPr>
          <a:xfrm>
            <a:off x="0" y="347420"/>
            <a:ext cx="6096000"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38100" dir="2700000" algn="tl" rotWithShape="0">
                    <a:srgbClr val="000066">
                      <a:alpha val="86000"/>
                    </a:srgbClr>
                  </a:outerShdw>
                </a:effectLst>
                <a:uLnTx/>
                <a:uFillTx/>
                <a:latin typeface="Calibri" panose="020F0502020204030204"/>
                <a:ea typeface="+mn-ea"/>
                <a:cs typeface="+mn-cs"/>
              </a:rPr>
              <a:t>FY’27 Operating and Capital Budget Presentation</a:t>
            </a:r>
            <a:endParaRPr lang="en-US" sz="3600" b="1" dirty="0">
              <a:solidFill>
                <a:prstClr val="white"/>
              </a:solidFill>
              <a:effectLst>
                <a:outerShdw blurRad="50800" dist="38100" dir="2700000" algn="tl" rotWithShape="0">
                  <a:srgbClr val="000066">
                    <a:alpha val="86000"/>
                  </a:srgbClr>
                </a:outerShdw>
              </a:effectLst>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50800" dist="38100" dir="2700000" algn="tl" rotWithShape="0">
                    <a:srgbClr val="000066">
                      <a:alpha val="86000"/>
                    </a:srgbClr>
                  </a:outerShdw>
                </a:effectLst>
                <a:uLnTx/>
                <a:uFillTx/>
                <a:latin typeface="Calibri" panose="020F0502020204030204"/>
                <a:ea typeface="+mn-ea"/>
                <a:cs typeface="+mn-cs"/>
              </a:rPr>
              <a:t>MARYLAND HIGHER EDUCATION COMMISSION</a:t>
            </a:r>
          </a:p>
        </p:txBody>
      </p:sp>
    </p:spTree>
    <p:extLst>
      <p:ext uri="{BB962C8B-B14F-4D97-AF65-F5344CB8AC3E}">
        <p14:creationId xmlns:p14="http://schemas.microsoft.com/office/powerpoint/2010/main" val="21557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orange shirts&#10;&#10;Description automatically generated">
            <a:extLst>
              <a:ext uri="{FF2B5EF4-FFF2-40B4-BE49-F238E27FC236}">
                <a16:creationId xmlns:a16="http://schemas.microsoft.com/office/drawing/2014/main" id="{D3D87997-2338-7E1D-62CD-553CFECE5C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D4BC0DD-206E-28FA-0813-4AF50C09A4D2}"/>
              </a:ext>
            </a:extLst>
          </p:cNvPr>
          <p:cNvSpPr/>
          <p:nvPr/>
        </p:nvSpPr>
        <p:spPr>
          <a:xfrm>
            <a:off x="0" y="5715000"/>
            <a:ext cx="121920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0AD4A85-0A7F-41F7-4B86-E067EC95C82C}"/>
              </a:ext>
            </a:extLst>
          </p:cNvPr>
          <p:cNvSpPr txBox="1"/>
          <p:nvPr/>
        </p:nvSpPr>
        <p:spPr>
          <a:xfrm>
            <a:off x="903514" y="5772834"/>
            <a:ext cx="1038497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OVER 25,000 FRESHMAN APPLICATIONS!</a:t>
            </a:r>
          </a:p>
        </p:txBody>
      </p:sp>
    </p:spTree>
    <p:extLst>
      <p:ext uri="{BB962C8B-B14F-4D97-AF65-F5344CB8AC3E}">
        <p14:creationId xmlns:p14="http://schemas.microsoft.com/office/powerpoint/2010/main" val="172046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6E73A-BBFD-FC33-D040-4F3429A79C38}"/>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RECORD FRESHMAN ENROLLMENT TRENDS CONTINUE</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5" name="Google Shape;525;p72" title="Chart">
            <a:extLst>
              <a:ext uri="{FF2B5EF4-FFF2-40B4-BE49-F238E27FC236}">
                <a16:creationId xmlns:a16="http://schemas.microsoft.com/office/drawing/2014/main" id="{B16D5DE8-6F9B-2748-1888-1C545F81BDC4}"/>
              </a:ext>
            </a:extLst>
          </p:cNvPr>
          <p:cNvPicPr preferRelativeResize="0">
            <a:picLocks noChangeAspect="1"/>
          </p:cNvPicPr>
          <p:nvPr/>
        </p:nvPicPr>
        <p:blipFill>
          <a:blip r:embed="rId2">
            <a:alphaModFix/>
          </a:blip>
          <a:stretch>
            <a:fillRect/>
          </a:stretch>
        </p:blipFill>
        <p:spPr>
          <a:xfrm>
            <a:off x="188880" y="914400"/>
            <a:ext cx="11774520" cy="5486400"/>
          </a:xfrm>
          <a:prstGeom prst="rect">
            <a:avLst/>
          </a:prstGeom>
          <a:noFill/>
          <a:ln>
            <a:noFill/>
          </a:ln>
        </p:spPr>
      </p:pic>
      <p:sp>
        <p:nvSpPr>
          <p:cNvPr id="6" name="Google Shape;529;p72">
            <a:extLst>
              <a:ext uri="{FF2B5EF4-FFF2-40B4-BE49-F238E27FC236}">
                <a16:creationId xmlns:a16="http://schemas.microsoft.com/office/drawing/2014/main" id="{1D337A4D-8DB3-7473-E776-2DFE4FC0D3DA}"/>
              </a:ext>
            </a:extLst>
          </p:cNvPr>
          <p:cNvSpPr txBox="1"/>
          <p:nvPr/>
        </p:nvSpPr>
        <p:spPr>
          <a:xfrm>
            <a:off x="11188800" y="1066800"/>
            <a:ext cx="10032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Helvetica"/>
                <a:ea typeface="Helvetica"/>
                <a:cs typeface="Helvetica"/>
                <a:sym typeface="Helvetica"/>
              </a:rPr>
              <a:t>Projected</a:t>
            </a:r>
            <a:endParaRPr sz="1300" b="1" dirty="0">
              <a:solidFill>
                <a:schemeClr val="dk1"/>
              </a:solidFill>
              <a:latin typeface="Helvetica"/>
              <a:ea typeface="Helvetica"/>
              <a:cs typeface="Helvetica"/>
              <a:sym typeface="Helvetica"/>
            </a:endParaRPr>
          </a:p>
        </p:txBody>
      </p:sp>
      <p:cxnSp>
        <p:nvCxnSpPr>
          <p:cNvPr id="7" name="Google Shape;530;p72">
            <a:extLst>
              <a:ext uri="{FF2B5EF4-FFF2-40B4-BE49-F238E27FC236}">
                <a16:creationId xmlns:a16="http://schemas.microsoft.com/office/drawing/2014/main" id="{0C8F8890-DA19-06C3-4CAF-AD70264E6659}"/>
              </a:ext>
            </a:extLst>
          </p:cNvPr>
          <p:cNvCxnSpPr/>
          <p:nvPr/>
        </p:nvCxnSpPr>
        <p:spPr>
          <a:xfrm flipH="1">
            <a:off x="11285400" y="1342075"/>
            <a:ext cx="373200" cy="281400"/>
          </a:xfrm>
          <a:prstGeom prst="straightConnector1">
            <a:avLst/>
          </a:prstGeom>
          <a:noFill/>
          <a:ln w="1905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24090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599E1-DD80-F6AA-A77F-0632056BF2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E4D0FE-3301-A5BC-979A-E5FEE979F565}"/>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GRADUATE STUDENT ENROLLMENT GROWTH</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2E8002BE-D4FF-B229-9DEB-D442FB8B5017}"/>
              </a:ext>
            </a:extLst>
          </p:cNvPr>
          <p:cNvPicPr>
            <a:picLocks noChangeAspect="1"/>
          </p:cNvPicPr>
          <p:nvPr/>
        </p:nvPicPr>
        <p:blipFill>
          <a:blip r:embed="rId2"/>
          <a:stretch>
            <a:fillRect/>
          </a:stretch>
        </p:blipFill>
        <p:spPr>
          <a:xfrm>
            <a:off x="1233837" y="683525"/>
            <a:ext cx="9434163" cy="5669280"/>
          </a:xfrm>
          <a:prstGeom prst="rect">
            <a:avLst/>
          </a:prstGeom>
        </p:spPr>
      </p:pic>
      <p:sp>
        <p:nvSpPr>
          <p:cNvPr id="45" name="TextBox 44">
            <a:extLst>
              <a:ext uri="{FF2B5EF4-FFF2-40B4-BE49-F238E27FC236}">
                <a16:creationId xmlns:a16="http://schemas.microsoft.com/office/drawing/2014/main" id="{27DDBE34-4AC2-45CB-6D5B-F875969CB6CB}"/>
              </a:ext>
            </a:extLst>
          </p:cNvPr>
          <p:cNvSpPr txBox="1"/>
          <p:nvPr/>
        </p:nvSpPr>
        <p:spPr>
          <a:xfrm>
            <a:off x="9448800" y="1160579"/>
            <a:ext cx="1447800" cy="338554"/>
          </a:xfrm>
          <a:prstGeom prst="rect">
            <a:avLst/>
          </a:prstGeom>
          <a:noFill/>
        </p:spPr>
        <p:txBody>
          <a:bodyPr wrap="square" rtlCol="0">
            <a:spAutoFit/>
          </a:bodyPr>
          <a:lstStyle/>
          <a:p>
            <a:r>
              <a:rPr lang="en-US" sz="1600" b="1" dirty="0"/>
              <a:t>Projected</a:t>
            </a:r>
          </a:p>
        </p:txBody>
      </p:sp>
    </p:spTree>
    <p:extLst>
      <p:ext uri="{BB962C8B-B14F-4D97-AF65-F5344CB8AC3E}">
        <p14:creationId xmlns:p14="http://schemas.microsoft.com/office/powerpoint/2010/main" val="350428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3"/>
          <p:cNvSpPr/>
          <p:nvPr/>
        </p:nvSpPr>
        <p:spPr>
          <a:xfrm>
            <a:off x="-1"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dirty="0">
              <a:solidFill>
                <a:schemeClr val="lt1"/>
              </a:solidFill>
              <a:latin typeface="Arial"/>
              <a:ea typeface="Arial"/>
              <a:cs typeface="Arial"/>
              <a:sym typeface="Arial"/>
            </a:endParaRPr>
          </a:p>
        </p:txBody>
      </p:sp>
      <p:pic>
        <p:nvPicPr>
          <p:cNvPr id="536" name="Google Shape;536;p73" descr="A group of people standing on a stone ledge&#10;&#10;AI-generated content may be incorrect."/>
          <p:cNvPicPr preferRelativeResize="0"/>
          <p:nvPr/>
        </p:nvPicPr>
        <p:blipFill rotWithShape="1">
          <a:blip r:embed="rId3">
            <a:alphaModFix/>
          </a:blip>
          <a:srcRect t="5437"/>
          <a:stretch/>
        </p:blipFill>
        <p:spPr>
          <a:xfrm>
            <a:off x="1" y="12"/>
            <a:ext cx="9669648" cy="6857993"/>
          </a:xfrm>
          <a:prstGeom prst="rect">
            <a:avLst/>
          </a:prstGeom>
          <a:noFill/>
          <a:ln>
            <a:noFill/>
          </a:ln>
        </p:spPr>
      </p:pic>
      <p:sp>
        <p:nvSpPr>
          <p:cNvPr id="537" name="Google Shape;537;p73"/>
          <p:cNvSpPr/>
          <p:nvPr/>
        </p:nvSpPr>
        <p:spPr>
          <a:xfrm flipH="1">
            <a:off x="5124797" y="0"/>
            <a:ext cx="7067200"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spcFirstLastPara="1" wrap="square" lIns="91433" tIns="45700" rIns="91433" bIns="45700" anchor="ctr" anchorCtr="0">
            <a:noAutofit/>
          </a:bodyPr>
          <a:lstStyle/>
          <a:p>
            <a:pPr algn="ctr"/>
            <a:endParaRPr sz="1867" dirty="0">
              <a:solidFill>
                <a:schemeClr val="lt1"/>
              </a:solidFill>
              <a:latin typeface="Arial"/>
              <a:ea typeface="Arial"/>
              <a:cs typeface="Arial"/>
              <a:sym typeface="Arial"/>
            </a:endParaRPr>
          </a:p>
        </p:txBody>
      </p:sp>
      <p:sp>
        <p:nvSpPr>
          <p:cNvPr id="538" name="Google Shape;538;p73"/>
          <p:cNvSpPr txBox="1"/>
          <p:nvPr/>
        </p:nvSpPr>
        <p:spPr>
          <a:xfrm>
            <a:off x="7186329" y="-99219"/>
            <a:ext cx="4834400" cy="1816400"/>
          </a:xfrm>
          <a:prstGeom prst="rect">
            <a:avLst/>
          </a:prstGeom>
          <a:noFill/>
          <a:ln>
            <a:noFill/>
          </a:ln>
        </p:spPr>
        <p:txBody>
          <a:bodyPr spcFirstLastPara="1" wrap="square" lIns="91433" tIns="45700" rIns="91433" bIns="45700" anchor="ctr" anchorCtr="0">
            <a:normAutofit/>
          </a:bodyPr>
          <a:lstStyle/>
          <a:p>
            <a:pPr>
              <a:lnSpc>
                <a:spcPct val="90000"/>
              </a:lnSpc>
            </a:pPr>
            <a:r>
              <a:rPr lang="en" sz="3067">
                <a:solidFill>
                  <a:schemeClr val="dk1"/>
                </a:solidFill>
                <a:latin typeface="Play"/>
                <a:ea typeface="Play"/>
                <a:cs typeface="Play"/>
                <a:sym typeface="Play"/>
              </a:rPr>
              <a:t/>
            </a:r>
            <a:br>
              <a:rPr lang="en" sz="3067">
                <a:solidFill>
                  <a:schemeClr val="dk1"/>
                </a:solidFill>
                <a:latin typeface="Play"/>
                <a:ea typeface="Play"/>
                <a:cs typeface="Play"/>
                <a:sym typeface="Play"/>
              </a:rPr>
            </a:br>
            <a:r>
              <a:rPr lang="en" sz="3600" b="1">
                <a:solidFill>
                  <a:srgbClr val="1B4383"/>
                </a:solidFill>
                <a:latin typeface="Calibri"/>
                <a:ea typeface="Calibri"/>
                <a:cs typeface="Calibri"/>
                <a:sym typeface="Calibri"/>
              </a:rPr>
              <a:t>RECORD ENROLLMENT PROJECTED</a:t>
            </a:r>
            <a:endParaRPr sz="1467" dirty="0"/>
          </a:p>
        </p:txBody>
      </p:sp>
      <p:grpSp>
        <p:nvGrpSpPr>
          <p:cNvPr id="539" name="Google Shape;539;p73"/>
          <p:cNvGrpSpPr/>
          <p:nvPr/>
        </p:nvGrpSpPr>
        <p:grpSpPr>
          <a:xfrm>
            <a:off x="7020619" y="2281273"/>
            <a:ext cx="4998956" cy="3442361"/>
            <a:chOff x="976" y="1025789"/>
            <a:chExt cx="4998956" cy="3442361"/>
          </a:xfrm>
        </p:grpSpPr>
        <p:sp>
          <p:nvSpPr>
            <p:cNvPr id="540" name="Google Shape;540;p73"/>
            <p:cNvSpPr/>
            <p:nvPr/>
          </p:nvSpPr>
          <p:spPr>
            <a:xfrm>
              <a:off x="976" y="1025789"/>
              <a:ext cx="2082900" cy="1249800"/>
            </a:xfrm>
            <a:prstGeom prst="roundRect">
              <a:avLst>
                <a:gd name="adj" fmla="val 10000"/>
              </a:avLst>
            </a:prstGeom>
            <a:gradFill>
              <a:gsLst>
                <a:gs pos="0">
                  <a:srgbClr val="EC8154"/>
                </a:gs>
                <a:gs pos="50000">
                  <a:srgbClr val="F16E27"/>
                </a:gs>
                <a:gs pos="100000">
                  <a:srgbClr val="DF5D18"/>
                </a:gs>
              </a:gsLst>
              <a:lin ang="5400012" scaled="0"/>
            </a:gradFill>
            <a:ln>
              <a:noFill/>
            </a:ln>
            <a:effectLst>
              <a:outerShdw blurRad="57150" dist="19050" dir="5400000" algn="ctr" rotWithShape="0">
                <a:srgbClr val="000000">
                  <a:alpha val="62750"/>
                </a:srgbClr>
              </a:outerShdw>
            </a:effectLst>
          </p:spPr>
          <p:txBody>
            <a:bodyPr spcFirstLastPara="1" wrap="square" lIns="91433" tIns="91433" rIns="91433" bIns="91433" anchor="ctr" anchorCtr="0">
              <a:noAutofit/>
            </a:bodyPr>
            <a:lstStyle/>
            <a:p>
              <a:endParaRPr sz="2400" dirty="0"/>
            </a:p>
          </p:txBody>
        </p:sp>
        <p:sp>
          <p:nvSpPr>
            <p:cNvPr id="541" name="Google Shape;541;p73"/>
            <p:cNvSpPr txBox="1"/>
            <p:nvPr/>
          </p:nvSpPr>
          <p:spPr>
            <a:xfrm>
              <a:off x="37580" y="1062393"/>
              <a:ext cx="2009700" cy="1176600"/>
            </a:xfrm>
            <a:prstGeom prst="rect">
              <a:avLst/>
            </a:prstGeom>
            <a:noFill/>
            <a:ln>
              <a:noFill/>
            </a:ln>
          </p:spPr>
          <p:txBody>
            <a:bodyPr spcFirstLastPara="1" wrap="square" lIns="87633" tIns="87633" rIns="87633" bIns="87633" anchor="ctr" anchorCtr="0">
              <a:noAutofit/>
            </a:bodyPr>
            <a:lstStyle/>
            <a:p>
              <a:pPr algn="ctr">
                <a:lnSpc>
                  <a:spcPct val="90000"/>
                </a:lnSpc>
                <a:buClr>
                  <a:schemeClr val="lt1"/>
                </a:buClr>
                <a:buSzPts val="1700"/>
              </a:pPr>
              <a:r>
                <a:rPr lang="en" sz="2267">
                  <a:solidFill>
                    <a:schemeClr val="lt1"/>
                  </a:solidFill>
                  <a:latin typeface="Arial"/>
                  <a:ea typeface="Arial"/>
                  <a:cs typeface="Arial"/>
                  <a:sym typeface="Arial"/>
                </a:rPr>
                <a:t>Conservative-11,000 (Last fall 10,739)</a:t>
              </a:r>
              <a:endParaRPr sz="1467" dirty="0"/>
            </a:p>
          </p:txBody>
        </p:sp>
        <p:sp>
          <p:nvSpPr>
            <p:cNvPr id="542" name="Google Shape;542;p73"/>
            <p:cNvSpPr/>
            <p:nvPr/>
          </p:nvSpPr>
          <p:spPr>
            <a:xfrm>
              <a:off x="2267168" y="1392379"/>
              <a:ext cx="441600" cy="516600"/>
            </a:xfrm>
            <a:prstGeom prst="rightArrow">
              <a:avLst>
                <a:gd name="adj1" fmla="val 60000"/>
                <a:gd name="adj2" fmla="val 50000"/>
              </a:avLst>
            </a:prstGeom>
            <a:gradFill>
              <a:gsLst>
                <a:gs pos="0">
                  <a:srgbClr val="F5C3B6"/>
                </a:gs>
                <a:gs pos="50000">
                  <a:srgbClr val="F4B7A7"/>
                </a:gs>
                <a:gs pos="100000">
                  <a:srgbClr val="DD9E8E"/>
                </a:gs>
              </a:gsLst>
              <a:lin ang="5400012" scaled="0"/>
            </a:gradFill>
            <a:ln>
              <a:noFill/>
            </a:ln>
            <a:effectLst>
              <a:outerShdw blurRad="57150" dist="19050" dir="5400000" algn="ctr" rotWithShape="0">
                <a:srgbClr val="000000">
                  <a:alpha val="62750"/>
                </a:srgbClr>
              </a:outerShdw>
            </a:effectLst>
          </p:spPr>
          <p:txBody>
            <a:bodyPr spcFirstLastPara="1" wrap="square" lIns="91433" tIns="91433" rIns="91433" bIns="91433" anchor="ctr" anchorCtr="0">
              <a:noAutofit/>
            </a:bodyPr>
            <a:lstStyle/>
            <a:p>
              <a:endParaRPr sz="2400" dirty="0"/>
            </a:p>
          </p:txBody>
        </p:sp>
        <p:sp>
          <p:nvSpPr>
            <p:cNvPr id="543" name="Google Shape;543;p73"/>
            <p:cNvSpPr txBox="1"/>
            <p:nvPr/>
          </p:nvSpPr>
          <p:spPr>
            <a:xfrm>
              <a:off x="2267168" y="1495691"/>
              <a:ext cx="309000" cy="309900"/>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400"/>
              </a:pPr>
              <a:endParaRPr sz="1867" dirty="0">
                <a:solidFill>
                  <a:schemeClr val="lt1"/>
                </a:solidFill>
                <a:latin typeface="Arial"/>
                <a:ea typeface="Arial"/>
                <a:cs typeface="Arial"/>
                <a:sym typeface="Arial"/>
              </a:endParaRPr>
            </a:p>
          </p:txBody>
        </p:sp>
        <p:sp>
          <p:nvSpPr>
            <p:cNvPr id="544" name="Google Shape;544;p73"/>
            <p:cNvSpPr/>
            <p:nvPr/>
          </p:nvSpPr>
          <p:spPr>
            <a:xfrm>
              <a:off x="2917032" y="1025789"/>
              <a:ext cx="2082900" cy="1249800"/>
            </a:xfrm>
            <a:prstGeom prst="roundRect">
              <a:avLst>
                <a:gd name="adj" fmla="val 10000"/>
              </a:avLst>
            </a:prstGeom>
            <a:gradFill>
              <a:gsLst>
                <a:gs pos="0">
                  <a:srgbClr val="EC8154"/>
                </a:gs>
                <a:gs pos="50000">
                  <a:srgbClr val="F16E27"/>
                </a:gs>
                <a:gs pos="100000">
                  <a:srgbClr val="DF5D18"/>
                </a:gs>
              </a:gsLst>
              <a:lin ang="5400012" scaled="0"/>
            </a:gradFill>
            <a:ln>
              <a:noFill/>
            </a:ln>
            <a:effectLst>
              <a:outerShdw blurRad="57150" dist="19050" dir="5400000" algn="ctr" rotWithShape="0">
                <a:srgbClr val="000000">
                  <a:alpha val="62750"/>
                </a:srgbClr>
              </a:outerShdw>
            </a:effectLst>
          </p:spPr>
          <p:txBody>
            <a:bodyPr spcFirstLastPara="1" wrap="square" lIns="91433" tIns="91433" rIns="91433" bIns="91433" anchor="ctr" anchorCtr="0">
              <a:noAutofit/>
            </a:bodyPr>
            <a:lstStyle/>
            <a:p>
              <a:endParaRPr sz="2400" dirty="0"/>
            </a:p>
          </p:txBody>
        </p:sp>
        <p:sp>
          <p:nvSpPr>
            <p:cNvPr id="545" name="Google Shape;545;p73"/>
            <p:cNvSpPr txBox="1"/>
            <p:nvPr/>
          </p:nvSpPr>
          <p:spPr>
            <a:xfrm>
              <a:off x="2953636" y="1062393"/>
              <a:ext cx="2009700" cy="1176600"/>
            </a:xfrm>
            <a:prstGeom prst="rect">
              <a:avLst/>
            </a:prstGeom>
            <a:noFill/>
            <a:ln>
              <a:noFill/>
            </a:ln>
          </p:spPr>
          <p:txBody>
            <a:bodyPr spcFirstLastPara="1" wrap="square" lIns="87633" tIns="87633" rIns="87633" bIns="87633" anchor="ctr" anchorCtr="0">
              <a:noAutofit/>
            </a:bodyPr>
            <a:lstStyle/>
            <a:p>
              <a:pPr algn="ctr">
                <a:lnSpc>
                  <a:spcPct val="90000"/>
                </a:lnSpc>
                <a:buClr>
                  <a:schemeClr val="lt1"/>
                </a:buClr>
                <a:buSzPts val="1700"/>
              </a:pPr>
              <a:r>
                <a:rPr lang="en" sz="2267">
                  <a:solidFill>
                    <a:schemeClr val="lt1"/>
                  </a:solidFill>
                  <a:latin typeface="Arial"/>
                  <a:ea typeface="Arial"/>
                  <a:cs typeface="Arial"/>
                  <a:sym typeface="Arial"/>
                </a:rPr>
                <a:t>Likely-11,200</a:t>
              </a:r>
              <a:endParaRPr sz="1467" dirty="0"/>
            </a:p>
          </p:txBody>
        </p:sp>
        <p:sp>
          <p:nvSpPr>
            <p:cNvPr id="546" name="Google Shape;546;p73"/>
            <p:cNvSpPr/>
            <p:nvPr/>
          </p:nvSpPr>
          <p:spPr>
            <a:xfrm rot="5400000">
              <a:off x="3737659" y="2421322"/>
              <a:ext cx="441600" cy="516600"/>
            </a:xfrm>
            <a:prstGeom prst="rightArrow">
              <a:avLst>
                <a:gd name="adj1" fmla="val 60000"/>
                <a:gd name="adj2" fmla="val 50000"/>
              </a:avLst>
            </a:prstGeom>
            <a:gradFill>
              <a:gsLst>
                <a:gs pos="0">
                  <a:srgbClr val="F5C3B6"/>
                </a:gs>
                <a:gs pos="50000">
                  <a:srgbClr val="F4B7A7"/>
                </a:gs>
                <a:gs pos="100000">
                  <a:srgbClr val="DD9E8E"/>
                </a:gs>
              </a:gsLst>
              <a:lin ang="5400012" scaled="0"/>
            </a:gradFill>
            <a:ln>
              <a:noFill/>
            </a:ln>
            <a:effectLst>
              <a:outerShdw blurRad="57150" dist="19050" dir="5400000" algn="ctr" rotWithShape="0">
                <a:srgbClr val="000000">
                  <a:alpha val="62750"/>
                </a:srgbClr>
              </a:outerShdw>
            </a:effectLst>
          </p:spPr>
          <p:txBody>
            <a:bodyPr spcFirstLastPara="1" wrap="square" lIns="91433" tIns="91433" rIns="91433" bIns="91433" anchor="ctr" anchorCtr="0">
              <a:noAutofit/>
            </a:bodyPr>
            <a:lstStyle/>
            <a:p>
              <a:endParaRPr sz="2400" dirty="0"/>
            </a:p>
          </p:txBody>
        </p:sp>
        <p:sp>
          <p:nvSpPr>
            <p:cNvPr id="547" name="Google Shape;547;p73"/>
            <p:cNvSpPr txBox="1"/>
            <p:nvPr/>
          </p:nvSpPr>
          <p:spPr>
            <a:xfrm>
              <a:off x="3803513" y="2458822"/>
              <a:ext cx="309900" cy="309000"/>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400"/>
              </a:pPr>
              <a:endParaRPr sz="1867" dirty="0">
                <a:solidFill>
                  <a:schemeClr val="lt1"/>
                </a:solidFill>
                <a:latin typeface="Arial"/>
                <a:ea typeface="Arial"/>
                <a:cs typeface="Arial"/>
                <a:sym typeface="Arial"/>
              </a:endParaRPr>
            </a:p>
          </p:txBody>
        </p:sp>
        <p:sp>
          <p:nvSpPr>
            <p:cNvPr id="548" name="Google Shape;548;p73"/>
            <p:cNvSpPr/>
            <p:nvPr/>
          </p:nvSpPr>
          <p:spPr>
            <a:xfrm>
              <a:off x="2917032" y="3108686"/>
              <a:ext cx="2082900" cy="1249800"/>
            </a:xfrm>
            <a:prstGeom prst="roundRect">
              <a:avLst>
                <a:gd name="adj" fmla="val 10000"/>
              </a:avLst>
            </a:prstGeom>
            <a:gradFill>
              <a:gsLst>
                <a:gs pos="0">
                  <a:srgbClr val="EC8154"/>
                </a:gs>
                <a:gs pos="50000">
                  <a:srgbClr val="F16E27"/>
                </a:gs>
                <a:gs pos="100000">
                  <a:srgbClr val="DF5D18"/>
                </a:gs>
              </a:gsLst>
              <a:lin ang="5400012" scaled="0"/>
            </a:gradFill>
            <a:ln>
              <a:noFill/>
            </a:ln>
            <a:effectLst>
              <a:outerShdw blurRad="57150" dist="19050" dir="5400000" algn="ctr" rotWithShape="0">
                <a:srgbClr val="000000">
                  <a:alpha val="62750"/>
                </a:srgbClr>
              </a:outerShdw>
            </a:effectLst>
          </p:spPr>
          <p:txBody>
            <a:bodyPr spcFirstLastPara="1" wrap="square" lIns="91433" tIns="91433" rIns="91433" bIns="91433" anchor="ctr" anchorCtr="0">
              <a:noAutofit/>
            </a:bodyPr>
            <a:lstStyle/>
            <a:p>
              <a:endParaRPr sz="2400" dirty="0"/>
            </a:p>
          </p:txBody>
        </p:sp>
        <p:sp>
          <p:nvSpPr>
            <p:cNvPr id="549" name="Google Shape;549;p73"/>
            <p:cNvSpPr txBox="1"/>
            <p:nvPr/>
          </p:nvSpPr>
          <p:spPr>
            <a:xfrm>
              <a:off x="2917025" y="3120250"/>
              <a:ext cx="2082900" cy="1347900"/>
            </a:xfrm>
            <a:prstGeom prst="rect">
              <a:avLst/>
            </a:prstGeom>
            <a:noFill/>
            <a:ln>
              <a:noFill/>
            </a:ln>
          </p:spPr>
          <p:txBody>
            <a:bodyPr spcFirstLastPara="1" wrap="square" lIns="87633" tIns="87633" rIns="87633" bIns="87633" anchor="ctr" anchorCtr="0">
              <a:noAutofit/>
            </a:bodyPr>
            <a:lstStyle/>
            <a:p>
              <a:pPr algn="ctr">
                <a:lnSpc>
                  <a:spcPct val="90000"/>
                </a:lnSpc>
                <a:buClr>
                  <a:schemeClr val="lt1"/>
                </a:buClr>
                <a:buSzPts val="1700"/>
              </a:pPr>
              <a:r>
                <a:rPr lang="en" sz="2267">
                  <a:solidFill>
                    <a:schemeClr val="lt1"/>
                  </a:solidFill>
                  <a:latin typeface="Arial"/>
                  <a:ea typeface="Arial"/>
                  <a:cs typeface="Arial"/>
                  <a:sym typeface="Arial"/>
                </a:rPr>
                <a:t>Possible-</a:t>
              </a:r>
              <a:endParaRPr sz="2267" dirty="0">
                <a:solidFill>
                  <a:schemeClr val="lt1"/>
                </a:solidFill>
                <a:latin typeface="Arial"/>
                <a:ea typeface="Arial"/>
                <a:cs typeface="Arial"/>
                <a:sym typeface="Arial"/>
              </a:endParaRPr>
            </a:p>
            <a:p>
              <a:pPr algn="ctr">
                <a:lnSpc>
                  <a:spcPct val="90000"/>
                </a:lnSpc>
                <a:buClr>
                  <a:schemeClr val="lt1"/>
                </a:buClr>
                <a:buSzPts val="1700"/>
              </a:pPr>
              <a:r>
                <a:rPr lang="en" sz="2267">
                  <a:solidFill>
                    <a:schemeClr val="lt1"/>
                  </a:solidFill>
                  <a:latin typeface="Arial"/>
                  <a:ea typeface="Arial"/>
                  <a:cs typeface="Arial"/>
                  <a:sym typeface="Arial"/>
                </a:rPr>
                <a:t>11,500+</a:t>
              </a:r>
              <a:endParaRPr sz="1467" dirty="0"/>
            </a:p>
          </p:txBody>
        </p:sp>
      </p:gr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7F216-1A26-4ED7-6C60-5142CD549D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A7B6D2-3341-1AAA-28A2-C683B1C321C9}"/>
              </a:ext>
            </a:extLst>
          </p:cNvPr>
          <p:cNvSpPr txBox="1"/>
          <p:nvPr/>
        </p:nvSpPr>
        <p:spPr>
          <a:xfrm>
            <a:off x="599752" y="39469"/>
            <a:ext cx="11592248" cy="646331"/>
          </a:xfrm>
          <a:prstGeom prst="rect">
            <a:avLst/>
          </a:prstGeom>
          <a:noFill/>
        </p:spPr>
        <p:txBody>
          <a:bodyPr wrap="square" rtlCol="0">
            <a:spAutoFit/>
          </a:bodyPr>
          <a:lstStyle/>
          <a:p>
            <a:pPr>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IPEDS TREND IN 2</a:t>
            </a:r>
            <a:r>
              <a:rPr kumimoji="0" lang="en-US" sz="3600" b="1" i="0" u="none" strike="noStrike" kern="1200" cap="none" spc="0" normalizeH="0" baseline="3000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ND</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 YEAR RETENTION RATES </a:t>
            </a:r>
            <a:r>
              <a:rPr kumimoji="0" lang="en-US" sz="24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 </a:t>
            </a:r>
            <a:r>
              <a:rPr kumimoji="0" lang="en-US" sz="2000" b="1"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rPr>
              <a:t>FULL-TIME COHORTS</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47CAB35-0561-FADC-203C-B2BE9838095F}"/>
              </a:ext>
            </a:extLst>
          </p:cNvPr>
          <p:cNvPicPr>
            <a:picLocks noChangeAspect="1"/>
          </p:cNvPicPr>
          <p:nvPr/>
        </p:nvPicPr>
        <p:blipFill>
          <a:blip r:embed="rId2"/>
          <a:stretch>
            <a:fillRect/>
          </a:stretch>
        </p:blipFill>
        <p:spPr>
          <a:xfrm>
            <a:off x="0" y="5443"/>
            <a:ext cx="12192000" cy="6858000"/>
          </a:xfrm>
          <a:prstGeom prst="rect">
            <a:avLst/>
          </a:prstGeom>
        </p:spPr>
      </p:pic>
    </p:spTree>
    <p:extLst>
      <p:ext uri="{BB962C8B-B14F-4D97-AF65-F5344CB8AC3E}">
        <p14:creationId xmlns:p14="http://schemas.microsoft.com/office/powerpoint/2010/main" val="108284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6E73A-BBFD-FC33-D040-4F3429A79C38}"/>
              </a:ext>
            </a:extLst>
          </p:cNvPr>
          <p:cNvSpPr txBox="1"/>
          <p:nvPr/>
        </p:nvSpPr>
        <p:spPr>
          <a:xfrm>
            <a:off x="599752" y="39469"/>
            <a:ext cx="11592248" cy="646331"/>
          </a:xfrm>
          <a:prstGeom prst="rect">
            <a:avLst/>
          </a:prstGeom>
          <a:noFill/>
        </p:spPr>
        <p:txBody>
          <a:bodyPr wrap="square" rtlCol="0">
            <a:spAutoFit/>
          </a:bodyPr>
          <a:lstStyle/>
          <a:p>
            <a:pPr>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IPEDS TREND IN 2</a:t>
            </a:r>
            <a:r>
              <a:rPr kumimoji="0" lang="en-US" sz="3600" b="1" i="0" u="none" strike="noStrike" kern="1200" cap="none" spc="0" normalizeH="0" baseline="3000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ND</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 YEAR RETENTION RATES </a:t>
            </a:r>
            <a:r>
              <a:rPr kumimoji="0" lang="en-US" sz="24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 </a:t>
            </a:r>
            <a:r>
              <a:rPr kumimoji="0" lang="en-US" sz="2000" b="1"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rPr>
              <a:t>FULL-TIME COHORTS</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673669D-467D-4AE9-9AD5-945F619BD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85800"/>
            <a:ext cx="9448800" cy="5669280"/>
          </a:xfrm>
          <a:prstGeom prst="rect">
            <a:avLst/>
          </a:prstGeom>
        </p:spPr>
      </p:pic>
    </p:spTree>
    <p:extLst>
      <p:ext uri="{BB962C8B-B14F-4D97-AF65-F5344CB8AC3E}">
        <p14:creationId xmlns:p14="http://schemas.microsoft.com/office/powerpoint/2010/main" val="34564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5D47D-1CD0-F063-67DB-A2A156A881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D5B678-6D54-62E3-98AF-829ED6D6AEA2}"/>
              </a:ext>
            </a:extLst>
          </p:cNvPr>
          <p:cNvSpPr txBox="1"/>
          <p:nvPr/>
        </p:nvSpPr>
        <p:spPr>
          <a:xfrm>
            <a:off x="599752" y="39469"/>
            <a:ext cx="11592248" cy="646331"/>
          </a:xfrm>
          <a:prstGeom prst="rect">
            <a:avLst/>
          </a:prstGeom>
          <a:noFill/>
        </p:spPr>
        <p:txBody>
          <a:bodyPr wrap="square" rtlCol="0">
            <a:spAutoFit/>
          </a:bodyPr>
          <a:lstStyle/>
          <a:p>
            <a:pPr>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SIX YEAR GRADUATION </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RATES </a:t>
            </a:r>
            <a:r>
              <a:rPr kumimoji="0" lang="en-US" sz="24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a:t>
            </a: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 </a:t>
            </a:r>
            <a:r>
              <a:rPr kumimoji="0" lang="en-US" sz="2000" b="1"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rPr>
              <a:t>FULL-TIME COHORTS</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43D7D6-D5B0-819C-88DC-5CEDB40B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85800"/>
            <a:ext cx="9448800" cy="5669280"/>
          </a:xfrm>
          <a:prstGeom prst="rect">
            <a:avLst/>
          </a:prstGeom>
        </p:spPr>
      </p:pic>
    </p:spTree>
    <p:extLst>
      <p:ext uri="{BB962C8B-B14F-4D97-AF65-F5344CB8AC3E}">
        <p14:creationId xmlns:p14="http://schemas.microsoft.com/office/powerpoint/2010/main" val="35490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4EEED-ED63-3E92-4D0E-FA0A5F80E1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EEDD15-5165-8AA3-DAFB-0858186522B6}"/>
              </a:ext>
            </a:extLst>
          </p:cNvPr>
          <p:cNvSpPr txBox="1"/>
          <p:nvPr/>
        </p:nvSpPr>
        <p:spPr>
          <a:xfrm>
            <a:off x="599752" y="39469"/>
            <a:ext cx="11592248" cy="646331"/>
          </a:xfrm>
          <a:prstGeom prst="rect">
            <a:avLst/>
          </a:prstGeom>
          <a:noFill/>
        </p:spPr>
        <p:txBody>
          <a:bodyPr wrap="square" rtlCol="0">
            <a:spAutoFit/>
          </a:bodyPr>
          <a:lstStyle/>
          <a:p>
            <a:pPr>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STUDENT DEBT – MONITORING MEASURES</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object 4">
            <a:extLst>
              <a:ext uri="{FF2B5EF4-FFF2-40B4-BE49-F238E27FC236}">
                <a16:creationId xmlns:a16="http://schemas.microsoft.com/office/drawing/2014/main" id="{11D3F071-AE3F-3E90-0930-60C098DD35D7}"/>
              </a:ext>
            </a:extLst>
          </p:cNvPr>
          <p:cNvSpPr txBox="1"/>
          <p:nvPr/>
        </p:nvSpPr>
        <p:spPr>
          <a:xfrm>
            <a:off x="565885" y="862612"/>
            <a:ext cx="11397515" cy="5300682"/>
          </a:xfrm>
          <a:prstGeom prst="rect">
            <a:avLst/>
          </a:prstGeom>
        </p:spPr>
        <p:txBody>
          <a:bodyPr vert="horz" wrap="square" lIns="0" tIns="43815" rIns="0" bIns="0" rtlCol="0">
            <a:spAutoFit/>
          </a:bodyPr>
          <a:lstStyle/>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Approximately 64% of our student population is receiving Federal Loans. </a:t>
            </a:r>
          </a:p>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To better understand and monitor the loan burden of our students, we perform the following:</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Exit Counseling:</a:t>
            </a:r>
          </a:p>
          <a:p>
            <a:pPr marL="1096010" marR="292100" lvl="2"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Loan exit interviews are mandatory for our upcoming graduates and other students who will not continue with the University and have Federal loans. </a:t>
            </a:r>
          </a:p>
          <a:p>
            <a:pPr marL="1096010" marR="292100" lvl="2"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Student borrowers are provided with info on understanding repayment options and managing debt, their rights and responsibilities, and most importantly, how to avoid loan default.</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Partner with ECMC, a student loan guarantor; who reaches out to our students regarding loan payment counseling, and default prevention. </a:t>
            </a:r>
          </a:p>
          <a:p>
            <a:pPr marL="1096010" marR="292100" lvl="2"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ECMC helps students recognize and realize their potential by investing in, creating, and providing innovative education solutions that support schools and improve student educational outcomes.</a:t>
            </a:r>
          </a:p>
          <a:p>
            <a:pPr marL="181610" marR="532765" indent="-169545">
              <a:lnSpc>
                <a:spcPts val="2210"/>
              </a:lnSpc>
              <a:spcBef>
                <a:spcPts val="785"/>
              </a:spcBef>
              <a:buFont typeface="Arial"/>
              <a:buChar char="•"/>
              <a:tabLst>
                <a:tab pos="186055" algn="l"/>
              </a:tabLst>
            </a:pPr>
            <a:endParaRPr sz="2800" dirty="0">
              <a:ln w="0">
                <a:noFill/>
              </a:ln>
              <a:effectLst>
                <a:outerShdw blurRad="38100" dist="19050" dir="2700000" algn="tl" rotWithShape="0">
                  <a:schemeClr val="dk1">
                    <a:alpha val="40000"/>
                  </a:schemeClr>
                </a:outerShdw>
              </a:effectLst>
              <a:latin typeface="Calibri"/>
              <a:cs typeface="Calibri"/>
            </a:endParaRPr>
          </a:p>
        </p:txBody>
      </p:sp>
    </p:spTree>
    <p:extLst>
      <p:ext uri="{BB962C8B-B14F-4D97-AF65-F5344CB8AC3E}">
        <p14:creationId xmlns:p14="http://schemas.microsoft.com/office/powerpoint/2010/main" val="24001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8FFA1-C795-DDB3-10E3-AB64B5A183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DF4788-3A54-7D58-C193-81E2875E9292}"/>
              </a:ext>
            </a:extLst>
          </p:cNvPr>
          <p:cNvSpPr txBox="1"/>
          <p:nvPr/>
        </p:nvSpPr>
        <p:spPr>
          <a:xfrm>
            <a:off x="599752" y="39469"/>
            <a:ext cx="11592248" cy="646331"/>
          </a:xfrm>
          <a:prstGeom prst="rect">
            <a:avLst/>
          </a:prstGeom>
          <a:noFill/>
        </p:spPr>
        <p:txBody>
          <a:bodyPr wrap="square" rtlCol="0">
            <a:spAutoFit/>
          </a:bodyPr>
          <a:lstStyle/>
          <a:p>
            <a:pPr>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STUDENT DEBT – MINIMIZING THE LOAN BURDEN</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object 4">
            <a:extLst>
              <a:ext uri="{FF2B5EF4-FFF2-40B4-BE49-F238E27FC236}">
                <a16:creationId xmlns:a16="http://schemas.microsoft.com/office/drawing/2014/main" id="{E685B090-85B3-BC61-7ABA-7DF38A193217}"/>
              </a:ext>
            </a:extLst>
          </p:cNvPr>
          <p:cNvSpPr txBox="1"/>
          <p:nvPr/>
        </p:nvSpPr>
        <p:spPr>
          <a:xfrm>
            <a:off x="565885" y="862612"/>
            <a:ext cx="11397515" cy="5839291"/>
          </a:xfrm>
          <a:prstGeom prst="rect">
            <a:avLst/>
          </a:prstGeom>
        </p:spPr>
        <p:txBody>
          <a:bodyPr vert="horz" wrap="square" lIns="0" tIns="43815" rIns="0" bIns="0" rtlCol="0">
            <a:spAutoFit/>
          </a:bodyPr>
          <a:lstStyle/>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Morgan hired a Financial Wellness Coordinator to proactively work with our students to provide financial wellness education and support the holistic success of our students, who represent first-generation college students. This position helps Morgan to meet the diverse financial needs of our student body. </a:t>
            </a:r>
          </a:p>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Our financial wellness programs are designed to provide comprehensive financial guidance and coaching:</a:t>
            </a:r>
          </a:p>
          <a:p>
            <a:pPr marL="638810" marR="292100" lvl="1" indent="-169545">
              <a:lnSpc>
                <a:spcPts val="2210"/>
              </a:lnSpc>
              <a:spcBef>
                <a:spcPts val="785"/>
              </a:spcBef>
              <a:buFont typeface="Arial"/>
              <a:buChar char="•"/>
              <a:tabLst>
                <a:tab pos="186055" algn="l"/>
              </a:tabLst>
            </a:pPr>
            <a:r>
              <a:rPr lang="en-US" sz="2800" i="1" dirty="0">
                <a:ln w="0">
                  <a:noFill/>
                </a:ln>
                <a:effectLst>
                  <a:outerShdw blurRad="38100" dist="19050" dir="2700000" algn="tl" rotWithShape="0">
                    <a:schemeClr val="dk1">
                      <a:alpha val="40000"/>
                    </a:schemeClr>
                  </a:outerShdw>
                </a:effectLst>
                <a:latin typeface="Calibri"/>
                <a:cs typeface="Calibri"/>
              </a:rPr>
              <a:t>Financial Wellness Workshops</a:t>
            </a:r>
            <a:r>
              <a:rPr lang="en-US" sz="2800" dirty="0">
                <a:ln w="0">
                  <a:noFill/>
                </a:ln>
                <a:effectLst>
                  <a:outerShdw blurRad="38100" dist="19050" dir="2700000" algn="tl" rotWithShape="0">
                    <a:schemeClr val="dk1">
                      <a:alpha val="40000"/>
                    </a:schemeClr>
                  </a:outerShdw>
                </a:effectLst>
                <a:latin typeface="Calibri"/>
                <a:cs typeface="Calibri"/>
              </a:rPr>
              <a:t>: These workshops touch on various topics such as budgeting, financial planning, and managing student loans, including keeping our community informed as to the latest changes happening with the US Department of Education. </a:t>
            </a:r>
          </a:p>
          <a:p>
            <a:pPr marL="638810" marR="292100" lvl="1" indent="-169545">
              <a:lnSpc>
                <a:spcPts val="2210"/>
              </a:lnSpc>
              <a:spcBef>
                <a:spcPts val="785"/>
              </a:spcBef>
              <a:buFont typeface="Arial"/>
              <a:buChar char="•"/>
              <a:tabLst>
                <a:tab pos="186055" algn="l"/>
              </a:tabLst>
            </a:pPr>
            <a:r>
              <a:rPr lang="en-US" sz="2800" i="1" dirty="0">
                <a:ln w="0">
                  <a:noFill/>
                </a:ln>
                <a:effectLst>
                  <a:outerShdw blurRad="38100" dist="19050" dir="2700000" algn="tl" rotWithShape="0">
                    <a:schemeClr val="dk1">
                      <a:alpha val="40000"/>
                    </a:schemeClr>
                  </a:outerShdw>
                </a:effectLst>
                <a:latin typeface="Calibri"/>
                <a:cs typeface="Calibri"/>
              </a:rPr>
              <a:t>Individual Coaching</a:t>
            </a:r>
            <a:r>
              <a:rPr lang="en-US" sz="2800" dirty="0">
                <a:ln w="0">
                  <a:noFill/>
                </a:ln>
                <a:effectLst>
                  <a:outerShdw blurRad="38100" dist="19050" dir="2700000" algn="tl" rotWithShape="0">
                    <a:schemeClr val="dk1">
                      <a:alpha val="40000"/>
                    </a:schemeClr>
                  </a:outerShdw>
                </a:effectLst>
                <a:latin typeface="Calibri"/>
                <a:cs typeface="Calibri"/>
              </a:rPr>
              <a:t>: Personalized financial counseling sessions to help students understand their financial situations, create budgets, and develop plans to manage their finances effectively. For example, helping graduating seniors to create debt repayment plans and helping incoming students to enhance life planning and earning expectations around choosing majors, and helping students in between to manage their day-to-day budgeting so they can stay in school and graduate.</a:t>
            </a:r>
          </a:p>
          <a:p>
            <a:pPr marL="181610" marR="532765" indent="-169545">
              <a:lnSpc>
                <a:spcPts val="2210"/>
              </a:lnSpc>
              <a:spcBef>
                <a:spcPts val="785"/>
              </a:spcBef>
              <a:buFont typeface="Arial"/>
              <a:buChar char="•"/>
              <a:tabLst>
                <a:tab pos="186055" algn="l"/>
              </a:tabLst>
            </a:pPr>
            <a:endParaRPr sz="2800" dirty="0">
              <a:ln w="0">
                <a:noFill/>
              </a:ln>
              <a:effectLst>
                <a:outerShdw blurRad="38100" dist="19050" dir="2700000" algn="tl" rotWithShape="0">
                  <a:schemeClr val="dk1">
                    <a:alpha val="40000"/>
                  </a:schemeClr>
                </a:outerShdw>
              </a:effectLst>
              <a:latin typeface="Calibri"/>
              <a:cs typeface="Calibri"/>
            </a:endParaRPr>
          </a:p>
        </p:txBody>
      </p:sp>
    </p:spTree>
    <p:extLst>
      <p:ext uri="{BB962C8B-B14F-4D97-AF65-F5344CB8AC3E}">
        <p14:creationId xmlns:p14="http://schemas.microsoft.com/office/powerpoint/2010/main" val="211877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ABD1E-AA05-4E00-61FE-4CA11A0EBB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7CA79F-1B53-1B32-1D10-E5BD27BE4F84}"/>
              </a:ext>
            </a:extLst>
          </p:cNvPr>
          <p:cNvSpPr txBox="1"/>
          <p:nvPr/>
        </p:nvSpPr>
        <p:spPr>
          <a:xfrm>
            <a:off x="599752" y="39469"/>
            <a:ext cx="11592248" cy="646331"/>
          </a:xfrm>
          <a:prstGeom prst="rect">
            <a:avLst/>
          </a:prstGeom>
          <a:noFill/>
        </p:spPr>
        <p:txBody>
          <a:bodyPr wrap="square" rtlCol="0">
            <a:spAutoFit/>
          </a:bodyPr>
          <a:lstStyle/>
          <a:p>
            <a:pPr>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STUDENT DEBT – AVERAGE SIZE OF DEBT VS. INCOME</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CF9A6C-956D-4E37-5740-7E9CA1D57517}"/>
              </a:ext>
            </a:extLst>
          </p:cNvPr>
          <p:cNvSpPr txBox="1"/>
          <p:nvPr/>
        </p:nvSpPr>
        <p:spPr>
          <a:xfrm>
            <a:off x="2362200" y="5410200"/>
            <a:ext cx="7162800" cy="369332"/>
          </a:xfrm>
          <a:prstGeom prst="rect">
            <a:avLst/>
          </a:prstGeom>
          <a:noFill/>
        </p:spPr>
        <p:txBody>
          <a:bodyPr wrap="square" rtlCol="0">
            <a:spAutoFit/>
          </a:bodyPr>
          <a:lstStyle/>
          <a:p>
            <a:r>
              <a:rPr lang="en-US" dirty="0"/>
              <a:t>https://collegescorecard.ed.gov/school/?163453-Morgan-State-University</a:t>
            </a:r>
          </a:p>
        </p:txBody>
      </p:sp>
      <p:pic>
        <p:nvPicPr>
          <p:cNvPr id="5" name="Picture 4">
            <a:extLst>
              <a:ext uri="{FF2B5EF4-FFF2-40B4-BE49-F238E27FC236}">
                <a16:creationId xmlns:a16="http://schemas.microsoft.com/office/drawing/2014/main" id="{0307E500-F896-BEE7-94F2-11FA27EB623A}"/>
              </a:ext>
            </a:extLst>
          </p:cNvPr>
          <p:cNvPicPr>
            <a:picLocks noChangeAspect="1"/>
          </p:cNvPicPr>
          <p:nvPr/>
        </p:nvPicPr>
        <p:blipFill>
          <a:blip r:embed="rId2"/>
          <a:stretch>
            <a:fillRect/>
          </a:stretch>
        </p:blipFill>
        <p:spPr>
          <a:xfrm>
            <a:off x="1173244" y="1276350"/>
            <a:ext cx="10445264" cy="4114800"/>
          </a:xfrm>
          <a:prstGeom prst="rect">
            <a:avLst/>
          </a:prstGeom>
        </p:spPr>
      </p:pic>
    </p:spTree>
    <p:extLst>
      <p:ext uri="{BB962C8B-B14F-4D97-AF65-F5344CB8AC3E}">
        <p14:creationId xmlns:p14="http://schemas.microsoft.com/office/powerpoint/2010/main" val="186567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walkway in a park with trees and buildings in the background&#10;&#10;Description automatically generated">
            <a:extLst>
              <a:ext uri="{FF2B5EF4-FFF2-40B4-BE49-F238E27FC236}">
                <a16:creationId xmlns:a16="http://schemas.microsoft.com/office/drawing/2014/main" id="{710B610A-4487-0B10-08CF-2E0074BDC6CC}"/>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9A0A498-3566-D9D1-2AFA-17F5FC00B1D4}"/>
              </a:ext>
            </a:extLst>
          </p:cNvPr>
          <p:cNvSpPr txBox="1"/>
          <p:nvPr/>
        </p:nvSpPr>
        <p:spPr>
          <a:xfrm>
            <a:off x="7848600" y="457200"/>
            <a:ext cx="3822189" cy="53340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000066"/>
                </a:solidFill>
                <a:effectLst/>
                <a:uLnTx/>
                <a:uFillTx/>
                <a:latin typeface="Calibri" panose="020F0502020204030204"/>
                <a:ea typeface="+mn-ea"/>
                <a:cs typeface="+mn-cs"/>
              </a:rPr>
              <a:t>OVERVIEW</a:t>
            </a:r>
            <a:endParaRPr kumimoji="0" lang="en-US" sz="37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BC0863A-8EC5-C0FC-ABBD-C5BF7C242D47}"/>
              </a:ext>
            </a:extLst>
          </p:cNvPr>
          <p:cNvSpPr txBox="1"/>
          <p:nvPr/>
        </p:nvSpPr>
        <p:spPr>
          <a:xfrm>
            <a:off x="7616953" y="1712400"/>
            <a:ext cx="4279390" cy="4993200"/>
          </a:xfrm>
          <a:prstGeom prst="rect">
            <a:avLst/>
          </a:prstGeom>
        </p:spPr>
        <p:txBody>
          <a:bodyPr vert="horz" lIns="91440" tIns="45720" rIns="91440" bIns="45720" rtlCol="0">
            <a:normAutofit fontScale="92500" lnSpcReduction="1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Morgan State University at a Glance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a:solidFill>
                  <a:prstClr val="black"/>
                </a:solidFill>
                <a:latin typeface="Calibri" panose="020F0502020204030204"/>
              </a:rPr>
              <a:t>Leaning Forward: Transformation Morgan 2030</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Academic Investments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a:solidFill>
                  <a:prstClr val="black"/>
                </a:solidFill>
                <a:latin typeface="Calibri" panose="020F0502020204030204"/>
              </a:rPr>
              <a:t>Enrollment Management and Student Success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Research and Development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a:solidFill>
                  <a:prstClr val="black"/>
                </a:solidFill>
                <a:latin typeface="Calibri" panose="020F0502020204030204"/>
              </a:rPr>
              <a:t>FY 2027 Operating and Capital Budget Requests</a:t>
            </a:r>
          </a:p>
        </p:txBody>
      </p:sp>
      <p:sp>
        <p:nvSpPr>
          <p:cNvPr id="2" name="TextBox 1">
            <a:extLst>
              <a:ext uri="{FF2B5EF4-FFF2-40B4-BE49-F238E27FC236}">
                <a16:creationId xmlns:a16="http://schemas.microsoft.com/office/drawing/2014/main" id="{E9CA2D1F-5491-7C24-5046-8B7E4363BCB5}"/>
              </a:ext>
            </a:extLst>
          </p:cNvPr>
          <p:cNvSpPr txBox="1"/>
          <p:nvPr/>
        </p:nvSpPr>
        <p:spPr>
          <a:xfrm>
            <a:off x="7845554" y="990600"/>
            <a:ext cx="3822189" cy="533400"/>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i="0" u="none" strike="noStrike" kern="1200" cap="none" spc="0" normalizeH="0" baseline="0" noProof="0" dirty="0">
                <a:ln>
                  <a:noFill/>
                </a:ln>
                <a:solidFill>
                  <a:srgbClr val="000066"/>
                </a:solidFill>
                <a:effectLst/>
                <a:uLnTx/>
                <a:uFillTx/>
                <a:latin typeface="Calibri" panose="020F0502020204030204"/>
                <a:ea typeface="+mn-ea"/>
                <a:cs typeface="+mn-cs"/>
              </a:rPr>
              <a:t>Presentation Highlights</a:t>
            </a:r>
          </a:p>
        </p:txBody>
      </p:sp>
    </p:spTree>
    <p:extLst>
      <p:ext uri="{BB962C8B-B14F-4D97-AF65-F5344CB8AC3E}">
        <p14:creationId xmlns:p14="http://schemas.microsoft.com/office/powerpoint/2010/main" val="2933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77D6B2E-37A3-429E-A37C-F30ED6487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64D5D5-227B-4F66-9AEA-46F570E79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46B67A4-D328-4747-A82B-65E84FA46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05D614-A447-43F1-BF78-6E63F439A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6" y="6456400"/>
            <a:ext cx="3610018" cy="400942"/>
          </a:xfrm>
          <a:prstGeom prst="rect">
            <a:avLst/>
          </a:prstGeom>
        </p:spPr>
      </p:pic>
      <p:pic>
        <p:nvPicPr>
          <p:cNvPr id="12" name="Content Placeholder 2">
            <a:extLst>
              <a:ext uri="{FF2B5EF4-FFF2-40B4-BE49-F238E27FC236}">
                <a16:creationId xmlns:a16="http://schemas.microsoft.com/office/drawing/2014/main" id="{BDD104B1-75EB-EC40-9D69-40E5A7FB8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069" y="4035412"/>
            <a:ext cx="321664" cy="447571"/>
          </a:xfrm>
          <a:prstGeom prst="rect">
            <a:avLst/>
          </a:prstGeom>
        </p:spPr>
      </p:pic>
      <p:sp>
        <p:nvSpPr>
          <p:cNvPr id="13" name="TextBox 12">
            <a:extLst>
              <a:ext uri="{FF2B5EF4-FFF2-40B4-BE49-F238E27FC236}">
                <a16:creationId xmlns:a16="http://schemas.microsoft.com/office/drawing/2014/main" id="{985292D0-3FDA-FF4F-9A76-5A39C5FF47A1}"/>
              </a:ext>
            </a:extLst>
          </p:cNvPr>
          <p:cNvSpPr txBox="1"/>
          <p:nvPr/>
        </p:nvSpPr>
        <p:spPr>
          <a:xfrm>
            <a:off x="3880892" y="3843698"/>
            <a:ext cx="800054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RESEARCH AND ECONOMIC DEVELOPMENT</a:t>
            </a:r>
            <a:endParaRPr kumimoji="0" lang="en-US" sz="2400" b="0" i="0" u="none" strike="noStrike" kern="1200" cap="none" spc="0" normalizeH="0" baseline="0" noProof="0" dirty="0">
              <a:ln>
                <a:noFill/>
              </a:ln>
              <a:solidFill>
                <a:prstClr val="white"/>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1809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8B43E-C2AB-52E4-4491-DBC029470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28"/>
            <a:ext cx="12192000" cy="6836544"/>
          </a:xfrm>
          <a:prstGeom prst="rect">
            <a:avLst/>
          </a:prstGeom>
        </p:spPr>
      </p:pic>
    </p:spTree>
    <p:extLst>
      <p:ext uri="{BB962C8B-B14F-4D97-AF65-F5344CB8AC3E}">
        <p14:creationId xmlns:p14="http://schemas.microsoft.com/office/powerpoint/2010/main" val="3245202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1E5ED-308E-6054-DE3F-1FBD6DDA1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4" y="0"/>
            <a:ext cx="12162692" cy="6858000"/>
          </a:xfrm>
          <a:prstGeom prst="rect">
            <a:avLst/>
          </a:prstGeom>
        </p:spPr>
      </p:pic>
    </p:spTree>
    <p:extLst>
      <p:ext uri="{BB962C8B-B14F-4D97-AF65-F5344CB8AC3E}">
        <p14:creationId xmlns:p14="http://schemas.microsoft.com/office/powerpoint/2010/main" val="74001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7F7371-2A39-6ECF-3D50-163527F0E940}"/>
              </a:ext>
            </a:extLst>
          </p:cNvPr>
          <p:cNvSpPr txBox="1"/>
          <p:nvPr/>
        </p:nvSpPr>
        <p:spPr>
          <a:xfrm>
            <a:off x="599752" y="39469"/>
            <a:ext cx="11592248" cy="646331"/>
          </a:xfrm>
          <a:prstGeom prst="rect">
            <a:avLst/>
          </a:prstGeom>
          <a:noFill/>
        </p:spPr>
        <p:txBody>
          <a:bodyPr wrap="square" rtlCol="0">
            <a:spAutoFit/>
          </a:bodyPr>
          <a:lstStyle/>
          <a:p>
            <a:pPr>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RESEARCH AT MORGAN ACHIEVING NEW HEIGHTS</a:t>
            </a:r>
            <a:endParaRPr kumimoji="0" lang="en-US" sz="3600" b="0"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62" name="Picture 61" descr="A person in a lab with a mask&#10;&#10;Description automatically generated">
            <a:extLst>
              <a:ext uri="{FF2B5EF4-FFF2-40B4-BE49-F238E27FC236}">
                <a16:creationId xmlns:a16="http://schemas.microsoft.com/office/drawing/2014/main" id="{521DEE21-40A2-73A5-C2F4-A8CF1E39EC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98" t="1710" r="38917" b="620"/>
          <a:stretch/>
        </p:blipFill>
        <p:spPr>
          <a:xfrm>
            <a:off x="-34358" y="589296"/>
            <a:ext cx="3168731" cy="5811503"/>
          </a:xfrm>
          <a:prstGeom prst="rect">
            <a:avLst/>
          </a:prstGeom>
        </p:spPr>
      </p:pic>
      <p:pic>
        <p:nvPicPr>
          <p:cNvPr id="3" name="Picture 2">
            <a:extLst>
              <a:ext uri="{FF2B5EF4-FFF2-40B4-BE49-F238E27FC236}">
                <a16:creationId xmlns:a16="http://schemas.microsoft.com/office/drawing/2014/main" id="{7754EC36-A018-2622-64BB-5381380E4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396" y="899160"/>
            <a:ext cx="9075604" cy="5120640"/>
          </a:xfrm>
          <a:prstGeom prst="rect">
            <a:avLst/>
          </a:prstGeom>
        </p:spPr>
      </p:pic>
    </p:spTree>
    <p:extLst>
      <p:ext uri="{BB962C8B-B14F-4D97-AF65-F5344CB8AC3E}">
        <p14:creationId xmlns:p14="http://schemas.microsoft.com/office/powerpoint/2010/main" val="37496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AC1B3DF0-E423-3E45-B7B8-AA9ACED43E52}"/>
              </a:ext>
            </a:extLst>
          </p:cNvPr>
          <p:cNvPicPr/>
          <p:nvPr/>
        </p:nvPicPr>
        <p:blipFill>
          <a:blip r:embed="rId2" cstate="print"/>
          <a:stretch>
            <a:fillRect/>
          </a:stretch>
        </p:blipFill>
        <p:spPr>
          <a:xfrm>
            <a:off x="3060" y="3273552"/>
            <a:ext cx="12188939" cy="3584447"/>
          </a:xfrm>
          <a:prstGeom prst="rect">
            <a:avLst/>
          </a:prstGeom>
        </p:spPr>
      </p:pic>
      <p:sp>
        <p:nvSpPr>
          <p:cNvPr id="3" name="object 5">
            <a:extLst>
              <a:ext uri="{FF2B5EF4-FFF2-40B4-BE49-F238E27FC236}">
                <a16:creationId xmlns:a16="http://schemas.microsoft.com/office/drawing/2014/main" id="{9875907F-D6C9-504F-87FC-1874A7CADD47}"/>
              </a:ext>
            </a:extLst>
          </p:cNvPr>
          <p:cNvSpPr txBox="1">
            <a:spLocks/>
          </p:cNvSpPr>
          <p:nvPr/>
        </p:nvSpPr>
        <p:spPr>
          <a:xfrm>
            <a:off x="2728720" y="152081"/>
            <a:ext cx="6578600" cy="512445"/>
          </a:xfrm>
          <a:prstGeom prst="rect">
            <a:avLst/>
          </a:prstGeom>
        </p:spPr>
        <p:txBody>
          <a:bodyPr vert="horz" wrap="square" lIns="0" tIns="1143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0"/>
              </a:spcBef>
            </a:pPr>
            <a:r>
              <a:rPr lang="en-US" sz="3200" b="1" spc="-30" dirty="0">
                <a:solidFill>
                  <a:schemeClr val="bg1"/>
                </a:solidFill>
                <a:latin typeface="Times New Roman"/>
                <a:cs typeface="Times New Roman"/>
              </a:rPr>
              <a:t>ECONOMIC</a:t>
            </a:r>
            <a:r>
              <a:rPr lang="en-US" sz="3200" b="1" spc="-150" dirty="0">
                <a:solidFill>
                  <a:schemeClr val="bg1"/>
                </a:solidFill>
                <a:latin typeface="Times New Roman"/>
                <a:cs typeface="Times New Roman"/>
              </a:rPr>
              <a:t> </a:t>
            </a:r>
            <a:r>
              <a:rPr lang="en-US" sz="3200" b="1" spc="-130" dirty="0">
                <a:solidFill>
                  <a:schemeClr val="bg1"/>
                </a:solidFill>
                <a:latin typeface="Times New Roman"/>
                <a:cs typeface="Times New Roman"/>
              </a:rPr>
              <a:t>IMPACT</a:t>
            </a:r>
            <a:r>
              <a:rPr lang="en-US" sz="3200" b="1" spc="-160" dirty="0">
                <a:solidFill>
                  <a:schemeClr val="bg1"/>
                </a:solidFill>
                <a:latin typeface="Times New Roman"/>
                <a:cs typeface="Times New Roman"/>
              </a:rPr>
              <a:t> </a:t>
            </a:r>
            <a:r>
              <a:rPr lang="en-US" sz="3200" b="1" spc="-45" dirty="0">
                <a:solidFill>
                  <a:schemeClr val="bg1"/>
                </a:solidFill>
                <a:latin typeface="Times New Roman"/>
                <a:cs typeface="Times New Roman"/>
              </a:rPr>
              <a:t>OF</a:t>
            </a:r>
            <a:r>
              <a:rPr lang="en-US" sz="3200" b="1" spc="-305" dirty="0">
                <a:solidFill>
                  <a:schemeClr val="bg1"/>
                </a:solidFill>
                <a:latin typeface="Times New Roman"/>
                <a:cs typeface="Times New Roman"/>
              </a:rPr>
              <a:t> </a:t>
            </a:r>
            <a:r>
              <a:rPr lang="en-US" sz="3200" b="1" spc="-10" dirty="0">
                <a:solidFill>
                  <a:schemeClr val="bg1"/>
                </a:solidFill>
                <a:latin typeface="Times New Roman"/>
                <a:cs typeface="Times New Roman"/>
              </a:rPr>
              <a:t>MORGAN</a:t>
            </a:r>
            <a:endParaRPr lang="en-US" sz="3200" dirty="0">
              <a:solidFill>
                <a:schemeClr val="bg1"/>
              </a:solidFill>
              <a:latin typeface="Times New Roman"/>
              <a:cs typeface="Times New Roman"/>
            </a:endParaRPr>
          </a:p>
        </p:txBody>
      </p:sp>
      <p:sp>
        <p:nvSpPr>
          <p:cNvPr id="4" name="object 6">
            <a:extLst>
              <a:ext uri="{FF2B5EF4-FFF2-40B4-BE49-F238E27FC236}">
                <a16:creationId xmlns:a16="http://schemas.microsoft.com/office/drawing/2014/main" id="{12081324-E29B-660D-3615-ABFA622ABBF8}"/>
              </a:ext>
            </a:extLst>
          </p:cNvPr>
          <p:cNvSpPr txBox="1"/>
          <p:nvPr/>
        </p:nvSpPr>
        <p:spPr>
          <a:xfrm>
            <a:off x="152400" y="678647"/>
            <a:ext cx="11811000" cy="2412968"/>
          </a:xfrm>
          <a:prstGeom prst="rect">
            <a:avLst/>
          </a:prstGeom>
        </p:spPr>
        <p:txBody>
          <a:bodyPr vert="horz" wrap="square" lIns="0" tIns="13970" rIns="0" bIns="0" rtlCol="0">
            <a:spAutoFit/>
          </a:bodyPr>
          <a:lstStyle/>
          <a:p>
            <a:pPr marL="12700" marR="5080" indent="635" algn="just">
              <a:lnSpc>
                <a:spcPts val="3840"/>
              </a:lnSpc>
              <a:spcBef>
                <a:spcPts val="65"/>
              </a:spcBef>
            </a:pPr>
            <a:r>
              <a:rPr lang="en-US" sz="2800" dirty="0">
                <a:solidFill>
                  <a:srgbClr val="001F5F"/>
                </a:solidFill>
                <a:latin typeface="Times New Roman"/>
                <a:cs typeface="Times New Roman"/>
              </a:rPr>
              <a:t>Morgan State University continues to prove that its value extends well beyond the classroom as</a:t>
            </a:r>
            <a:r>
              <a:rPr sz="2800" spc="500" dirty="0">
                <a:solidFill>
                  <a:srgbClr val="001F5F"/>
                </a:solidFill>
                <a:latin typeface="Times New Roman"/>
                <a:cs typeface="Times New Roman"/>
              </a:rPr>
              <a:t> </a:t>
            </a:r>
            <a:r>
              <a:rPr sz="2800" dirty="0">
                <a:solidFill>
                  <a:srgbClr val="001F5F"/>
                </a:solidFill>
                <a:latin typeface="Times New Roman"/>
                <a:cs typeface="Times New Roman"/>
              </a:rPr>
              <a:t>a</a:t>
            </a:r>
            <a:r>
              <a:rPr sz="2800" spc="535" dirty="0">
                <a:solidFill>
                  <a:srgbClr val="001F5F"/>
                </a:solidFill>
                <a:latin typeface="Times New Roman"/>
                <a:cs typeface="Times New Roman"/>
              </a:rPr>
              <a:t> </a:t>
            </a:r>
            <a:r>
              <a:rPr sz="2800" dirty="0">
                <a:solidFill>
                  <a:srgbClr val="001F5F"/>
                </a:solidFill>
                <a:latin typeface="Times New Roman"/>
                <a:cs typeface="Times New Roman"/>
              </a:rPr>
              <a:t>major</a:t>
            </a:r>
            <a:r>
              <a:rPr sz="2800" spc="484" dirty="0">
                <a:solidFill>
                  <a:srgbClr val="001F5F"/>
                </a:solidFill>
                <a:latin typeface="Times New Roman"/>
                <a:cs typeface="Times New Roman"/>
              </a:rPr>
              <a:t> </a:t>
            </a:r>
            <a:r>
              <a:rPr sz="2800" dirty="0">
                <a:solidFill>
                  <a:srgbClr val="001F5F"/>
                </a:solidFill>
                <a:latin typeface="Times New Roman"/>
                <a:cs typeface="Times New Roman"/>
              </a:rPr>
              <a:t>economic</a:t>
            </a:r>
            <a:r>
              <a:rPr sz="2800" spc="515" dirty="0">
                <a:solidFill>
                  <a:srgbClr val="001F5F"/>
                </a:solidFill>
                <a:latin typeface="Times New Roman"/>
                <a:cs typeface="Times New Roman"/>
              </a:rPr>
              <a:t> </a:t>
            </a:r>
            <a:r>
              <a:rPr sz="2800" dirty="0">
                <a:solidFill>
                  <a:srgbClr val="001F5F"/>
                </a:solidFill>
                <a:latin typeface="Times New Roman"/>
                <a:cs typeface="Times New Roman"/>
              </a:rPr>
              <a:t>engine</a:t>
            </a:r>
            <a:r>
              <a:rPr sz="2800" spc="484" dirty="0">
                <a:solidFill>
                  <a:srgbClr val="001F5F"/>
                </a:solidFill>
                <a:latin typeface="Times New Roman"/>
                <a:cs typeface="Times New Roman"/>
              </a:rPr>
              <a:t> </a:t>
            </a:r>
            <a:r>
              <a:rPr sz="2800" dirty="0">
                <a:solidFill>
                  <a:srgbClr val="001F5F"/>
                </a:solidFill>
                <a:latin typeface="Times New Roman"/>
                <a:cs typeface="Times New Roman"/>
              </a:rPr>
              <a:t>for</a:t>
            </a:r>
            <a:r>
              <a:rPr sz="2800" spc="484" dirty="0">
                <a:solidFill>
                  <a:srgbClr val="001F5F"/>
                </a:solidFill>
                <a:latin typeface="Times New Roman"/>
                <a:cs typeface="Times New Roman"/>
              </a:rPr>
              <a:t> </a:t>
            </a:r>
            <a:r>
              <a:rPr sz="2800" dirty="0">
                <a:solidFill>
                  <a:srgbClr val="001F5F"/>
                </a:solidFill>
                <a:latin typeface="Times New Roman"/>
                <a:cs typeface="Times New Roman"/>
              </a:rPr>
              <a:t>the</a:t>
            </a:r>
            <a:r>
              <a:rPr sz="2800" spc="495" dirty="0">
                <a:solidFill>
                  <a:srgbClr val="001F5F"/>
                </a:solidFill>
                <a:latin typeface="Times New Roman"/>
                <a:cs typeface="Times New Roman"/>
              </a:rPr>
              <a:t> </a:t>
            </a:r>
            <a:r>
              <a:rPr sz="2800" dirty="0">
                <a:solidFill>
                  <a:srgbClr val="001F5F"/>
                </a:solidFill>
                <a:latin typeface="Times New Roman"/>
                <a:cs typeface="Times New Roman"/>
              </a:rPr>
              <a:t>city</a:t>
            </a:r>
            <a:r>
              <a:rPr sz="2800" spc="495" dirty="0">
                <a:solidFill>
                  <a:srgbClr val="001F5F"/>
                </a:solidFill>
                <a:latin typeface="Times New Roman"/>
                <a:cs typeface="Times New Roman"/>
              </a:rPr>
              <a:t> </a:t>
            </a:r>
            <a:r>
              <a:rPr sz="2800" dirty="0">
                <a:solidFill>
                  <a:srgbClr val="001F5F"/>
                </a:solidFill>
                <a:latin typeface="Times New Roman"/>
                <a:cs typeface="Times New Roman"/>
              </a:rPr>
              <a:t>and</a:t>
            </a:r>
            <a:r>
              <a:rPr sz="2800" spc="500" dirty="0">
                <a:solidFill>
                  <a:srgbClr val="001F5F"/>
                </a:solidFill>
                <a:latin typeface="Times New Roman"/>
                <a:cs typeface="Times New Roman"/>
              </a:rPr>
              <a:t> </a:t>
            </a:r>
            <a:r>
              <a:rPr sz="2800" dirty="0">
                <a:solidFill>
                  <a:srgbClr val="001F5F"/>
                </a:solidFill>
                <a:latin typeface="Times New Roman"/>
                <a:cs typeface="Times New Roman"/>
              </a:rPr>
              <a:t>state</a:t>
            </a:r>
            <a:r>
              <a:rPr sz="2800" spc="515" dirty="0">
                <a:solidFill>
                  <a:srgbClr val="001F5F"/>
                </a:solidFill>
                <a:latin typeface="Times New Roman"/>
                <a:cs typeface="Times New Roman"/>
              </a:rPr>
              <a:t> </a:t>
            </a:r>
            <a:r>
              <a:rPr sz="2800" spc="-10" dirty="0">
                <a:solidFill>
                  <a:srgbClr val="001F5F"/>
                </a:solidFill>
                <a:latin typeface="Times New Roman"/>
                <a:cs typeface="Times New Roman"/>
              </a:rPr>
              <a:t>annually </a:t>
            </a:r>
            <a:r>
              <a:rPr sz="2800" dirty="0">
                <a:solidFill>
                  <a:srgbClr val="001F5F"/>
                </a:solidFill>
                <a:latin typeface="Times New Roman"/>
                <a:cs typeface="Times New Roman"/>
              </a:rPr>
              <a:t>producing</a:t>
            </a:r>
            <a:r>
              <a:rPr sz="2800" spc="114" dirty="0">
                <a:solidFill>
                  <a:srgbClr val="001F5F"/>
                </a:solidFill>
                <a:latin typeface="Times New Roman"/>
                <a:cs typeface="Times New Roman"/>
              </a:rPr>
              <a:t>  </a:t>
            </a:r>
            <a:r>
              <a:rPr sz="2800" b="1" dirty="0">
                <a:solidFill>
                  <a:srgbClr val="001F5F"/>
                </a:solidFill>
                <a:latin typeface="Times New Roman"/>
                <a:cs typeface="Times New Roman"/>
              </a:rPr>
              <a:t>$1.</a:t>
            </a:r>
            <a:r>
              <a:rPr lang="en-US" sz="2800" b="1" dirty="0">
                <a:solidFill>
                  <a:srgbClr val="001F5F"/>
                </a:solidFill>
                <a:latin typeface="Times New Roman"/>
                <a:cs typeface="Times New Roman"/>
              </a:rPr>
              <a:t>5</a:t>
            </a:r>
            <a:r>
              <a:rPr sz="2800" b="1" spc="110" dirty="0">
                <a:solidFill>
                  <a:srgbClr val="001F5F"/>
                </a:solidFill>
                <a:latin typeface="Times New Roman"/>
                <a:cs typeface="Times New Roman"/>
              </a:rPr>
              <a:t>  </a:t>
            </a:r>
            <a:r>
              <a:rPr sz="2800" b="1" dirty="0">
                <a:solidFill>
                  <a:srgbClr val="001F5F"/>
                </a:solidFill>
                <a:latin typeface="Times New Roman"/>
                <a:cs typeface="Times New Roman"/>
              </a:rPr>
              <a:t>billion</a:t>
            </a:r>
            <a:r>
              <a:rPr sz="2800" b="1" spc="120" dirty="0">
                <a:solidFill>
                  <a:srgbClr val="001F5F"/>
                </a:solidFill>
                <a:latin typeface="Times New Roman"/>
                <a:cs typeface="Times New Roman"/>
              </a:rPr>
              <a:t>  </a:t>
            </a:r>
            <a:r>
              <a:rPr sz="2800" dirty="0">
                <a:solidFill>
                  <a:srgbClr val="001F5F"/>
                </a:solidFill>
                <a:latin typeface="Times New Roman"/>
                <a:cs typeface="Times New Roman"/>
              </a:rPr>
              <a:t>in</a:t>
            </a:r>
            <a:r>
              <a:rPr sz="2800" spc="135" dirty="0">
                <a:solidFill>
                  <a:srgbClr val="001F5F"/>
                </a:solidFill>
                <a:latin typeface="Times New Roman"/>
                <a:cs typeface="Times New Roman"/>
              </a:rPr>
              <a:t>  </a:t>
            </a:r>
            <a:r>
              <a:rPr sz="2800" dirty="0">
                <a:solidFill>
                  <a:srgbClr val="001F5F"/>
                </a:solidFill>
                <a:latin typeface="Times New Roman"/>
                <a:cs typeface="Times New Roman"/>
              </a:rPr>
              <a:t>statewide</a:t>
            </a:r>
            <a:r>
              <a:rPr sz="2800" spc="125" dirty="0">
                <a:solidFill>
                  <a:srgbClr val="001F5F"/>
                </a:solidFill>
                <a:latin typeface="Times New Roman"/>
                <a:cs typeface="Times New Roman"/>
              </a:rPr>
              <a:t>  </a:t>
            </a:r>
            <a:r>
              <a:rPr sz="2800" dirty="0">
                <a:solidFill>
                  <a:srgbClr val="001F5F"/>
                </a:solidFill>
                <a:latin typeface="Times New Roman"/>
                <a:cs typeface="Times New Roman"/>
              </a:rPr>
              <a:t>economic</a:t>
            </a:r>
            <a:r>
              <a:rPr sz="2800" spc="125" dirty="0">
                <a:solidFill>
                  <a:srgbClr val="001F5F"/>
                </a:solidFill>
                <a:latin typeface="Times New Roman"/>
                <a:cs typeface="Times New Roman"/>
              </a:rPr>
              <a:t>  </a:t>
            </a:r>
            <a:r>
              <a:rPr sz="2800" dirty="0">
                <a:solidFill>
                  <a:srgbClr val="001F5F"/>
                </a:solidFill>
                <a:latin typeface="Times New Roman"/>
                <a:cs typeface="Times New Roman"/>
              </a:rPr>
              <a:t>impact,</a:t>
            </a:r>
            <a:r>
              <a:rPr sz="2800" spc="125" dirty="0">
                <a:solidFill>
                  <a:srgbClr val="001F5F"/>
                </a:solidFill>
                <a:latin typeface="Times New Roman"/>
                <a:cs typeface="Times New Roman"/>
              </a:rPr>
              <a:t>  </a:t>
            </a:r>
            <a:r>
              <a:rPr sz="2800" spc="-10" dirty="0">
                <a:solidFill>
                  <a:srgbClr val="001F5F"/>
                </a:solidFill>
                <a:latin typeface="Times New Roman"/>
                <a:cs typeface="Times New Roman"/>
              </a:rPr>
              <a:t>supporting </a:t>
            </a:r>
            <a:r>
              <a:rPr lang="en-US" sz="2800" dirty="0">
                <a:solidFill>
                  <a:srgbClr val="001F5F"/>
                </a:solidFill>
                <a:latin typeface="Times New Roman"/>
                <a:cs typeface="Times New Roman"/>
              </a:rPr>
              <a:t>8</a:t>
            </a:r>
            <a:r>
              <a:rPr sz="2800" dirty="0">
                <a:solidFill>
                  <a:srgbClr val="001F5F"/>
                </a:solidFill>
                <a:latin typeface="Times New Roman"/>
                <a:cs typeface="Times New Roman"/>
              </a:rPr>
              <a:t>,</a:t>
            </a:r>
            <a:r>
              <a:rPr lang="en-US" sz="2800" dirty="0">
                <a:solidFill>
                  <a:srgbClr val="001F5F"/>
                </a:solidFill>
                <a:latin typeface="Times New Roman"/>
                <a:cs typeface="Times New Roman"/>
              </a:rPr>
              <a:t>2</a:t>
            </a:r>
            <a:r>
              <a:rPr sz="2800" dirty="0">
                <a:solidFill>
                  <a:srgbClr val="001F5F"/>
                </a:solidFill>
                <a:latin typeface="Times New Roman"/>
                <a:cs typeface="Times New Roman"/>
              </a:rPr>
              <a:t>00</a:t>
            </a:r>
            <a:r>
              <a:rPr sz="2800" spc="90" dirty="0">
                <a:solidFill>
                  <a:srgbClr val="001F5F"/>
                </a:solidFill>
                <a:latin typeface="Times New Roman"/>
                <a:cs typeface="Times New Roman"/>
              </a:rPr>
              <a:t> </a:t>
            </a:r>
            <a:r>
              <a:rPr sz="2800" dirty="0">
                <a:solidFill>
                  <a:srgbClr val="001F5F"/>
                </a:solidFill>
                <a:latin typeface="Times New Roman"/>
                <a:cs typeface="Times New Roman"/>
              </a:rPr>
              <a:t>jobs</a:t>
            </a:r>
            <a:r>
              <a:rPr sz="2800" spc="105" dirty="0">
                <a:solidFill>
                  <a:srgbClr val="001F5F"/>
                </a:solidFill>
                <a:latin typeface="Times New Roman"/>
                <a:cs typeface="Times New Roman"/>
              </a:rPr>
              <a:t> </a:t>
            </a:r>
            <a:r>
              <a:rPr sz="2800" dirty="0">
                <a:solidFill>
                  <a:srgbClr val="001F5F"/>
                </a:solidFill>
                <a:latin typeface="Times New Roman"/>
                <a:cs typeface="Times New Roman"/>
              </a:rPr>
              <a:t>and</a:t>
            </a:r>
            <a:r>
              <a:rPr sz="2800" spc="90" dirty="0">
                <a:solidFill>
                  <a:srgbClr val="001F5F"/>
                </a:solidFill>
                <a:latin typeface="Times New Roman"/>
                <a:cs typeface="Times New Roman"/>
              </a:rPr>
              <a:t> </a:t>
            </a:r>
            <a:r>
              <a:rPr sz="2800" dirty="0">
                <a:solidFill>
                  <a:srgbClr val="001F5F"/>
                </a:solidFill>
                <a:latin typeface="Times New Roman"/>
                <a:cs typeface="Times New Roman"/>
              </a:rPr>
              <a:t>generating</a:t>
            </a:r>
            <a:r>
              <a:rPr sz="2800" spc="90" dirty="0">
                <a:solidFill>
                  <a:srgbClr val="001F5F"/>
                </a:solidFill>
                <a:latin typeface="Times New Roman"/>
                <a:cs typeface="Times New Roman"/>
              </a:rPr>
              <a:t> </a:t>
            </a:r>
            <a:r>
              <a:rPr sz="2800" dirty="0">
                <a:solidFill>
                  <a:srgbClr val="001F5F"/>
                </a:solidFill>
                <a:latin typeface="Times New Roman"/>
                <a:cs typeface="Times New Roman"/>
              </a:rPr>
              <a:t>$</a:t>
            </a:r>
            <a:r>
              <a:rPr lang="en-US" sz="2800" dirty="0">
                <a:solidFill>
                  <a:srgbClr val="001F5F"/>
                </a:solidFill>
                <a:latin typeface="Times New Roman"/>
                <a:cs typeface="Times New Roman"/>
              </a:rPr>
              <a:t>71</a:t>
            </a:r>
            <a:r>
              <a:rPr sz="2800" spc="140" dirty="0">
                <a:solidFill>
                  <a:srgbClr val="001F5F"/>
                </a:solidFill>
                <a:latin typeface="Times New Roman"/>
                <a:cs typeface="Times New Roman"/>
              </a:rPr>
              <a:t> </a:t>
            </a:r>
            <a:r>
              <a:rPr sz="2800" dirty="0">
                <a:solidFill>
                  <a:srgbClr val="001F5F"/>
                </a:solidFill>
                <a:latin typeface="Times New Roman"/>
                <a:cs typeface="Times New Roman"/>
              </a:rPr>
              <a:t>million</a:t>
            </a:r>
            <a:r>
              <a:rPr sz="2800" spc="95" dirty="0">
                <a:solidFill>
                  <a:srgbClr val="001F5F"/>
                </a:solidFill>
                <a:latin typeface="Times New Roman"/>
                <a:cs typeface="Times New Roman"/>
              </a:rPr>
              <a:t> </a:t>
            </a:r>
            <a:r>
              <a:rPr sz="2800" dirty="0">
                <a:solidFill>
                  <a:srgbClr val="001F5F"/>
                </a:solidFill>
                <a:latin typeface="Times New Roman"/>
                <a:cs typeface="Times New Roman"/>
              </a:rPr>
              <a:t>in</a:t>
            </a:r>
            <a:r>
              <a:rPr sz="2800" spc="90" dirty="0">
                <a:solidFill>
                  <a:srgbClr val="001F5F"/>
                </a:solidFill>
                <a:latin typeface="Times New Roman"/>
                <a:cs typeface="Times New Roman"/>
              </a:rPr>
              <a:t> </a:t>
            </a:r>
            <a:r>
              <a:rPr sz="2800" dirty="0">
                <a:solidFill>
                  <a:srgbClr val="001F5F"/>
                </a:solidFill>
                <a:latin typeface="Times New Roman"/>
                <a:cs typeface="Times New Roman"/>
              </a:rPr>
              <a:t>state</a:t>
            </a:r>
            <a:r>
              <a:rPr sz="2800" spc="100" dirty="0">
                <a:solidFill>
                  <a:srgbClr val="001F5F"/>
                </a:solidFill>
                <a:latin typeface="Times New Roman"/>
                <a:cs typeface="Times New Roman"/>
              </a:rPr>
              <a:t> </a:t>
            </a:r>
            <a:r>
              <a:rPr sz="2800" dirty="0">
                <a:solidFill>
                  <a:srgbClr val="001F5F"/>
                </a:solidFill>
                <a:latin typeface="Times New Roman"/>
                <a:cs typeface="Times New Roman"/>
              </a:rPr>
              <a:t>tax</a:t>
            </a:r>
            <a:r>
              <a:rPr sz="2800" spc="114" dirty="0">
                <a:solidFill>
                  <a:srgbClr val="001F5F"/>
                </a:solidFill>
                <a:latin typeface="Times New Roman"/>
                <a:cs typeface="Times New Roman"/>
              </a:rPr>
              <a:t> </a:t>
            </a:r>
            <a:r>
              <a:rPr sz="2800" dirty="0">
                <a:solidFill>
                  <a:srgbClr val="001F5F"/>
                </a:solidFill>
                <a:latin typeface="Times New Roman"/>
                <a:cs typeface="Times New Roman"/>
              </a:rPr>
              <a:t>revenues.</a:t>
            </a:r>
            <a:r>
              <a:rPr sz="2800" spc="95" dirty="0">
                <a:solidFill>
                  <a:srgbClr val="001F5F"/>
                </a:solidFill>
                <a:latin typeface="Times New Roman"/>
                <a:cs typeface="Times New Roman"/>
              </a:rPr>
              <a:t> </a:t>
            </a:r>
            <a:r>
              <a:rPr lang="en-US" sz="2800" b="1" dirty="0">
                <a:solidFill>
                  <a:srgbClr val="001F5F"/>
                </a:solidFill>
                <a:latin typeface="Times New Roman"/>
                <a:cs typeface="Times New Roman"/>
              </a:rPr>
              <a:t>Approximately</a:t>
            </a:r>
            <a:r>
              <a:rPr sz="2800" b="1" spc="100" dirty="0">
                <a:solidFill>
                  <a:srgbClr val="001F5F"/>
                </a:solidFill>
                <a:latin typeface="Times New Roman"/>
                <a:cs typeface="Times New Roman"/>
              </a:rPr>
              <a:t> </a:t>
            </a:r>
            <a:r>
              <a:rPr sz="2800" b="1" spc="-25" dirty="0">
                <a:solidFill>
                  <a:srgbClr val="001F5F"/>
                </a:solidFill>
                <a:latin typeface="Times New Roman"/>
                <a:cs typeface="Times New Roman"/>
              </a:rPr>
              <a:t>60 </a:t>
            </a:r>
            <a:r>
              <a:rPr sz="2800" b="1" spc="-10" dirty="0">
                <a:solidFill>
                  <a:srgbClr val="001F5F"/>
                </a:solidFill>
                <a:latin typeface="Times New Roman"/>
                <a:cs typeface="Times New Roman"/>
              </a:rPr>
              <a:t>percent</a:t>
            </a:r>
            <a:r>
              <a:rPr sz="2800" b="1" spc="-190" dirty="0">
                <a:solidFill>
                  <a:srgbClr val="001F5F"/>
                </a:solidFill>
                <a:latin typeface="Times New Roman"/>
                <a:cs typeface="Times New Roman"/>
              </a:rPr>
              <a:t> </a:t>
            </a:r>
            <a:r>
              <a:rPr sz="2800" b="1" spc="-10" dirty="0">
                <a:solidFill>
                  <a:srgbClr val="001F5F"/>
                </a:solidFill>
                <a:latin typeface="Times New Roman"/>
                <a:cs typeface="Times New Roman"/>
              </a:rPr>
              <a:t>of</a:t>
            </a:r>
            <a:r>
              <a:rPr sz="2800" b="1" spc="-190" dirty="0">
                <a:solidFill>
                  <a:srgbClr val="001F5F"/>
                </a:solidFill>
                <a:latin typeface="Times New Roman"/>
                <a:cs typeface="Times New Roman"/>
              </a:rPr>
              <a:t> </a:t>
            </a:r>
            <a:r>
              <a:rPr sz="2800" b="1" dirty="0">
                <a:solidFill>
                  <a:srgbClr val="001F5F"/>
                </a:solidFill>
                <a:latin typeface="Times New Roman"/>
                <a:cs typeface="Times New Roman"/>
              </a:rPr>
              <a:t>that</a:t>
            </a:r>
            <a:r>
              <a:rPr sz="2800" b="1" spc="-200" dirty="0">
                <a:solidFill>
                  <a:srgbClr val="001F5F"/>
                </a:solidFill>
                <a:latin typeface="Times New Roman"/>
                <a:cs typeface="Times New Roman"/>
              </a:rPr>
              <a:t> </a:t>
            </a:r>
            <a:r>
              <a:rPr sz="2800" b="1" dirty="0">
                <a:solidFill>
                  <a:srgbClr val="001F5F"/>
                </a:solidFill>
                <a:latin typeface="Times New Roman"/>
                <a:cs typeface="Times New Roman"/>
              </a:rPr>
              <a:t>economic</a:t>
            </a:r>
            <a:r>
              <a:rPr sz="2800" b="1" spc="-200" dirty="0">
                <a:solidFill>
                  <a:srgbClr val="001F5F"/>
                </a:solidFill>
                <a:latin typeface="Times New Roman"/>
                <a:cs typeface="Times New Roman"/>
              </a:rPr>
              <a:t> </a:t>
            </a:r>
            <a:r>
              <a:rPr sz="2800" b="1" dirty="0">
                <a:solidFill>
                  <a:srgbClr val="001F5F"/>
                </a:solidFill>
                <a:latin typeface="Times New Roman"/>
                <a:cs typeface="Times New Roman"/>
              </a:rPr>
              <a:t>and</a:t>
            </a:r>
            <a:r>
              <a:rPr sz="2800" b="1" spc="-200" dirty="0">
                <a:solidFill>
                  <a:srgbClr val="001F5F"/>
                </a:solidFill>
                <a:latin typeface="Times New Roman"/>
                <a:cs typeface="Times New Roman"/>
              </a:rPr>
              <a:t> </a:t>
            </a:r>
            <a:r>
              <a:rPr sz="2800" b="1" dirty="0">
                <a:solidFill>
                  <a:srgbClr val="001F5F"/>
                </a:solidFill>
                <a:latin typeface="Times New Roman"/>
                <a:cs typeface="Times New Roman"/>
              </a:rPr>
              <a:t>employment</a:t>
            </a:r>
            <a:r>
              <a:rPr sz="2800" b="1" spc="-90" dirty="0">
                <a:solidFill>
                  <a:srgbClr val="001F5F"/>
                </a:solidFill>
                <a:latin typeface="Times New Roman"/>
                <a:cs typeface="Times New Roman"/>
              </a:rPr>
              <a:t> </a:t>
            </a:r>
            <a:r>
              <a:rPr sz="2800" b="1" dirty="0">
                <a:solidFill>
                  <a:srgbClr val="001F5F"/>
                </a:solidFill>
                <a:latin typeface="Times New Roman"/>
                <a:cs typeface="Times New Roman"/>
              </a:rPr>
              <a:t>impact</a:t>
            </a:r>
            <a:r>
              <a:rPr sz="2800" b="1" spc="-95" dirty="0">
                <a:solidFill>
                  <a:srgbClr val="001F5F"/>
                </a:solidFill>
                <a:latin typeface="Times New Roman"/>
                <a:cs typeface="Times New Roman"/>
              </a:rPr>
              <a:t> </a:t>
            </a:r>
            <a:r>
              <a:rPr sz="2800" b="1" dirty="0">
                <a:solidFill>
                  <a:srgbClr val="001F5F"/>
                </a:solidFill>
                <a:latin typeface="Times New Roman"/>
                <a:cs typeface="Times New Roman"/>
              </a:rPr>
              <a:t>occurs</a:t>
            </a:r>
            <a:r>
              <a:rPr sz="2800" b="1" spc="-200" dirty="0">
                <a:solidFill>
                  <a:srgbClr val="001F5F"/>
                </a:solidFill>
                <a:latin typeface="Times New Roman"/>
                <a:cs typeface="Times New Roman"/>
              </a:rPr>
              <a:t> </a:t>
            </a:r>
            <a:r>
              <a:rPr sz="2800" b="1" dirty="0">
                <a:solidFill>
                  <a:srgbClr val="001F5F"/>
                </a:solidFill>
                <a:latin typeface="Times New Roman"/>
                <a:cs typeface="Times New Roman"/>
              </a:rPr>
              <a:t>in</a:t>
            </a:r>
            <a:r>
              <a:rPr sz="2800" b="1" spc="-200" dirty="0">
                <a:solidFill>
                  <a:srgbClr val="001F5F"/>
                </a:solidFill>
                <a:latin typeface="Times New Roman"/>
                <a:cs typeface="Times New Roman"/>
              </a:rPr>
              <a:t> </a:t>
            </a:r>
            <a:r>
              <a:rPr sz="2800" b="1" spc="-10" dirty="0">
                <a:solidFill>
                  <a:srgbClr val="001F5F"/>
                </a:solidFill>
                <a:latin typeface="Times New Roman"/>
                <a:cs typeface="Times New Roman"/>
              </a:rPr>
              <a:t>Baltimore</a:t>
            </a:r>
            <a:r>
              <a:rPr sz="2800" spc="-10" dirty="0">
                <a:solidFill>
                  <a:srgbClr val="001F5F"/>
                </a:solidFill>
                <a:latin typeface="Times New Roman"/>
                <a:cs typeface="Times New Roman"/>
              </a:rPr>
              <a:t>.</a:t>
            </a:r>
            <a:endParaRPr sz="2800" dirty="0">
              <a:latin typeface="Times New Roman"/>
              <a:cs typeface="Times New Roman"/>
            </a:endParaRPr>
          </a:p>
        </p:txBody>
      </p:sp>
    </p:spTree>
    <p:extLst>
      <p:ext uri="{BB962C8B-B14F-4D97-AF65-F5344CB8AC3E}">
        <p14:creationId xmlns:p14="http://schemas.microsoft.com/office/powerpoint/2010/main" val="39591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A55B4D-AA54-EE87-D146-289043175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6770594" cy="6858000"/>
          </a:xfrm>
          <a:prstGeom prst="rect">
            <a:avLst/>
          </a:prstGeom>
        </p:spPr>
      </p:pic>
      <p:sp>
        <p:nvSpPr>
          <p:cNvPr id="7" name="Title 1">
            <a:extLst>
              <a:ext uri="{FF2B5EF4-FFF2-40B4-BE49-F238E27FC236}">
                <a16:creationId xmlns:a16="http://schemas.microsoft.com/office/drawing/2014/main" id="{FB9D57F2-429D-4C2A-F33D-9CF92297133E}"/>
              </a:ext>
            </a:extLst>
          </p:cNvPr>
          <p:cNvSpPr txBox="1">
            <a:spLocks noChangeAspect="1"/>
          </p:cNvSpPr>
          <p:nvPr/>
        </p:nvSpPr>
        <p:spPr>
          <a:xfrm>
            <a:off x="7684173" y="1295400"/>
            <a:ext cx="4203027" cy="3840480"/>
          </a:xfrm>
          <a:prstGeom prst="rect">
            <a:avLst/>
          </a:prstGeom>
          <a:solidFill>
            <a:srgbClr val="254379"/>
          </a:solidFill>
        </p:spPr>
        <p:txBody>
          <a:bodyPr anchor="ctr">
            <a:noAutofit/>
          </a:bodyPr>
          <a:lstStyle>
            <a:lvl1pPr algn="ctr" defTabSz="914400" rtl="0" eaLnBrk="1" latinLnBrk="0" hangingPunct="1">
              <a:lnSpc>
                <a:spcPct val="90000"/>
              </a:lnSpc>
              <a:spcBef>
                <a:spcPct val="0"/>
              </a:spcBef>
              <a:buNone/>
              <a:defRPr sz="3600" kern="1200">
                <a:solidFill>
                  <a:schemeClr val="bg1"/>
                </a:solidFill>
                <a:latin typeface="Garamond" panose="02020404030301010803" pitchFamily="18"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Morgan is a major economic engine for the city and state</a:t>
            </a:r>
          </a:p>
        </p:txBody>
      </p:sp>
    </p:spTree>
    <p:extLst>
      <p:ext uri="{BB962C8B-B14F-4D97-AF65-F5344CB8AC3E}">
        <p14:creationId xmlns:p14="http://schemas.microsoft.com/office/powerpoint/2010/main" val="27777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BB18BF-CB3B-609E-E797-C5FE4ECECC4B}"/>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RECORD NUMBER OF PATENTS ISSUED</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0C1ED-78CB-15B8-04AD-3145AACC26B3}"/>
              </a:ext>
            </a:extLst>
          </p:cNvPr>
          <p:cNvSpPr txBox="1">
            <a:spLocks noChangeAspect="1"/>
          </p:cNvSpPr>
          <p:nvPr/>
        </p:nvSpPr>
        <p:spPr>
          <a:xfrm>
            <a:off x="152400" y="1295400"/>
            <a:ext cx="4203027" cy="3840480"/>
          </a:xfrm>
          <a:prstGeom prst="rect">
            <a:avLst/>
          </a:prstGeom>
          <a:solidFill>
            <a:srgbClr val="254379"/>
          </a:solidFill>
        </p:spPr>
        <p:txBody>
          <a:bodyPr anchor="ctr">
            <a:noAutofit/>
          </a:bodyPr>
          <a:lstStyle>
            <a:lvl1pPr algn="ctr" defTabSz="914400" rtl="0" eaLnBrk="1" latinLnBrk="0" hangingPunct="1">
              <a:lnSpc>
                <a:spcPct val="90000"/>
              </a:lnSpc>
              <a:spcBef>
                <a:spcPct val="0"/>
              </a:spcBef>
              <a:buNone/>
              <a:defRPr sz="3600" kern="1200">
                <a:solidFill>
                  <a:schemeClr val="bg1"/>
                </a:solidFill>
                <a:latin typeface="Garamond" panose="02020404030301010803" pitchFamily="18"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Snapshot </a:t>
            </a:r>
            <a:r>
              <a:rPr lang="en-US" sz="4000" b="1" dirty="0">
                <a:solidFill>
                  <a:prstClr val="white"/>
                </a:solidFill>
              </a:rPr>
              <a:t>of t</a:t>
            </a: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he 90</a:t>
            </a:r>
            <a:r>
              <a:rPr kumimoji="0" lang="en-US" sz="4000" b="1" i="0" u="none" strike="noStrike" kern="1200" cap="none" spc="0" normalizeH="0" baseline="30000" noProof="0" dirty="0">
                <a:ln>
                  <a:noFill/>
                </a:ln>
                <a:solidFill>
                  <a:prstClr val="white"/>
                </a:solidFill>
                <a:effectLst/>
                <a:uLnTx/>
                <a:uFillTx/>
                <a:latin typeface="Garamond" panose="02020404030301010803" pitchFamily="18" charset="0"/>
                <a:ea typeface="+mj-ea"/>
                <a:cs typeface="+mj-cs"/>
              </a:rPr>
              <a:t>th</a:t>
            </a: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 </a:t>
            </a:r>
            <a:r>
              <a:rPr lang="en-US" sz="4000" b="1" dirty="0">
                <a:solidFill>
                  <a:prstClr val="white"/>
                </a:solidFill>
              </a:rPr>
              <a:t>- </a:t>
            </a: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 100</a:t>
            </a:r>
            <a:r>
              <a:rPr kumimoji="0" lang="en-US" sz="4000" b="1" i="0" u="none" strike="noStrike" kern="1200" cap="none" spc="0" normalizeH="0" baseline="30000" noProof="0" dirty="0">
                <a:ln>
                  <a:noFill/>
                </a:ln>
                <a:solidFill>
                  <a:prstClr val="white"/>
                </a:solidFill>
                <a:effectLst/>
                <a:uLnTx/>
                <a:uFillTx/>
                <a:latin typeface="Garamond" panose="02020404030301010803" pitchFamily="18" charset="0"/>
                <a:ea typeface="+mj-ea"/>
                <a:cs typeface="+mj-cs"/>
              </a:rPr>
              <a:t>th</a:t>
            </a: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 Ranked U.S. University Patent Awardees in 2023</a:t>
            </a:r>
          </a:p>
        </p:txBody>
      </p:sp>
      <p:pic>
        <p:nvPicPr>
          <p:cNvPr id="3" name="Picture 2">
            <a:extLst>
              <a:ext uri="{FF2B5EF4-FFF2-40B4-BE49-F238E27FC236}">
                <a16:creationId xmlns:a16="http://schemas.microsoft.com/office/drawing/2014/main" id="{D2793573-092F-FBB2-4BF8-E534C416342F}"/>
              </a:ext>
            </a:extLst>
          </p:cNvPr>
          <p:cNvPicPr>
            <a:picLocks noChangeAspect="1"/>
          </p:cNvPicPr>
          <p:nvPr/>
        </p:nvPicPr>
        <p:blipFill>
          <a:blip r:embed="rId2"/>
          <a:stretch>
            <a:fillRect/>
          </a:stretch>
        </p:blipFill>
        <p:spPr>
          <a:xfrm>
            <a:off x="4419600" y="761939"/>
            <a:ext cx="7633348" cy="5592305"/>
          </a:xfrm>
          <a:prstGeom prst="rect">
            <a:avLst/>
          </a:prstGeom>
          <a:solidFill>
            <a:schemeClr val="bg1"/>
          </a:solidFill>
        </p:spPr>
      </p:pic>
    </p:spTree>
    <p:extLst>
      <p:ext uri="{BB962C8B-B14F-4D97-AF65-F5344CB8AC3E}">
        <p14:creationId xmlns:p14="http://schemas.microsoft.com/office/powerpoint/2010/main" val="32479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9B1A-62AF-8000-FE42-1B4D0FA6CC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72EF8C-9FE2-C99F-E9A0-D5C8242EAB8D}"/>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MORGAN’S MARYLAND START-UP COMPANIES</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58A6B53-57CF-FC70-AEC4-AE27A38613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9" y="685800"/>
            <a:ext cx="9134461" cy="5669280"/>
          </a:xfrm>
          <a:prstGeom prst="rect">
            <a:avLst/>
          </a:prstGeom>
          <a:noFill/>
        </p:spPr>
      </p:pic>
    </p:spTree>
    <p:extLst>
      <p:ext uri="{BB962C8B-B14F-4D97-AF65-F5344CB8AC3E}">
        <p14:creationId xmlns:p14="http://schemas.microsoft.com/office/powerpoint/2010/main" val="294330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77D6B2E-37A3-429E-A37C-F30ED6487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64D5D5-227B-4F66-9AEA-46F570E79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46B67A4-D328-4747-A82B-65E84FA46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05D614-A447-43F1-BF78-6E63F439A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6" y="6456400"/>
            <a:ext cx="3610018" cy="400942"/>
          </a:xfrm>
          <a:prstGeom prst="rect">
            <a:avLst/>
          </a:prstGeom>
        </p:spPr>
      </p:pic>
      <p:pic>
        <p:nvPicPr>
          <p:cNvPr id="12" name="Content Placeholder 2">
            <a:extLst>
              <a:ext uri="{FF2B5EF4-FFF2-40B4-BE49-F238E27FC236}">
                <a16:creationId xmlns:a16="http://schemas.microsoft.com/office/drawing/2014/main" id="{BDD104B1-75EB-EC40-9D69-40E5A7FB8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069" y="4035412"/>
            <a:ext cx="321664" cy="447571"/>
          </a:xfrm>
          <a:prstGeom prst="rect">
            <a:avLst/>
          </a:prstGeom>
        </p:spPr>
      </p:pic>
      <p:sp>
        <p:nvSpPr>
          <p:cNvPr id="13" name="TextBox 12">
            <a:extLst>
              <a:ext uri="{FF2B5EF4-FFF2-40B4-BE49-F238E27FC236}">
                <a16:creationId xmlns:a16="http://schemas.microsoft.com/office/drawing/2014/main" id="{985292D0-3FDA-FF4F-9A76-5A39C5FF47A1}"/>
              </a:ext>
            </a:extLst>
          </p:cNvPr>
          <p:cNvSpPr txBox="1"/>
          <p:nvPr/>
        </p:nvSpPr>
        <p:spPr>
          <a:xfrm>
            <a:off x="3880892" y="3843698"/>
            <a:ext cx="80005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OPERATING AND CAPITAL BUDGETS</a:t>
            </a:r>
            <a:endParaRPr kumimoji="0" lang="en-US" sz="2400" b="0" i="0" u="none" strike="noStrike" kern="1200" cap="none" spc="0" normalizeH="0" baseline="0" noProof="0" dirty="0">
              <a:ln>
                <a:noFill/>
              </a:ln>
              <a:solidFill>
                <a:prstClr val="white"/>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1002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F8989AB5-F842-F7EA-8A01-79C6A6D8B6F9}"/>
              </a:ext>
            </a:extLst>
          </p:cNvPr>
          <p:cNvGraphicFramePr>
            <a:graphicFrameLocks noGrp="1"/>
          </p:cNvGraphicFramePr>
          <p:nvPr>
            <p:extLst>
              <p:ext uri="{D42A27DB-BD31-4B8C-83A1-F6EECF244321}">
                <p14:modId xmlns:p14="http://schemas.microsoft.com/office/powerpoint/2010/main" val="4005173393"/>
              </p:ext>
            </p:extLst>
          </p:nvPr>
        </p:nvGraphicFramePr>
        <p:xfrm>
          <a:off x="762000" y="914400"/>
          <a:ext cx="10972800" cy="3916590"/>
        </p:xfrm>
        <a:graphic>
          <a:graphicData uri="http://schemas.openxmlformats.org/drawingml/2006/table">
            <a:tbl>
              <a:tblPr firstRow="1" bandRow="1">
                <a:tableStyleId>{D113A9D2-9D6B-4929-AA2D-F23B5EE8CBE7}</a:tableStyleId>
              </a:tblPr>
              <a:tblGrid>
                <a:gridCol w="1189195">
                  <a:extLst>
                    <a:ext uri="{9D8B030D-6E8A-4147-A177-3AD203B41FA5}">
                      <a16:colId xmlns:a16="http://schemas.microsoft.com/office/drawing/2014/main" val="20000"/>
                    </a:ext>
                  </a:extLst>
                </a:gridCol>
                <a:gridCol w="8283072">
                  <a:extLst>
                    <a:ext uri="{9D8B030D-6E8A-4147-A177-3AD203B41FA5}">
                      <a16:colId xmlns:a16="http://schemas.microsoft.com/office/drawing/2014/main" val="20001"/>
                    </a:ext>
                  </a:extLst>
                </a:gridCol>
                <a:gridCol w="1500533">
                  <a:extLst>
                    <a:ext uri="{9D8B030D-6E8A-4147-A177-3AD203B41FA5}">
                      <a16:colId xmlns:a16="http://schemas.microsoft.com/office/drawing/2014/main" val="20002"/>
                    </a:ext>
                  </a:extLst>
                </a:gridCol>
              </a:tblGrid>
              <a:tr h="610660">
                <a:tc>
                  <a:txBody>
                    <a:bodyPr/>
                    <a:lstStyle/>
                    <a:p>
                      <a:pPr marL="635" algn="ctr">
                        <a:lnSpc>
                          <a:spcPct val="100000"/>
                        </a:lnSpc>
                        <a:spcBef>
                          <a:spcPts val="35"/>
                        </a:spcBef>
                      </a:pPr>
                      <a:r>
                        <a:rPr sz="2800" b="1" spc="-10" dirty="0">
                          <a:solidFill>
                            <a:schemeClr val="bg1"/>
                          </a:solidFill>
                        </a:rPr>
                        <a:t>Priority</a:t>
                      </a:r>
                      <a:endParaRPr sz="2800" b="1" dirty="0">
                        <a:solidFill>
                          <a:schemeClr val="bg1"/>
                        </a:solidFill>
                        <a:latin typeface="Calibri"/>
                        <a:cs typeface="Calibri"/>
                      </a:endParaRPr>
                    </a:p>
                  </a:txBody>
                  <a:tcPr marL="0" marR="0" marT="4445" marB="0"/>
                </a:tc>
                <a:tc>
                  <a:txBody>
                    <a:bodyPr/>
                    <a:lstStyle/>
                    <a:p>
                      <a:pPr marL="100330">
                        <a:lnSpc>
                          <a:spcPct val="100000"/>
                        </a:lnSpc>
                        <a:spcBef>
                          <a:spcPts val="35"/>
                        </a:spcBef>
                      </a:pPr>
                      <a:r>
                        <a:rPr sz="2800" b="1" spc="-20" dirty="0">
                          <a:solidFill>
                            <a:schemeClr val="bg1"/>
                          </a:solidFill>
                        </a:rPr>
                        <a:t>University</a:t>
                      </a:r>
                      <a:r>
                        <a:rPr sz="2800" b="1" spc="-5" dirty="0">
                          <a:solidFill>
                            <a:schemeClr val="bg1"/>
                          </a:solidFill>
                        </a:rPr>
                        <a:t> </a:t>
                      </a:r>
                      <a:r>
                        <a:rPr sz="2800" b="1" spc="-10" dirty="0">
                          <a:solidFill>
                            <a:schemeClr val="bg1"/>
                          </a:solidFill>
                        </a:rPr>
                        <a:t>Initiative</a:t>
                      </a:r>
                      <a:endParaRPr sz="2800" b="1" dirty="0">
                        <a:solidFill>
                          <a:schemeClr val="bg1"/>
                        </a:solidFill>
                        <a:latin typeface="Calibri"/>
                        <a:cs typeface="Calibri"/>
                      </a:endParaRPr>
                    </a:p>
                  </a:txBody>
                  <a:tcPr marL="0" marR="0" marT="4445" marB="0"/>
                </a:tc>
                <a:tc>
                  <a:txBody>
                    <a:bodyPr/>
                    <a:lstStyle/>
                    <a:p>
                      <a:pPr algn="ctr">
                        <a:lnSpc>
                          <a:spcPct val="100000"/>
                        </a:lnSpc>
                        <a:spcBef>
                          <a:spcPts val="35"/>
                        </a:spcBef>
                      </a:pPr>
                      <a:r>
                        <a:rPr sz="2800" b="1" spc="-10" dirty="0">
                          <a:solidFill>
                            <a:schemeClr val="bg1"/>
                          </a:solidFill>
                        </a:rPr>
                        <a:t>Amount</a:t>
                      </a:r>
                      <a:endParaRPr sz="2800" b="1" dirty="0">
                        <a:solidFill>
                          <a:schemeClr val="bg1"/>
                        </a:solidFill>
                        <a:latin typeface="Calibri"/>
                        <a:cs typeface="Calibri"/>
                      </a:endParaRPr>
                    </a:p>
                  </a:txBody>
                  <a:tcPr marL="0" marR="0" marT="4445" marB="0"/>
                </a:tc>
                <a:extLst>
                  <a:ext uri="{0D108BD9-81ED-4DB2-BD59-A6C34878D82A}">
                    <a16:rowId xmlns:a16="http://schemas.microsoft.com/office/drawing/2014/main" val="10000"/>
                  </a:ext>
                </a:extLst>
              </a:tr>
              <a:tr h="612567">
                <a:tc>
                  <a:txBody>
                    <a:bodyPr/>
                    <a:lstStyle/>
                    <a:p>
                      <a:pPr marL="8890" algn="ctr">
                        <a:lnSpc>
                          <a:spcPct val="100000"/>
                        </a:lnSpc>
                        <a:spcBef>
                          <a:spcPts val="30"/>
                        </a:spcBef>
                      </a:pPr>
                      <a:r>
                        <a:rPr sz="2800" b="1" spc="-50" dirty="0">
                          <a:solidFill>
                            <a:schemeClr val="bg1"/>
                          </a:solidFill>
                        </a:rPr>
                        <a:t>1</a:t>
                      </a:r>
                      <a:endParaRPr sz="2800" b="1" dirty="0">
                        <a:solidFill>
                          <a:schemeClr val="bg1"/>
                        </a:solidFill>
                        <a:latin typeface="Calibri"/>
                        <a:cs typeface="Calibri"/>
                      </a:endParaRPr>
                    </a:p>
                  </a:txBody>
                  <a:tcPr marL="0" marR="0" marT="3810" marB="0"/>
                </a:tc>
                <a:tc>
                  <a:txBody>
                    <a:bodyPr/>
                    <a:lstStyle/>
                    <a:p>
                      <a:pPr marL="100330">
                        <a:lnSpc>
                          <a:spcPct val="100000"/>
                        </a:lnSpc>
                        <a:spcBef>
                          <a:spcPts val="30"/>
                        </a:spcBef>
                      </a:pPr>
                      <a:r>
                        <a:rPr lang="en-US" sz="2800" b="1" dirty="0">
                          <a:solidFill>
                            <a:schemeClr val="bg1"/>
                          </a:solidFill>
                          <a:latin typeface="Calibri"/>
                          <a:cs typeface="Calibri"/>
                        </a:rPr>
                        <a:t>Center for Brain Science</a:t>
                      </a:r>
                      <a:endParaRPr sz="2800" b="1" dirty="0">
                        <a:solidFill>
                          <a:schemeClr val="bg1"/>
                        </a:solidFill>
                        <a:latin typeface="Calibri"/>
                        <a:cs typeface="Calibri"/>
                      </a:endParaRPr>
                    </a:p>
                  </a:txBody>
                  <a:tcPr marL="0" marR="0" marT="3810" marB="0"/>
                </a:tc>
                <a:tc>
                  <a:txBody>
                    <a:bodyPr/>
                    <a:lstStyle/>
                    <a:p>
                      <a:pPr algn="ctr">
                        <a:lnSpc>
                          <a:spcPct val="100000"/>
                        </a:lnSpc>
                        <a:spcBef>
                          <a:spcPts val="30"/>
                        </a:spcBef>
                      </a:pPr>
                      <a:r>
                        <a:rPr lang="en-US" sz="2800" b="1" dirty="0">
                          <a:solidFill>
                            <a:schemeClr val="bg1"/>
                          </a:solidFill>
                          <a:latin typeface="Calibri"/>
                          <a:cs typeface="Calibri"/>
                        </a:rPr>
                        <a:t>$3.5M</a:t>
                      </a:r>
                      <a:endParaRPr sz="2800" b="1" dirty="0">
                        <a:solidFill>
                          <a:schemeClr val="bg1"/>
                        </a:solidFill>
                        <a:latin typeface="Calibri"/>
                        <a:cs typeface="Calibri"/>
                      </a:endParaRPr>
                    </a:p>
                  </a:txBody>
                  <a:tcPr marL="0" marR="0" marT="3810" marB="0"/>
                </a:tc>
                <a:extLst>
                  <a:ext uri="{0D108BD9-81ED-4DB2-BD59-A6C34878D82A}">
                    <a16:rowId xmlns:a16="http://schemas.microsoft.com/office/drawing/2014/main" val="10001"/>
                  </a:ext>
                </a:extLst>
              </a:tr>
              <a:tr h="612567">
                <a:tc>
                  <a:txBody>
                    <a:bodyPr/>
                    <a:lstStyle/>
                    <a:p>
                      <a:pPr marL="10795" algn="ctr">
                        <a:lnSpc>
                          <a:spcPct val="100000"/>
                        </a:lnSpc>
                        <a:spcBef>
                          <a:spcPts val="40"/>
                        </a:spcBef>
                      </a:pPr>
                      <a:r>
                        <a:rPr lang="en-US" sz="2800" b="1" spc="-50" dirty="0">
                          <a:solidFill>
                            <a:schemeClr val="bg1"/>
                          </a:solidFill>
                        </a:rPr>
                        <a:t>2</a:t>
                      </a:r>
                      <a:endParaRPr sz="2800" b="1" dirty="0">
                        <a:solidFill>
                          <a:schemeClr val="bg1"/>
                        </a:solidFill>
                        <a:latin typeface="Calibri"/>
                        <a:cs typeface="Calibri"/>
                      </a:endParaRPr>
                    </a:p>
                  </a:txBody>
                  <a:tcPr marL="0" marR="0" marT="5080" marB="0"/>
                </a:tc>
                <a:tc>
                  <a:txBody>
                    <a:bodyPr/>
                    <a:lstStyle/>
                    <a:p>
                      <a:pPr marL="100965">
                        <a:lnSpc>
                          <a:spcPct val="100000"/>
                        </a:lnSpc>
                        <a:spcBef>
                          <a:spcPts val="40"/>
                        </a:spcBef>
                      </a:pPr>
                      <a:r>
                        <a:rPr lang="en-US" sz="2800" b="1" dirty="0">
                          <a:solidFill>
                            <a:schemeClr val="bg1"/>
                          </a:solidFill>
                        </a:rPr>
                        <a:t>The Urban Future Laboratory</a:t>
                      </a:r>
                      <a:endParaRPr sz="2800" b="1" dirty="0">
                        <a:solidFill>
                          <a:schemeClr val="bg1"/>
                        </a:solidFill>
                        <a:latin typeface="Calibri"/>
                        <a:cs typeface="Calibri"/>
                      </a:endParaRPr>
                    </a:p>
                  </a:txBody>
                  <a:tcPr marL="0" marR="0" marT="5080" marB="0"/>
                </a:tc>
                <a:tc>
                  <a:txBody>
                    <a:bodyPr/>
                    <a:lstStyle/>
                    <a:p>
                      <a:pPr marL="1270" algn="ctr">
                        <a:lnSpc>
                          <a:spcPct val="100000"/>
                        </a:lnSpc>
                        <a:spcBef>
                          <a:spcPts val="40"/>
                        </a:spcBef>
                      </a:pPr>
                      <a:r>
                        <a:rPr sz="2800" b="1" spc="-10" dirty="0">
                          <a:solidFill>
                            <a:schemeClr val="bg1"/>
                          </a:solidFill>
                        </a:rPr>
                        <a:t>$</a:t>
                      </a:r>
                      <a:r>
                        <a:rPr lang="en-US" sz="2800" b="1" spc="-10" dirty="0">
                          <a:solidFill>
                            <a:schemeClr val="bg1"/>
                          </a:solidFill>
                        </a:rPr>
                        <a:t>5</a:t>
                      </a:r>
                      <a:r>
                        <a:rPr sz="2800" b="1" spc="-10" dirty="0">
                          <a:solidFill>
                            <a:schemeClr val="bg1"/>
                          </a:solidFill>
                        </a:rPr>
                        <a:t>.0M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4"/>
                  </a:ext>
                </a:extLst>
              </a:tr>
              <a:tr h="611614">
                <a:tc>
                  <a:txBody>
                    <a:bodyPr/>
                    <a:lstStyle/>
                    <a:p>
                      <a:pPr marL="10795" algn="ctr">
                        <a:lnSpc>
                          <a:spcPct val="100000"/>
                        </a:lnSpc>
                        <a:spcBef>
                          <a:spcPts val="40"/>
                        </a:spcBef>
                      </a:pPr>
                      <a:r>
                        <a:rPr lang="en-US" sz="2800" b="1" spc="-50" dirty="0">
                          <a:solidFill>
                            <a:schemeClr val="bg1"/>
                          </a:solidFill>
                        </a:rPr>
                        <a:t>3</a:t>
                      </a:r>
                      <a:endParaRPr sz="2800" b="1" dirty="0">
                        <a:solidFill>
                          <a:schemeClr val="bg1"/>
                        </a:solidFill>
                        <a:latin typeface="Calibri"/>
                        <a:cs typeface="Calibri"/>
                      </a:endParaRPr>
                    </a:p>
                  </a:txBody>
                  <a:tcPr marL="0" marR="0" marT="5080" marB="0"/>
                </a:tc>
                <a:tc>
                  <a:txBody>
                    <a:bodyPr/>
                    <a:lstStyle/>
                    <a:p>
                      <a:pPr marL="100965">
                        <a:lnSpc>
                          <a:spcPct val="100000"/>
                        </a:lnSpc>
                        <a:spcBef>
                          <a:spcPts val="40"/>
                        </a:spcBef>
                      </a:pPr>
                      <a:r>
                        <a:rPr lang="en-US" sz="2800" b="1" dirty="0">
                          <a:solidFill>
                            <a:schemeClr val="bg1"/>
                          </a:solidFill>
                        </a:rPr>
                        <a:t>Next-Era tech- and AI-enabled Transportation Safety Research Center (NEATS)</a:t>
                      </a:r>
                      <a:endParaRPr sz="2800" b="1" dirty="0">
                        <a:solidFill>
                          <a:schemeClr val="bg1"/>
                        </a:solidFill>
                        <a:latin typeface="Calibri"/>
                        <a:cs typeface="Calibri"/>
                      </a:endParaRPr>
                    </a:p>
                  </a:txBody>
                  <a:tcPr marL="0" marR="0" marT="5080" marB="0"/>
                </a:tc>
                <a:tc>
                  <a:txBody>
                    <a:bodyPr/>
                    <a:lstStyle/>
                    <a:p>
                      <a:pPr marL="1270" algn="ctr">
                        <a:lnSpc>
                          <a:spcPct val="100000"/>
                        </a:lnSpc>
                        <a:spcBef>
                          <a:spcPts val="40"/>
                        </a:spcBef>
                      </a:pPr>
                      <a:r>
                        <a:rPr sz="2800" b="1" spc="-10" dirty="0">
                          <a:solidFill>
                            <a:schemeClr val="bg1"/>
                          </a:solidFill>
                        </a:rPr>
                        <a:t>$</a:t>
                      </a:r>
                      <a:r>
                        <a:rPr lang="en-US" sz="2800" b="1" spc="-10" dirty="0">
                          <a:solidFill>
                            <a:schemeClr val="bg1"/>
                          </a:solidFill>
                        </a:rPr>
                        <a:t>3</a:t>
                      </a:r>
                      <a:r>
                        <a:rPr sz="2800" b="1" spc="-10" dirty="0">
                          <a:solidFill>
                            <a:schemeClr val="bg1"/>
                          </a:solidFill>
                        </a:rPr>
                        <a:t>.</a:t>
                      </a:r>
                      <a:r>
                        <a:rPr lang="en-US" sz="2800" b="1" spc="-10" dirty="0">
                          <a:solidFill>
                            <a:schemeClr val="bg1"/>
                          </a:solidFill>
                        </a:rPr>
                        <a:t>0</a:t>
                      </a:r>
                      <a:r>
                        <a:rPr sz="2800" b="1" spc="-10" dirty="0">
                          <a:solidFill>
                            <a:schemeClr val="bg1"/>
                          </a:solidFill>
                        </a:rPr>
                        <a:t>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5"/>
                  </a:ext>
                </a:extLst>
              </a:tr>
              <a:tr h="609709">
                <a:tc>
                  <a:txBody>
                    <a:bodyPr/>
                    <a:lstStyle/>
                    <a:p>
                      <a:pPr>
                        <a:lnSpc>
                          <a:spcPct val="100000"/>
                        </a:lnSpc>
                      </a:pPr>
                      <a:endParaRPr sz="3200" b="1" dirty="0">
                        <a:solidFill>
                          <a:schemeClr val="bg1"/>
                        </a:solidFill>
                        <a:latin typeface="Times New Roman"/>
                        <a:cs typeface="Times New Roman"/>
                      </a:endParaRPr>
                    </a:p>
                  </a:txBody>
                  <a:tcPr marL="0" marR="0" marT="0" marB="0"/>
                </a:tc>
                <a:tc>
                  <a:txBody>
                    <a:bodyPr/>
                    <a:lstStyle/>
                    <a:p>
                      <a:pPr>
                        <a:lnSpc>
                          <a:spcPct val="100000"/>
                        </a:lnSpc>
                      </a:pPr>
                      <a:endParaRPr sz="3200" b="1" dirty="0">
                        <a:solidFill>
                          <a:schemeClr val="bg1"/>
                        </a:solidFill>
                        <a:latin typeface="Times New Roman"/>
                        <a:cs typeface="Times New Roman"/>
                      </a:endParaRPr>
                    </a:p>
                  </a:txBody>
                  <a:tcPr marL="0" marR="0" marT="0" marB="0"/>
                </a:tc>
                <a:tc>
                  <a:txBody>
                    <a:bodyPr/>
                    <a:lstStyle/>
                    <a:p>
                      <a:pPr>
                        <a:lnSpc>
                          <a:spcPct val="100000"/>
                        </a:lnSpc>
                      </a:pPr>
                      <a:endParaRPr sz="3200" b="1" dirty="0">
                        <a:solidFill>
                          <a:schemeClr val="bg1"/>
                        </a:solidFill>
                        <a:latin typeface="Times New Roman"/>
                        <a:cs typeface="Times New Roman"/>
                      </a:endParaRPr>
                    </a:p>
                  </a:txBody>
                  <a:tcPr marL="0" marR="0" marT="0" marB="0"/>
                </a:tc>
                <a:extLst>
                  <a:ext uri="{0D108BD9-81ED-4DB2-BD59-A6C34878D82A}">
                    <a16:rowId xmlns:a16="http://schemas.microsoft.com/office/drawing/2014/main" val="10006"/>
                  </a:ext>
                </a:extLst>
              </a:tr>
              <a:tr h="612567">
                <a:tc>
                  <a:txBody>
                    <a:bodyPr/>
                    <a:lstStyle/>
                    <a:p>
                      <a:pPr>
                        <a:lnSpc>
                          <a:spcPct val="100000"/>
                        </a:lnSpc>
                      </a:pPr>
                      <a:endParaRPr sz="3200" b="1" dirty="0">
                        <a:solidFill>
                          <a:schemeClr val="bg1"/>
                        </a:solidFill>
                        <a:latin typeface="Times New Roman"/>
                        <a:cs typeface="Times New Roman"/>
                      </a:endParaRPr>
                    </a:p>
                  </a:txBody>
                  <a:tcPr marL="0" marR="0" marT="0" marB="0"/>
                </a:tc>
                <a:tc>
                  <a:txBody>
                    <a:bodyPr/>
                    <a:lstStyle/>
                    <a:p>
                      <a:pPr marR="77470" algn="r">
                        <a:lnSpc>
                          <a:spcPct val="100000"/>
                        </a:lnSpc>
                        <a:spcBef>
                          <a:spcPts val="40"/>
                        </a:spcBef>
                      </a:pPr>
                      <a:r>
                        <a:rPr sz="2800" b="1" spc="-70" dirty="0">
                          <a:solidFill>
                            <a:schemeClr val="bg1"/>
                          </a:solidFill>
                        </a:rPr>
                        <a:t>Total</a:t>
                      </a:r>
                      <a:r>
                        <a:rPr sz="2800" b="1" spc="-105" dirty="0">
                          <a:solidFill>
                            <a:schemeClr val="bg1"/>
                          </a:solidFill>
                        </a:rPr>
                        <a:t> </a:t>
                      </a:r>
                      <a:r>
                        <a:rPr sz="2800" b="1" dirty="0">
                          <a:solidFill>
                            <a:schemeClr val="bg1"/>
                          </a:solidFill>
                        </a:rPr>
                        <a:t>for</a:t>
                      </a:r>
                      <a:r>
                        <a:rPr sz="2800" b="1" spc="-45" dirty="0">
                          <a:solidFill>
                            <a:schemeClr val="bg1"/>
                          </a:solidFill>
                        </a:rPr>
                        <a:t> </a:t>
                      </a:r>
                      <a:r>
                        <a:rPr sz="2800" b="1" dirty="0">
                          <a:solidFill>
                            <a:schemeClr val="bg1"/>
                          </a:solidFill>
                        </a:rPr>
                        <a:t>FY</a:t>
                      </a:r>
                      <a:r>
                        <a:rPr sz="2800" b="1" spc="-20" dirty="0">
                          <a:solidFill>
                            <a:schemeClr val="bg1"/>
                          </a:solidFill>
                        </a:rPr>
                        <a:t> 202</a:t>
                      </a:r>
                      <a:r>
                        <a:rPr lang="en-US" sz="2800" b="1" spc="-20" dirty="0">
                          <a:solidFill>
                            <a:schemeClr val="bg1"/>
                          </a:solidFill>
                        </a:rPr>
                        <a:t>7</a:t>
                      </a:r>
                      <a:endParaRPr sz="2800" b="1" dirty="0">
                        <a:solidFill>
                          <a:schemeClr val="bg1"/>
                        </a:solidFill>
                        <a:latin typeface="Calibri"/>
                        <a:cs typeface="Calibri"/>
                      </a:endParaRPr>
                    </a:p>
                  </a:txBody>
                  <a:tcPr marL="0" marR="0" marT="5080" marB="0"/>
                </a:tc>
                <a:tc>
                  <a:txBody>
                    <a:bodyPr/>
                    <a:lstStyle/>
                    <a:p>
                      <a:pPr algn="ctr">
                        <a:lnSpc>
                          <a:spcPct val="100000"/>
                        </a:lnSpc>
                        <a:spcBef>
                          <a:spcPts val="40"/>
                        </a:spcBef>
                      </a:pPr>
                      <a:r>
                        <a:rPr sz="2800" b="1" spc="-10" dirty="0">
                          <a:solidFill>
                            <a:schemeClr val="bg1"/>
                          </a:solidFill>
                        </a:rPr>
                        <a:t>$1</a:t>
                      </a:r>
                      <a:r>
                        <a:rPr lang="en-US" sz="2800" b="1" spc="-10" dirty="0">
                          <a:solidFill>
                            <a:schemeClr val="bg1"/>
                          </a:solidFill>
                        </a:rPr>
                        <a:t>1</a:t>
                      </a:r>
                      <a:r>
                        <a:rPr sz="2800" b="1" spc="-10" dirty="0">
                          <a:solidFill>
                            <a:schemeClr val="bg1"/>
                          </a:solidFill>
                        </a:rPr>
                        <a:t>.</a:t>
                      </a:r>
                      <a:r>
                        <a:rPr lang="en-US" sz="2800" b="1" spc="-10" dirty="0">
                          <a:solidFill>
                            <a:schemeClr val="bg1"/>
                          </a:solidFill>
                        </a:rPr>
                        <a:t>5</a:t>
                      </a:r>
                      <a:r>
                        <a:rPr sz="2800" b="1" spc="-10" dirty="0">
                          <a:solidFill>
                            <a:schemeClr val="bg1"/>
                          </a:solidFill>
                        </a:rPr>
                        <a:t>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E9CD4090-2017-8779-6D4F-DF0B5286DA5E}"/>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OPERATING BUDGET REQUEST</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7CFF9B-CE0D-13DA-D9E3-A48C564CD8A2}"/>
              </a:ext>
            </a:extLst>
          </p:cNvPr>
          <p:cNvSpPr txBox="1">
            <a:spLocks noChangeAspect="1"/>
          </p:cNvSpPr>
          <p:nvPr/>
        </p:nvSpPr>
        <p:spPr>
          <a:xfrm>
            <a:off x="762000" y="4858404"/>
            <a:ext cx="10972800" cy="1542396"/>
          </a:xfrm>
          <a:prstGeom prst="rect">
            <a:avLst/>
          </a:prstGeom>
          <a:solidFill>
            <a:srgbClr val="254379"/>
          </a:solidFill>
        </p:spPr>
        <p:txBody>
          <a:bodyPr anchor="ctr">
            <a:noAutofit/>
          </a:bodyPr>
          <a:lstStyle>
            <a:lvl1pPr algn="ctr" defTabSz="914400" rtl="0" eaLnBrk="1" latinLnBrk="0" hangingPunct="1">
              <a:lnSpc>
                <a:spcPct val="90000"/>
              </a:lnSpc>
              <a:spcBef>
                <a:spcPct val="0"/>
              </a:spcBef>
              <a:buNone/>
              <a:defRPr sz="3600" kern="1200">
                <a:solidFill>
                  <a:schemeClr val="bg1"/>
                </a:solidFill>
                <a:latin typeface="Garamond" panose="02020404030301010803" pitchFamily="18"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4000" b="1" dirty="0">
                <a:solidFill>
                  <a:prstClr val="white"/>
                </a:solidFill>
              </a:rPr>
              <a:t>Developing innovative research centers to find  solutions to the state’s greatest challenges. </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endParaRPr>
          </a:p>
        </p:txBody>
      </p:sp>
    </p:spTree>
    <p:extLst>
      <p:ext uri="{BB962C8B-B14F-4D97-AF65-F5344CB8AC3E}">
        <p14:creationId xmlns:p14="http://schemas.microsoft.com/office/powerpoint/2010/main" val="303559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77D6B2E-37A3-429E-A37C-F30ED6487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64D5D5-227B-4F66-9AEA-46F570E79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46B67A4-D328-4747-A82B-65E84FA46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05D614-A447-43F1-BF78-6E63F439A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6" y="6456400"/>
            <a:ext cx="3610018" cy="400942"/>
          </a:xfrm>
          <a:prstGeom prst="rect">
            <a:avLst/>
          </a:prstGeom>
        </p:spPr>
      </p:pic>
      <p:pic>
        <p:nvPicPr>
          <p:cNvPr id="12" name="Content Placeholder 2">
            <a:extLst>
              <a:ext uri="{FF2B5EF4-FFF2-40B4-BE49-F238E27FC236}">
                <a16:creationId xmlns:a16="http://schemas.microsoft.com/office/drawing/2014/main" id="{BDD104B1-75EB-EC40-9D69-40E5A7FB8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069" y="4035412"/>
            <a:ext cx="321664" cy="447571"/>
          </a:xfrm>
          <a:prstGeom prst="rect">
            <a:avLst/>
          </a:prstGeom>
        </p:spPr>
      </p:pic>
      <p:sp>
        <p:nvSpPr>
          <p:cNvPr id="13" name="TextBox 12">
            <a:extLst>
              <a:ext uri="{FF2B5EF4-FFF2-40B4-BE49-F238E27FC236}">
                <a16:creationId xmlns:a16="http://schemas.microsoft.com/office/drawing/2014/main" id="{985292D0-3FDA-FF4F-9A76-5A39C5FF47A1}"/>
              </a:ext>
            </a:extLst>
          </p:cNvPr>
          <p:cNvSpPr txBox="1"/>
          <p:nvPr/>
        </p:nvSpPr>
        <p:spPr>
          <a:xfrm>
            <a:off x="3880892" y="3843698"/>
            <a:ext cx="80005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MORGAN STATE UNIVERSITY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AT A GLANCE</a:t>
            </a:r>
            <a:endParaRPr kumimoji="0" lang="en-US" sz="3600" b="1" i="0" u="none" strike="noStrike" kern="1200" cap="none" spc="0" normalizeH="0" baseline="0" noProof="0" dirty="0">
              <a:ln>
                <a:noFill/>
              </a:ln>
              <a:solidFill>
                <a:schemeClr val="bg1"/>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5440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71F2-934A-C991-B22C-5A096EFF06CB}"/>
            </a:ext>
          </a:extLst>
        </p:cNvPr>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6EA06B86-9044-76A1-DE78-526E2C2EC700}"/>
              </a:ext>
            </a:extLst>
          </p:cNvPr>
          <p:cNvGraphicFramePr>
            <a:graphicFrameLocks noGrp="1"/>
          </p:cNvGraphicFramePr>
          <p:nvPr>
            <p:extLst>
              <p:ext uri="{D42A27DB-BD31-4B8C-83A1-F6EECF244321}">
                <p14:modId xmlns:p14="http://schemas.microsoft.com/office/powerpoint/2010/main" val="685565451"/>
              </p:ext>
            </p:extLst>
          </p:nvPr>
        </p:nvGraphicFramePr>
        <p:xfrm>
          <a:off x="762000" y="914400"/>
          <a:ext cx="10972800" cy="3971517"/>
        </p:xfrm>
        <a:graphic>
          <a:graphicData uri="http://schemas.openxmlformats.org/drawingml/2006/table">
            <a:tbl>
              <a:tblPr firstRow="1" bandRow="1">
                <a:tableStyleId>{D113A9D2-9D6B-4929-AA2D-F23B5EE8CBE7}</a:tableStyleId>
              </a:tblPr>
              <a:tblGrid>
                <a:gridCol w="1189195">
                  <a:extLst>
                    <a:ext uri="{9D8B030D-6E8A-4147-A177-3AD203B41FA5}">
                      <a16:colId xmlns:a16="http://schemas.microsoft.com/office/drawing/2014/main" val="20000"/>
                    </a:ext>
                  </a:extLst>
                </a:gridCol>
                <a:gridCol w="8283072">
                  <a:extLst>
                    <a:ext uri="{9D8B030D-6E8A-4147-A177-3AD203B41FA5}">
                      <a16:colId xmlns:a16="http://schemas.microsoft.com/office/drawing/2014/main" val="20001"/>
                    </a:ext>
                  </a:extLst>
                </a:gridCol>
                <a:gridCol w="1500533">
                  <a:extLst>
                    <a:ext uri="{9D8B030D-6E8A-4147-A177-3AD203B41FA5}">
                      <a16:colId xmlns:a16="http://schemas.microsoft.com/office/drawing/2014/main" val="20002"/>
                    </a:ext>
                  </a:extLst>
                </a:gridCol>
              </a:tblGrid>
              <a:tr h="610660">
                <a:tc>
                  <a:txBody>
                    <a:bodyPr/>
                    <a:lstStyle/>
                    <a:p>
                      <a:pPr marL="635" algn="ctr">
                        <a:lnSpc>
                          <a:spcPct val="100000"/>
                        </a:lnSpc>
                        <a:spcBef>
                          <a:spcPts val="35"/>
                        </a:spcBef>
                      </a:pPr>
                      <a:r>
                        <a:rPr lang="en-US" sz="2800" b="1" spc="-10" dirty="0">
                          <a:solidFill>
                            <a:schemeClr val="bg1"/>
                          </a:solidFill>
                        </a:rPr>
                        <a:t>Priority</a:t>
                      </a:r>
                      <a:endParaRPr sz="2800" b="1" dirty="0">
                        <a:solidFill>
                          <a:schemeClr val="bg1"/>
                        </a:solidFill>
                        <a:latin typeface="Calibri"/>
                        <a:cs typeface="Calibri"/>
                      </a:endParaRPr>
                    </a:p>
                  </a:txBody>
                  <a:tcPr marL="0" marR="0" marT="4445" marB="0"/>
                </a:tc>
                <a:tc>
                  <a:txBody>
                    <a:bodyPr/>
                    <a:lstStyle/>
                    <a:p>
                      <a:pPr marL="100330">
                        <a:lnSpc>
                          <a:spcPct val="100000"/>
                        </a:lnSpc>
                        <a:spcBef>
                          <a:spcPts val="35"/>
                        </a:spcBef>
                      </a:pPr>
                      <a:r>
                        <a:rPr lang="en-US" sz="2800" b="1" spc="-20" dirty="0">
                          <a:solidFill>
                            <a:schemeClr val="bg1"/>
                          </a:solidFill>
                        </a:rPr>
                        <a:t>Operational Shortfall – Security Technology</a:t>
                      </a:r>
                      <a:endParaRPr sz="2800" b="1" dirty="0">
                        <a:solidFill>
                          <a:schemeClr val="bg1"/>
                        </a:solidFill>
                        <a:latin typeface="Calibri"/>
                        <a:cs typeface="Calibri"/>
                      </a:endParaRPr>
                    </a:p>
                  </a:txBody>
                  <a:tcPr marL="0" marR="0" marT="4445" marB="0"/>
                </a:tc>
                <a:tc>
                  <a:txBody>
                    <a:bodyPr/>
                    <a:lstStyle/>
                    <a:p>
                      <a:pPr algn="ctr">
                        <a:lnSpc>
                          <a:spcPct val="100000"/>
                        </a:lnSpc>
                        <a:spcBef>
                          <a:spcPts val="35"/>
                        </a:spcBef>
                      </a:pPr>
                      <a:r>
                        <a:rPr sz="2800" b="1" spc="-10" dirty="0">
                          <a:solidFill>
                            <a:schemeClr val="bg1"/>
                          </a:solidFill>
                        </a:rPr>
                        <a:t>Amount</a:t>
                      </a:r>
                      <a:endParaRPr sz="2800" b="1" dirty="0">
                        <a:solidFill>
                          <a:schemeClr val="bg1"/>
                        </a:solidFill>
                        <a:latin typeface="Calibri"/>
                        <a:cs typeface="Calibri"/>
                      </a:endParaRPr>
                    </a:p>
                  </a:txBody>
                  <a:tcPr marL="0" marR="0" marT="4445" marB="0"/>
                </a:tc>
                <a:extLst>
                  <a:ext uri="{0D108BD9-81ED-4DB2-BD59-A6C34878D82A}">
                    <a16:rowId xmlns:a16="http://schemas.microsoft.com/office/drawing/2014/main" val="10000"/>
                  </a:ext>
                </a:extLst>
              </a:tr>
              <a:tr h="612567">
                <a:tc>
                  <a:txBody>
                    <a:bodyPr/>
                    <a:lstStyle/>
                    <a:p>
                      <a:pPr marL="8890" algn="ctr">
                        <a:lnSpc>
                          <a:spcPct val="100000"/>
                        </a:lnSpc>
                        <a:spcBef>
                          <a:spcPts val="30"/>
                        </a:spcBef>
                      </a:pPr>
                      <a:r>
                        <a:rPr sz="2800" b="1" spc="-50" dirty="0">
                          <a:solidFill>
                            <a:schemeClr val="bg1"/>
                          </a:solidFill>
                        </a:rPr>
                        <a:t>1</a:t>
                      </a:r>
                      <a:r>
                        <a:rPr lang="en-US" sz="2800" b="1" spc="-50" dirty="0">
                          <a:solidFill>
                            <a:schemeClr val="bg1"/>
                          </a:solidFill>
                        </a:rPr>
                        <a:t>a</a:t>
                      </a:r>
                      <a:endParaRPr sz="2800" b="1" dirty="0">
                        <a:solidFill>
                          <a:schemeClr val="bg1"/>
                        </a:solidFill>
                        <a:latin typeface="Calibri"/>
                        <a:cs typeface="Calibri"/>
                      </a:endParaRPr>
                    </a:p>
                  </a:txBody>
                  <a:tcPr marL="0" marR="0" marT="3810" marB="0"/>
                </a:tc>
                <a:tc>
                  <a:txBody>
                    <a:bodyPr/>
                    <a:lstStyle/>
                    <a:p>
                      <a:pPr marL="100330">
                        <a:lnSpc>
                          <a:spcPct val="100000"/>
                        </a:lnSpc>
                        <a:spcBef>
                          <a:spcPts val="30"/>
                        </a:spcBef>
                      </a:pPr>
                      <a:r>
                        <a:rPr lang="en-US" sz="2800" b="1" dirty="0">
                          <a:solidFill>
                            <a:schemeClr val="bg1"/>
                          </a:solidFill>
                          <a:latin typeface="Calibri"/>
                          <a:cs typeface="Calibri"/>
                        </a:rPr>
                        <a:t>Security Technology Maintenance Monitoring</a:t>
                      </a:r>
                      <a:endParaRPr sz="2800" b="1" dirty="0">
                        <a:solidFill>
                          <a:schemeClr val="bg1"/>
                        </a:solidFill>
                        <a:latin typeface="Calibri"/>
                        <a:cs typeface="Calibri"/>
                      </a:endParaRPr>
                    </a:p>
                  </a:txBody>
                  <a:tcPr marL="0" marR="0" marT="3810" marB="0"/>
                </a:tc>
                <a:tc>
                  <a:txBody>
                    <a:bodyPr/>
                    <a:lstStyle/>
                    <a:p>
                      <a:pPr algn="ctr">
                        <a:lnSpc>
                          <a:spcPct val="100000"/>
                        </a:lnSpc>
                        <a:spcBef>
                          <a:spcPts val="30"/>
                        </a:spcBef>
                      </a:pPr>
                      <a:r>
                        <a:rPr lang="en-US" sz="2800" b="1" dirty="0">
                          <a:solidFill>
                            <a:schemeClr val="bg1"/>
                          </a:solidFill>
                          <a:latin typeface="Calibri"/>
                          <a:cs typeface="Calibri"/>
                        </a:rPr>
                        <a:t>$2.5M</a:t>
                      </a:r>
                      <a:endParaRPr sz="2800" b="1" dirty="0">
                        <a:solidFill>
                          <a:schemeClr val="bg1"/>
                        </a:solidFill>
                        <a:latin typeface="Calibri"/>
                        <a:cs typeface="Calibri"/>
                      </a:endParaRPr>
                    </a:p>
                  </a:txBody>
                  <a:tcPr marL="0" marR="0" marT="3810" marB="0"/>
                </a:tc>
                <a:extLst>
                  <a:ext uri="{0D108BD9-81ED-4DB2-BD59-A6C34878D82A}">
                    <a16:rowId xmlns:a16="http://schemas.microsoft.com/office/drawing/2014/main" val="10001"/>
                  </a:ext>
                </a:extLst>
              </a:tr>
              <a:tr h="612567">
                <a:tc>
                  <a:txBody>
                    <a:bodyPr/>
                    <a:lstStyle/>
                    <a:p>
                      <a:pPr marL="10795" algn="ctr">
                        <a:lnSpc>
                          <a:spcPct val="100000"/>
                        </a:lnSpc>
                        <a:spcBef>
                          <a:spcPts val="40"/>
                        </a:spcBef>
                      </a:pPr>
                      <a:r>
                        <a:rPr lang="en-US" sz="2800" b="1" spc="-50" dirty="0">
                          <a:solidFill>
                            <a:schemeClr val="bg1"/>
                          </a:solidFill>
                        </a:rPr>
                        <a:t>1b</a:t>
                      </a:r>
                      <a:endParaRPr sz="2800" b="1" dirty="0">
                        <a:solidFill>
                          <a:schemeClr val="bg1"/>
                        </a:solidFill>
                        <a:latin typeface="Calibri"/>
                        <a:cs typeface="Calibri"/>
                      </a:endParaRPr>
                    </a:p>
                  </a:txBody>
                  <a:tcPr marL="0" marR="0" marT="5080" marB="0"/>
                </a:tc>
                <a:tc>
                  <a:txBody>
                    <a:bodyPr/>
                    <a:lstStyle/>
                    <a:p>
                      <a:pPr marL="100965">
                        <a:lnSpc>
                          <a:spcPct val="100000"/>
                        </a:lnSpc>
                        <a:spcBef>
                          <a:spcPts val="40"/>
                        </a:spcBef>
                      </a:pPr>
                      <a:r>
                        <a:rPr lang="en-US" sz="2800" b="1" dirty="0">
                          <a:solidFill>
                            <a:schemeClr val="bg1"/>
                          </a:solidFill>
                        </a:rPr>
                        <a:t>Security Related Subscriptions</a:t>
                      </a:r>
                      <a:endParaRPr sz="2800" b="1" dirty="0">
                        <a:solidFill>
                          <a:schemeClr val="bg1"/>
                        </a:solidFill>
                        <a:latin typeface="Calibri"/>
                        <a:cs typeface="Calibri"/>
                      </a:endParaRPr>
                    </a:p>
                  </a:txBody>
                  <a:tcPr marL="0" marR="0" marT="5080" marB="0"/>
                </a:tc>
                <a:tc>
                  <a:txBody>
                    <a:bodyPr/>
                    <a:lstStyle/>
                    <a:p>
                      <a:pPr marL="1270" algn="ctr">
                        <a:lnSpc>
                          <a:spcPct val="100000"/>
                        </a:lnSpc>
                        <a:spcBef>
                          <a:spcPts val="40"/>
                        </a:spcBef>
                      </a:pPr>
                      <a:r>
                        <a:rPr sz="2800" b="1" spc="-10" dirty="0">
                          <a:solidFill>
                            <a:schemeClr val="bg1"/>
                          </a:solidFill>
                        </a:rPr>
                        <a:t>$</a:t>
                      </a:r>
                      <a:r>
                        <a:rPr lang="en-US" sz="2800" b="1" spc="-10" dirty="0">
                          <a:solidFill>
                            <a:schemeClr val="bg1"/>
                          </a:solidFill>
                        </a:rPr>
                        <a:t>1</a:t>
                      </a:r>
                      <a:r>
                        <a:rPr sz="2800" b="1" spc="-10" dirty="0">
                          <a:solidFill>
                            <a:schemeClr val="bg1"/>
                          </a:solidFill>
                        </a:rPr>
                        <a:t>.0M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4"/>
                  </a:ext>
                </a:extLst>
              </a:tr>
              <a:tr h="611614">
                <a:tc>
                  <a:txBody>
                    <a:bodyPr/>
                    <a:lstStyle/>
                    <a:p>
                      <a:pPr marL="10795" algn="ctr">
                        <a:lnSpc>
                          <a:spcPct val="100000"/>
                        </a:lnSpc>
                        <a:spcBef>
                          <a:spcPts val="40"/>
                        </a:spcBef>
                      </a:pPr>
                      <a:r>
                        <a:rPr lang="en-US" sz="2800" b="1" spc="-50" dirty="0">
                          <a:solidFill>
                            <a:schemeClr val="bg1"/>
                          </a:solidFill>
                        </a:rPr>
                        <a:t>1c</a:t>
                      </a:r>
                      <a:endParaRPr sz="2800" b="1" dirty="0">
                        <a:solidFill>
                          <a:schemeClr val="bg1"/>
                        </a:solidFill>
                        <a:latin typeface="Calibri"/>
                        <a:cs typeface="Calibri"/>
                      </a:endParaRPr>
                    </a:p>
                  </a:txBody>
                  <a:tcPr marL="0" marR="0" marT="5080" marB="0"/>
                </a:tc>
                <a:tc>
                  <a:txBody>
                    <a:bodyPr/>
                    <a:lstStyle/>
                    <a:p>
                      <a:pPr marL="100965">
                        <a:lnSpc>
                          <a:spcPct val="100000"/>
                        </a:lnSpc>
                        <a:spcBef>
                          <a:spcPts val="40"/>
                        </a:spcBef>
                      </a:pPr>
                      <a:r>
                        <a:rPr lang="en-US" sz="2800" b="1" dirty="0">
                          <a:solidFill>
                            <a:schemeClr val="bg1"/>
                          </a:solidFill>
                        </a:rPr>
                        <a:t>Security Technology Upgrades</a:t>
                      </a:r>
                      <a:endParaRPr sz="2800" b="1" dirty="0">
                        <a:solidFill>
                          <a:schemeClr val="bg1"/>
                        </a:solidFill>
                        <a:latin typeface="Calibri"/>
                        <a:cs typeface="Calibri"/>
                      </a:endParaRPr>
                    </a:p>
                  </a:txBody>
                  <a:tcPr marL="0" marR="0" marT="5080" marB="0"/>
                </a:tc>
                <a:tc>
                  <a:txBody>
                    <a:bodyPr/>
                    <a:lstStyle/>
                    <a:p>
                      <a:pPr marL="1270" algn="ctr">
                        <a:lnSpc>
                          <a:spcPct val="100000"/>
                        </a:lnSpc>
                        <a:spcBef>
                          <a:spcPts val="40"/>
                        </a:spcBef>
                      </a:pPr>
                      <a:r>
                        <a:rPr sz="2800" b="1" spc="-10" dirty="0">
                          <a:solidFill>
                            <a:schemeClr val="bg1"/>
                          </a:solidFill>
                        </a:rPr>
                        <a:t>$</a:t>
                      </a:r>
                      <a:r>
                        <a:rPr lang="en-US" sz="2800" b="1" spc="-10" dirty="0">
                          <a:solidFill>
                            <a:schemeClr val="bg1"/>
                          </a:solidFill>
                        </a:rPr>
                        <a:t>1</a:t>
                      </a:r>
                      <a:r>
                        <a:rPr sz="2800" b="1" spc="-10" dirty="0">
                          <a:solidFill>
                            <a:schemeClr val="bg1"/>
                          </a:solidFill>
                        </a:rPr>
                        <a:t>.0M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5"/>
                  </a:ext>
                </a:extLst>
              </a:tr>
              <a:tr h="6097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2800" b="1" dirty="0">
                        <a:solidFill>
                          <a:schemeClr val="bg1"/>
                        </a:solidFill>
                        <a:latin typeface="Times New Roman"/>
                        <a:cs typeface="Times New Roman"/>
                      </a:endParaRPr>
                    </a:p>
                  </a:txBody>
                  <a:tcPr marL="0" marR="0" marT="0" marB="0"/>
                </a:tc>
                <a:tc>
                  <a:txBody>
                    <a:bodyPr/>
                    <a:lstStyle/>
                    <a:p>
                      <a:pPr>
                        <a:lnSpc>
                          <a:spcPct val="100000"/>
                        </a:lnSpc>
                      </a:pPr>
                      <a:endParaRPr sz="3200" b="1" dirty="0">
                        <a:solidFill>
                          <a:schemeClr val="bg1"/>
                        </a:solidFill>
                        <a:latin typeface="Times New Roman"/>
                        <a:cs typeface="Times New Roman"/>
                      </a:endParaRPr>
                    </a:p>
                  </a:txBody>
                  <a:tcPr marL="0" marR="0" marT="0" marB="0"/>
                </a:tc>
                <a:tc>
                  <a:txBody>
                    <a:bodyPr/>
                    <a:lstStyle/>
                    <a:p>
                      <a:pPr>
                        <a:lnSpc>
                          <a:spcPct val="100000"/>
                        </a:lnSpc>
                      </a:pPr>
                      <a:endParaRPr sz="3200" b="1" dirty="0">
                        <a:solidFill>
                          <a:schemeClr val="bg1"/>
                        </a:solidFill>
                        <a:latin typeface="Times New Roman"/>
                        <a:cs typeface="Times New Roman"/>
                      </a:endParaRPr>
                    </a:p>
                  </a:txBody>
                  <a:tcPr marL="0" marR="0" marT="0" marB="0"/>
                </a:tc>
                <a:extLst>
                  <a:ext uri="{0D108BD9-81ED-4DB2-BD59-A6C34878D82A}">
                    <a16:rowId xmlns:a16="http://schemas.microsoft.com/office/drawing/2014/main" val="10006"/>
                  </a:ext>
                </a:extLst>
              </a:tr>
              <a:tr h="6125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50" dirty="0">
                          <a:solidFill>
                            <a:schemeClr val="bg1"/>
                          </a:solidFill>
                        </a:rPr>
                        <a:t>1</a:t>
                      </a:r>
                      <a:endParaRPr lang="en-US" sz="2800" b="1" dirty="0">
                        <a:solidFill>
                          <a:schemeClr val="bg1"/>
                        </a:solidFill>
                        <a:latin typeface="+mn-lt"/>
                        <a:cs typeface="Calibri"/>
                      </a:endParaRPr>
                    </a:p>
                    <a:p>
                      <a:pPr>
                        <a:lnSpc>
                          <a:spcPct val="100000"/>
                        </a:lnSpc>
                      </a:pPr>
                      <a:endParaRPr sz="3200" b="1" dirty="0">
                        <a:solidFill>
                          <a:schemeClr val="bg1"/>
                        </a:solidFill>
                        <a:latin typeface="Times New Roman"/>
                        <a:cs typeface="Times New Roman"/>
                      </a:endParaRPr>
                    </a:p>
                  </a:txBody>
                  <a:tcPr marL="0" marR="0" marT="0" marB="0"/>
                </a:tc>
                <a:tc>
                  <a:txBody>
                    <a:bodyPr/>
                    <a:lstStyle/>
                    <a:p>
                      <a:pPr marR="77470" algn="r">
                        <a:lnSpc>
                          <a:spcPct val="100000"/>
                        </a:lnSpc>
                        <a:spcBef>
                          <a:spcPts val="40"/>
                        </a:spcBef>
                      </a:pPr>
                      <a:r>
                        <a:rPr sz="2800" b="1" spc="-70" dirty="0">
                          <a:solidFill>
                            <a:schemeClr val="bg1"/>
                          </a:solidFill>
                        </a:rPr>
                        <a:t>Total</a:t>
                      </a:r>
                      <a:r>
                        <a:rPr sz="2800" b="1" spc="-105" dirty="0">
                          <a:solidFill>
                            <a:schemeClr val="bg1"/>
                          </a:solidFill>
                        </a:rPr>
                        <a:t> </a:t>
                      </a:r>
                      <a:r>
                        <a:rPr sz="2800" b="1" dirty="0">
                          <a:solidFill>
                            <a:schemeClr val="bg1"/>
                          </a:solidFill>
                        </a:rPr>
                        <a:t>for</a:t>
                      </a:r>
                      <a:r>
                        <a:rPr sz="2800" b="1" spc="-45" dirty="0">
                          <a:solidFill>
                            <a:schemeClr val="bg1"/>
                          </a:solidFill>
                        </a:rPr>
                        <a:t> </a:t>
                      </a:r>
                      <a:r>
                        <a:rPr sz="2800" b="1" dirty="0">
                          <a:solidFill>
                            <a:schemeClr val="bg1"/>
                          </a:solidFill>
                        </a:rPr>
                        <a:t>FY</a:t>
                      </a:r>
                      <a:r>
                        <a:rPr sz="2800" b="1" spc="-20" dirty="0">
                          <a:solidFill>
                            <a:schemeClr val="bg1"/>
                          </a:solidFill>
                        </a:rPr>
                        <a:t> 202</a:t>
                      </a:r>
                      <a:r>
                        <a:rPr lang="en-US" sz="2800" b="1" spc="-20" dirty="0">
                          <a:solidFill>
                            <a:schemeClr val="bg1"/>
                          </a:solidFill>
                        </a:rPr>
                        <a:t>7</a:t>
                      </a:r>
                      <a:endParaRPr sz="2800" b="1" dirty="0">
                        <a:solidFill>
                          <a:schemeClr val="bg1"/>
                        </a:solidFill>
                        <a:latin typeface="Calibri"/>
                        <a:cs typeface="Calibri"/>
                      </a:endParaRPr>
                    </a:p>
                  </a:txBody>
                  <a:tcPr marL="0" marR="0" marT="5080" marB="0"/>
                </a:tc>
                <a:tc>
                  <a:txBody>
                    <a:bodyPr/>
                    <a:lstStyle/>
                    <a:p>
                      <a:pPr algn="ctr">
                        <a:lnSpc>
                          <a:spcPct val="100000"/>
                        </a:lnSpc>
                        <a:spcBef>
                          <a:spcPts val="40"/>
                        </a:spcBef>
                      </a:pPr>
                      <a:r>
                        <a:rPr sz="2800" b="1" spc="-10" dirty="0">
                          <a:solidFill>
                            <a:schemeClr val="bg1"/>
                          </a:solidFill>
                        </a:rPr>
                        <a:t>$</a:t>
                      </a:r>
                      <a:r>
                        <a:rPr lang="en-US" sz="2800" b="1" spc="-10" dirty="0">
                          <a:solidFill>
                            <a:schemeClr val="bg1"/>
                          </a:solidFill>
                        </a:rPr>
                        <a:t>4</a:t>
                      </a:r>
                      <a:r>
                        <a:rPr sz="2800" b="1" spc="-10" dirty="0">
                          <a:solidFill>
                            <a:schemeClr val="bg1"/>
                          </a:solidFill>
                        </a:rPr>
                        <a:t>.</a:t>
                      </a:r>
                      <a:r>
                        <a:rPr lang="en-US" sz="2800" b="1" spc="-10" dirty="0">
                          <a:solidFill>
                            <a:schemeClr val="bg1"/>
                          </a:solidFill>
                        </a:rPr>
                        <a:t>5</a:t>
                      </a:r>
                      <a:r>
                        <a:rPr sz="2800" b="1" spc="-10" dirty="0">
                          <a:solidFill>
                            <a:schemeClr val="bg1"/>
                          </a:solidFill>
                        </a:rPr>
                        <a:t>M</a:t>
                      </a:r>
                      <a:endParaRPr sz="2800" b="1" dirty="0">
                        <a:solidFill>
                          <a:schemeClr val="bg1"/>
                        </a:solidFill>
                        <a:latin typeface="Calibri"/>
                        <a:cs typeface="Calibri"/>
                      </a:endParaRPr>
                    </a:p>
                  </a:txBody>
                  <a:tcPr marL="0" marR="0" marT="5080" marB="0"/>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0F66C52C-BD94-9C9C-E248-6AAE6424680F}"/>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OPERATING BUDGET REQUEST</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96869-02AC-4D0E-A097-CDFB6A070C9C}"/>
              </a:ext>
            </a:extLst>
          </p:cNvPr>
          <p:cNvSpPr txBox="1">
            <a:spLocks noChangeAspect="1"/>
          </p:cNvSpPr>
          <p:nvPr/>
        </p:nvSpPr>
        <p:spPr>
          <a:xfrm>
            <a:off x="762000" y="4724400"/>
            <a:ext cx="10972800" cy="1542396"/>
          </a:xfrm>
          <a:prstGeom prst="rect">
            <a:avLst/>
          </a:prstGeom>
          <a:solidFill>
            <a:srgbClr val="254379"/>
          </a:solidFill>
        </p:spPr>
        <p:txBody>
          <a:bodyPr anchor="ctr">
            <a:noAutofit/>
          </a:bodyPr>
          <a:lstStyle>
            <a:lvl1pPr algn="ctr" defTabSz="914400" rtl="0" eaLnBrk="1" latinLnBrk="0" hangingPunct="1">
              <a:lnSpc>
                <a:spcPct val="90000"/>
              </a:lnSpc>
              <a:spcBef>
                <a:spcPct val="0"/>
              </a:spcBef>
              <a:buNone/>
              <a:defRPr sz="3600" kern="1200">
                <a:solidFill>
                  <a:schemeClr val="bg1"/>
                </a:solidFill>
                <a:latin typeface="Garamond" panose="02020404030301010803" pitchFamily="18"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4000" b="1">
                <a:solidFill>
                  <a:prstClr val="white"/>
                </a:solidFill>
              </a:rPr>
              <a:t>Additional recurring operational </a:t>
            </a:r>
            <a:r>
              <a:rPr lang="en-US" sz="4000" b="1" dirty="0">
                <a:solidFill>
                  <a:prstClr val="white"/>
                </a:solidFill>
              </a:rPr>
              <a:t>needs to support critical security technology enhancements. </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endParaRPr>
          </a:p>
        </p:txBody>
      </p:sp>
    </p:spTree>
    <p:extLst>
      <p:ext uri="{BB962C8B-B14F-4D97-AF65-F5344CB8AC3E}">
        <p14:creationId xmlns:p14="http://schemas.microsoft.com/office/powerpoint/2010/main" val="351533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CD4090-2017-8779-6D4F-DF0B5286DA5E}"/>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DETAILS ON MORGAN’S OPERATING BUDGET</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id="{3B5295DB-FBDF-AFCA-2C35-F6AF98F304DD}"/>
              </a:ext>
            </a:extLst>
          </p:cNvPr>
          <p:cNvSpPr txBox="1"/>
          <p:nvPr/>
        </p:nvSpPr>
        <p:spPr>
          <a:xfrm>
            <a:off x="565885" y="1287096"/>
            <a:ext cx="11397515" cy="4915961"/>
          </a:xfrm>
          <a:prstGeom prst="rect">
            <a:avLst/>
          </a:prstGeom>
        </p:spPr>
        <p:txBody>
          <a:bodyPr vert="horz" wrap="square" lIns="0" tIns="43815" rIns="0" bIns="0" rtlCol="0">
            <a:spAutoFit/>
          </a:bodyPr>
          <a:lstStyle/>
          <a:p>
            <a:pPr marL="181610" marR="353695" indent="-169545">
              <a:lnSpc>
                <a:spcPts val="2180"/>
              </a:lnSpc>
              <a:spcBef>
                <a:spcPts val="345"/>
              </a:spcBef>
              <a:buFont typeface="Arial"/>
              <a:buChar char="•"/>
              <a:tabLst>
                <a:tab pos="186055" algn="l"/>
              </a:tabLst>
            </a:pPr>
            <a:r>
              <a:rPr sz="2800" dirty="0">
                <a:ln w="0">
                  <a:noFill/>
                </a:ln>
                <a:effectLst>
                  <a:outerShdw blurRad="38100" dist="19050" dir="2700000" algn="tl" rotWithShape="0">
                    <a:schemeClr val="dk1">
                      <a:alpha val="40000"/>
                    </a:schemeClr>
                  </a:outerShdw>
                </a:effectLst>
                <a:latin typeface="Calibri"/>
                <a:cs typeface="Calibri"/>
              </a:rPr>
              <a:t>Budget information is prepared by the MSU central budget/planning 	office</a:t>
            </a:r>
          </a:p>
          <a:p>
            <a:pPr marL="528320" lvl="1" indent="-171450">
              <a:lnSpc>
                <a:spcPct val="100000"/>
              </a:lnSpc>
              <a:spcBef>
                <a:spcPts val="200"/>
              </a:spcBef>
              <a:buFont typeface="Arial"/>
              <a:buChar char="•"/>
              <a:tabLst>
                <a:tab pos="528320" algn="l"/>
              </a:tabLst>
            </a:pPr>
            <a:r>
              <a:rPr sz="2000" dirty="0">
                <a:ln w="0">
                  <a:noFill/>
                </a:ln>
                <a:effectLst>
                  <a:outerShdw blurRad="38100" dist="19050" dir="2700000" algn="tl" rotWithShape="0">
                    <a:schemeClr val="dk1">
                      <a:alpha val="40000"/>
                    </a:schemeClr>
                  </a:outerShdw>
                </a:effectLst>
                <a:latin typeface="Calibri"/>
                <a:cs typeface="Calibri"/>
              </a:rPr>
              <a:t>Marvin Hick, Budget Director; </a:t>
            </a:r>
            <a:r>
              <a:rPr sz="2000" u="sng" dirty="0">
                <a:ln w="0">
                  <a:noFill/>
                </a:ln>
                <a:effectLst>
                  <a:outerShdw blurRad="38100" dist="19050" dir="2700000" algn="tl" rotWithShape="0">
                    <a:schemeClr val="dk1">
                      <a:alpha val="40000"/>
                    </a:schemeClr>
                  </a:outerShdw>
                </a:effectLst>
                <a:uFill>
                  <a:solidFill>
                    <a:srgbClr val="000000"/>
                  </a:solidFill>
                </a:uFill>
                <a:latin typeface="Calibri"/>
                <a:cs typeface="Calibri"/>
                <a:hlinkClick r:id="rId2">
                  <a:extLst>
                    <a:ext uri="{A12FA001-AC4F-418D-AE19-62706E023703}">
                      <ahyp:hlinkClr xmlns:ahyp="http://schemas.microsoft.com/office/drawing/2018/hyperlinkcolor" xmlns="" val="tx"/>
                    </a:ext>
                  </a:extLst>
                </a:hlinkClick>
              </a:rPr>
              <a:t>marvin.hicks@morgan.edu</a:t>
            </a:r>
            <a:endParaRPr sz="2000" dirty="0">
              <a:ln w="0">
                <a:noFill/>
              </a:ln>
              <a:effectLst>
                <a:outerShdw blurRad="38100" dist="19050" dir="2700000" algn="tl" rotWithShape="0">
                  <a:schemeClr val="dk1">
                    <a:alpha val="40000"/>
                  </a:schemeClr>
                </a:outerShdw>
              </a:effectLst>
              <a:latin typeface="Calibri"/>
              <a:cs typeface="Calibri"/>
            </a:endParaRPr>
          </a:p>
          <a:p>
            <a:pPr marL="528320" lvl="1" indent="-171450">
              <a:lnSpc>
                <a:spcPct val="100000"/>
              </a:lnSpc>
              <a:spcBef>
                <a:spcPts val="195"/>
              </a:spcBef>
              <a:buFont typeface="Arial"/>
              <a:buChar char="•"/>
              <a:tabLst>
                <a:tab pos="528320" algn="l"/>
              </a:tabLst>
            </a:pPr>
            <a:r>
              <a:rPr sz="2000" dirty="0">
                <a:ln w="0">
                  <a:noFill/>
                </a:ln>
                <a:effectLst>
                  <a:outerShdw blurRad="38100" dist="19050" dir="2700000" algn="tl" rotWithShape="0">
                    <a:schemeClr val="dk1">
                      <a:alpha val="40000"/>
                    </a:schemeClr>
                  </a:outerShdw>
                </a:effectLst>
                <a:latin typeface="Calibri"/>
                <a:cs typeface="Calibri"/>
              </a:rPr>
              <a:t>Cynthia Wilder, University Planner; </a:t>
            </a:r>
            <a:r>
              <a:rPr sz="2000" u="sng" dirty="0">
                <a:ln w="0">
                  <a:noFill/>
                </a:ln>
                <a:effectLst>
                  <a:outerShdw blurRad="38100" dist="19050" dir="2700000" algn="tl" rotWithShape="0">
                    <a:schemeClr val="dk1">
                      <a:alpha val="40000"/>
                    </a:schemeClr>
                  </a:outerShdw>
                </a:effectLst>
                <a:uFill>
                  <a:solidFill>
                    <a:srgbClr val="000000"/>
                  </a:solidFill>
                </a:uFill>
                <a:latin typeface="Calibri"/>
                <a:cs typeface="Calibri"/>
                <a:hlinkClick r:id="rId3">
                  <a:extLst>
                    <a:ext uri="{A12FA001-AC4F-418D-AE19-62706E023703}">
                      <ahyp:hlinkClr xmlns:ahyp="http://schemas.microsoft.com/office/drawing/2018/hyperlinkcolor" xmlns="" val="tx"/>
                    </a:ext>
                  </a:extLst>
                </a:hlinkClick>
              </a:rPr>
              <a:t>cynthia.wilder@morgan.edu</a:t>
            </a:r>
            <a:endParaRPr sz="2000" dirty="0">
              <a:ln w="0">
                <a:noFill/>
              </a:ln>
              <a:effectLst>
                <a:outerShdw blurRad="38100" dist="19050" dir="2700000" algn="tl" rotWithShape="0">
                  <a:schemeClr val="dk1">
                    <a:alpha val="40000"/>
                  </a:schemeClr>
                </a:outerShdw>
              </a:effectLst>
              <a:latin typeface="Calibri"/>
              <a:cs typeface="Calibri"/>
            </a:endParaRPr>
          </a:p>
          <a:p>
            <a:pPr marL="528320" lvl="1" indent="-171450">
              <a:lnSpc>
                <a:spcPct val="100000"/>
              </a:lnSpc>
              <a:spcBef>
                <a:spcPts val="215"/>
              </a:spcBef>
              <a:buFont typeface="Arial"/>
              <a:buChar char="•"/>
              <a:tabLst>
                <a:tab pos="528320" algn="l"/>
              </a:tabLst>
            </a:pPr>
            <a:r>
              <a:rPr sz="2000" dirty="0">
                <a:ln w="0">
                  <a:noFill/>
                </a:ln>
                <a:effectLst>
                  <a:outerShdw blurRad="38100" dist="19050" dir="2700000" algn="tl" rotWithShape="0">
                    <a:schemeClr val="dk1">
                      <a:alpha val="40000"/>
                    </a:schemeClr>
                  </a:outerShdw>
                </a:effectLst>
                <a:latin typeface="Calibri"/>
                <a:cs typeface="Calibri"/>
              </a:rPr>
              <a:t>Jazzmine Carter, Sr. Financial Analyst; </a:t>
            </a:r>
            <a:r>
              <a:rPr sz="2000" u="sng" dirty="0">
                <a:ln w="0">
                  <a:noFill/>
                </a:ln>
                <a:effectLst>
                  <a:outerShdw blurRad="38100" dist="19050" dir="2700000" algn="tl" rotWithShape="0">
                    <a:schemeClr val="dk1">
                      <a:alpha val="40000"/>
                    </a:schemeClr>
                  </a:outerShdw>
                </a:effectLst>
                <a:uFill>
                  <a:solidFill>
                    <a:srgbClr val="000000"/>
                  </a:solidFill>
                </a:uFill>
                <a:latin typeface="Calibri"/>
                <a:cs typeface="Calibri"/>
                <a:hlinkClick r:id="rId4">
                  <a:extLst>
                    <a:ext uri="{A12FA001-AC4F-418D-AE19-62706E023703}">
                      <ahyp:hlinkClr xmlns:ahyp="http://schemas.microsoft.com/office/drawing/2018/hyperlinkcolor" xmlns="" val="tx"/>
                    </a:ext>
                  </a:extLst>
                </a:hlinkClick>
              </a:rPr>
              <a:t>jazzmine.carter@morgan.edu</a:t>
            </a:r>
            <a:endParaRPr lang="en-US" sz="2000" u="sng" dirty="0">
              <a:ln w="0">
                <a:noFill/>
              </a:ln>
              <a:effectLst>
                <a:outerShdw blurRad="38100" dist="19050" dir="2700000" algn="tl" rotWithShape="0">
                  <a:schemeClr val="dk1">
                    <a:alpha val="40000"/>
                  </a:schemeClr>
                </a:outerShdw>
              </a:effectLst>
              <a:uFill>
                <a:solidFill>
                  <a:srgbClr val="000000"/>
                </a:solidFill>
              </a:uFill>
              <a:latin typeface="Calibri"/>
              <a:cs typeface="Calibri"/>
            </a:endParaRPr>
          </a:p>
          <a:p>
            <a:pPr marL="528320" lvl="1" indent="-171450">
              <a:lnSpc>
                <a:spcPct val="100000"/>
              </a:lnSpc>
              <a:spcBef>
                <a:spcPts val="215"/>
              </a:spcBef>
              <a:buFont typeface="Arial"/>
              <a:buChar char="•"/>
              <a:tabLst>
                <a:tab pos="528320" algn="l"/>
              </a:tabLst>
            </a:pPr>
            <a:endParaRPr sz="2000" dirty="0">
              <a:ln w="0">
                <a:noFill/>
              </a:ln>
              <a:effectLst>
                <a:outerShdw blurRad="38100" dist="19050" dir="2700000" algn="tl" rotWithShape="0">
                  <a:schemeClr val="dk1">
                    <a:alpha val="40000"/>
                  </a:schemeClr>
                </a:outerShdw>
              </a:effectLst>
              <a:latin typeface="Calibri"/>
              <a:cs typeface="Calibri"/>
            </a:endParaRPr>
          </a:p>
          <a:p>
            <a:pPr marL="181610" marR="5080" indent="-169545">
              <a:lnSpc>
                <a:spcPts val="2210"/>
              </a:lnSpc>
              <a:spcBef>
                <a:spcPts val="81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Morgans budget consists of state and self-supporting operations in the current fund and grant related activities in the restricted fund.  The FY27 budget </a:t>
            </a:r>
            <a:r>
              <a:rPr lang="en-US" sz="2800" dirty="0">
                <a:ln w="0">
                  <a:noFill/>
                </a:ln>
                <a:effectLst>
                  <a:outerShdw blurRad="38100" dist="19050" dir="2700000" algn="tl" rotWithShape="0">
                    <a:schemeClr val="dk1">
                      <a:alpha val="40000"/>
                    </a:schemeClr>
                  </a:outerShdw>
                </a:effectLst>
                <a:cs typeface="Calibri"/>
              </a:rPr>
              <a:t>request is $351M for </a:t>
            </a:r>
            <a:r>
              <a:rPr lang="en-US" sz="2800" dirty="0">
                <a:ln w="0">
                  <a:noFill/>
                </a:ln>
                <a:effectLst>
                  <a:outerShdw blurRad="38100" dist="19050" dir="2700000" algn="tl" rotWithShape="0">
                    <a:schemeClr val="dk1">
                      <a:alpha val="40000"/>
                    </a:schemeClr>
                  </a:outerShdw>
                </a:effectLst>
                <a:latin typeface="Calibri"/>
                <a:cs typeface="Calibri"/>
              </a:rPr>
              <a:t>state support, $76M for auxiliary, and $126M for restricted funds for a combine FY27 budget request of $553M. </a:t>
            </a:r>
          </a:p>
          <a:p>
            <a:pPr marL="181610" marR="5080" indent="-169545">
              <a:lnSpc>
                <a:spcPts val="2210"/>
              </a:lnSpc>
              <a:spcBef>
                <a:spcPts val="815"/>
              </a:spcBef>
              <a:buFont typeface="Arial"/>
              <a:buChar char="•"/>
              <a:tabLst>
                <a:tab pos="186055" algn="l"/>
              </a:tabLst>
            </a:pPr>
            <a:endParaRPr lang="en-US" sz="2800" dirty="0">
              <a:ln w="0">
                <a:noFill/>
              </a:ln>
              <a:effectLst>
                <a:outerShdw blurRad="38100" dist="19050" dir="2700000" algn="tl" rotWithShape="0">
                  <a:schemeClr val="dk1">
                    <a:alpha val="40000"/>
                  </a:schemeClr>
                </a:outerShdw>
              </a:effectLst>
              <a:latin typeface="Calibri"/>
              <a:cs typeface="Calibri"/>
            </a:endParaRPr>
          </a:p>
          <a:p>
            <a:pPr marL="181610" marR="5080" indent="-169545">
              <a:lnSpc>
                <a:spcPts val="2210"/>
              </a:lnSpc>
              <a:spcBef>
                <a:spcPts val="815"/>
              </a:spcBef>
              <a:buFont typeface="Arial"/>
              <a:buChar char="•"/>
              <a:tabLst>
                <a:tab pos="186055" algn="l"/>
              </a:tabLst>
            </a:pPr>
            <a:r>
              <a:rPr sz="2800" dirty="0">
                <a:ln w="0">
                  <a:noFill/>
                </a:ln>
                <a:effectLst>
                  <a:outerShdw blurRad="38100" dist="19050" dir="2700000" algn="tl" rotWithShape="0">
                    <a:schemeClr val="dk1">
                      <a:alpha val="40000"/>
                    </a:schemeClr>
                  </a:outerShdw>
                </a:effectLst>
                <a:latin typeface="Calibri"/>
                <a:cs typeface="Calibri"/>
              </a:rPr>
              <a:t>Morgan expends substantially all of </a:t>
            </a:r>
            <a:r>
              <a:rPr lang="en-US" sz="2800" dirty="0">
                <a:ln w="0">
                  <a:noFill/>
                </a:ln>
                <a:effectLst>
                  <a:outerShdw blurRad="38100" dist="19050" dir="2700000" algn="tl" rotWithShape="0">
                    <a:schemeClr val="dk1">
                      <a:alpha val="40000"/>
                    </a:schemeClr>
                  </a:outerShdw>
                </a:effectLst>
                <a:latin typeface="Calibri"/>
                <a:cs typeface="Calibri"/>
              </a:rPr>
              <a:t>its</a:t>
            </a:r>
            <a:r>
              <a:rPr sz="2800" dirty="0">
                <a:ln w="0">
                  <a:noFill/>
                </a:ln>
                <a:effectLst>
                  <a:outerShdw blurRad="38100" dist="19050" dir="2700000" algn="tl" rotWithShape="0">
                    <a:schemeClr val="dk1">
                      <a:alpha val="40000"/>
                    </a:schemeClr>
                  </a:outerShdw>
                </a:effectLst>
                <a:latin typeface="Calibri"/>
                <a:cs typeface="Calibri"/>
              </a:rPr>
              <a:t> budget either directly during the 	year or via budget encumbrances for expenditures that have been 	obligated. </a:t>
            </a:r>
            <a:endParaRPr lang="en-US" sz="2800" dirty="0">
              <a:ln w="0">
                <a:noFill/>
              </a:ln>
              <a:effectLst>
                <a:outerShdw blurRad="38100" dist="19050" dir="2700000" algn="tl" rotWithShape="0">
                  <a:schemeClr val="dk1">
                    <a:alpha val="40000"/>
                  </a:schemeClr>
                </a:outerShdw>
              </a:effectLst>
              <a:latin typeface="Calibri"/>
              <a:cs typeface="Calibri"/>
            </a:endParaRPr>
          </a:p>
          <a:p>
            <a:pPr marL="181610" marR="5080" indent="-169545">
              <a:lnSpc>
                <a:spcPts val="2210"/>
              </a:lnSpc>
              <a:spcBef>
                <a:spcPts val="815"/>
              </a:spcBef>
              <a:buFont typeface="Arial"/>
              <a:buChar char="•"/>
              <a:tabLst>
                <a:tab pos="186055" algn="l"/>
              </a:tabLst>
            </a:pPr>
            <a:endParaRPr sz="2800" dirty="0">
              <a:ln w="0">
                <a:noFill/>
              </a:ln>
              <a:effectLst>
                <a:outerShdw blurRad="38100" dist="19050" dir="2700000" algn="tl" rotWithShape="0">
                  <a:schemeClr val="dk1">
                    <a:alpha val="40000"/>
                  </a:schemeClr>
                </a:outerShdw>
              </a:effectLst>
              <a:latin typeface="Calibri"/>
              <a:cs typeface="Calibri"/>
            </a:endParaRPr>
          </a:p>
        </p:txBody>
      </p:sp>
    </p:spTree>
    <p:extLst>
      <p:ext uri="{BB962C8B-B14F-4D97-AF65-F5344CB8AC3E}">
        <p14:creationId xmlns:p14="http://schemas.microsoft.com/office/powerpoint/2010/main" val="45516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8120-90AA-388D-E359-9770CD08CB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5CB28A-2AD3-906E-0D94-7ACE5808E938}"/>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DETAILS ON MORGAN’S OPERATING BUDGET</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6" name="object 4">
            <a:extLst>
              <a:ext uri="{FF2B5EF4-FFF2-40B4-BE49-F238E27FC236}">
                <a16:creationId xmlns:a16="http://schemas.microsoft.com/office/drawing/2014/main" id="{C949D54C-E030-FAFA-FD5F-D53429969004}"/>
              </a:ext>
            </a:extLst>
          </p:cNvPr>
          <p:cNvSpPr txBox="1"/>
          <p:nvPr/>
        </p:nvSpPr>
        <p:spPr>
          <a:xfrm>
            <a:off x="565885" y="1207919"/>
            <a:ext cx="11397515" cy="4659481"/>
          </a:xfrm>
          <a:prstGeom prst="rect">
            <a:avLst/>
          </a:prstGeom>
        </p:spPr>
        <p:txBody>
          <a:bodyPr vert="horz" wrap="square" lIns="0" tIns="43815" rIns="0" bIns="0" rtlCol="0">
            <a:spAutoFit/>
          </a:bodyPr>
          <a:lstStyle/>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Percent of </a:t>
            </a:r>
            <a:r>
              <a:rPr lang="en-US" sz="2800" dirty="0">
                <a:ln w="0">
                  <a:noFill/>
                </a:ln>
                <a:effectLst>
                  <a:outerShdw blurRad="38100" dist="19050" dir="2700000" algn="tl" rotWithShape="0">
                    <a:schemeClr val="dk1">
                      <a:alpha val="40000"/>
                    </a:schemeClr>
                  </a:outerShdw>
                </a:effectLst>
                <a:cs typeface="Calibri"/>
              </a:rPr>
              <a:t>annual budget expended , </a:t>
            </a:r>
            <a:r>
              <a:rPr lang="en-US" sz="2800" dirty="0">
                <a:ln w="0">
                  <a:noFill/>
                </a:ln>
                <a:effectLst>
                  <a:outerShdw blurRad="38100" dist="19050" dir="2700000" algn="tl" rotWithShape="0">
                    <a:schemeClr val="dk1">
                      <a:alpha val="40000"/>
                    </a:schemeClr>
                  </a:outerShdw>
                </a:effectLst>
                <a:latin typeface="Calibri"/>
                <a:cs typeface="Calibri"/>
              </a:rPr>
              <a:t>based on financial statement data, per</a:t>
            </a:r>
            <a:r>
              <a:rPr sz="2800" dirty="0">
                <a:ln w="0">
                  <a:noFill/>
                </a:ln>
                <a:effectLst>
                  <a:outerShdw blurRad="38100" dist="19050" dir="2700000" algn="tl" rotWithShape="0">
                    <a:schemeClr val="dk1">
                      <a:alpha val="40000"/>
                    </a:schemeClr>
                  </a:outerShdw>
                </a:effectLst>
                <a:latin typeface="Calibri"/>
                <a:cs typeface="Calibri"/>
              </a:rPr>
              <a:t> NACUBO operating categories</a:t>
            </a:r>
            <a:r>
              <a:rPr lang="en-US" sz="2800" dirty="0">
                <a:ln w="0">
                  <a:noFill/>
                </a:ln>
                <a:effectLst>
                  <a:outerShdw blurRad="38100" dist="19050" dir="2700000" algn="tl" rotWithShape="0">
                    <a:schemeClr val="dk1">
                      <a:alpha val="40000"/>
                    </a:schemeClr>
                  </a:outerShdw>
                </a:effectLst>
                <a:latin typeface="Calibri"/>
                <a:cs typeface="Calibri"/>
              </a:rPr>
              <a:t> is as follows:</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cs typeface="Calibri"/>
              </a:rPr>
              <a:t>Instruction:  21%</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cs typeface="Calibri"/>
              </a:rPr>
              <a:t>Research:  17%</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cs typeface="Calibri"/>
              </a:rPr>
              <a:t>Academic Support:  11%</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Student Services:  4%  </a:t>
            </a:r>
          </a:p>
          <a:p>
            <a:pPr marL="638810" marR="292100" lvl="1"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latin typeface="Calibri"/>
                <a:cs typeface="Calibri"/>
              </a:rPr>
              <a:t>Institutional Support:  17%</a:t>
            </a:r>
          </a:p>
          <a:p>
            <a:pPr marL="181610" marR="292100"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cs typeface="Calibri"/>
              </a:rPr>
              <a:t>The percentages noted above are in line with ‘same size’ and peer R-1 or aspiring R-1 institutions</a:t>
            </a:r>
            <a:endParaRPr sz="2800" dirty="0">
              <a:ln w="0">
                <a:noFill/>
              </a:ln>
              <a:effectLst>
                <a:outerShdw blurRad="38100" dist="19050" dir="2700000" algn="tl" rotWithShape="0">
                  <a:schemeClr val="dk1">
                    <a:alpha val="40000"/>
                  </a:schemeClr>
                </a:outerShdw>
              </a:effectLst>
              <a:latin typeface="Calibri"/>
              <a:cs typeface="Calibri"/>
            </a:endParaRPr>
          </a:p>
          <a:p>
            <a:pPr marL="181610" marR="532765" indent="-169545">
              <a:lnSpc>
                <a:spcPts val="2210"/>
              </a:lnSpc>
              <a:spcBef>
                <a:spcPts val="785"/>
              </a:spcBef>
              <a:buFont typeface="Arial"/>
              <a:buChar char="•"/>
              <a:tabLst>
                <a:tab pos="186055" algn="l"/>
              </a:tabLst>
            </a:pPr>
            <a:endParaRPr lang="en-US" sz="2800" dirty="0">
              <a:ln w="0">
                <a:noFill/>
              </a:ln>
              <a:effectLst>
                <a:outerShdw blurRad="38100" dist="19050" dir="2700000" algn="tl" rotWithShape="0">
                  <a:schemeClr val="dk1">
                    <a:alpha val="40000"/>
                  </a:schemeClr>
                </a:outerShdw>
              </a:effectLst>
              <a:latin typeface="Calibri"/>
              <a:cs typeface="Calibri"/>
            </a:endParaRPr>
          </a:p>
          <a:p>
            <a:pPr marL="181610" marR="532765" indent="-169545">
              <a:lnSpc>
                <a:spcPts val="2210"/>
              </a:lnSpc>
              <a:spcBef>
                <a:spcPts val="785"/>
              </a:spcBef>
              <a:buFont typeface="Arial"/>
              <a:buChar char="•"/>
              <a:tabLst>
                <a:tab pos="186055" algn="l"/>
              </a:tabLst>
            </a:pPr>
            <a:r>
              <a:rPr lang="en-US" sz="2800" dirty="0">
                <a:ln w="0">
                  <a:noFill/>
                </a:ln>
                <a:effectLst>
                  <a:outerShdw blurRad="38100" dist="19050" dir="2700000" algn="tl" rotWithShape="0">
                    <a:schemeClr val="dk1">
                      <a:alpha val="40000"/>
                    </a:schemeClr>
                  </a:outerShdw>
                </a:effectLst>
                <a:cs typeface="Calibri"/>
              </a:rPr>
              <a:t>Total vacancies as of 6/30/25 total 177 – 44 faculty, 84 exempt, and 49 non-exempt – at a vacancy rate of 10%.</a:t>
            </a:r>
          </a:p>
          <a:p>
            <a:pPr marL="181610" marR="532765" indent="-169545">
              <a:lnSpc>
                <a:spcPts val="2210"/>
              </a:lnSpc>
              <a:spcBef>
                <a:spcPts val="785"/>
              </a:spcBef>
              <a:buFont typeface="Arial"/>
              <a:buChar char="•"/>
              <a:tabLst>
                <a:tab pos="186055" algn="l"/>
              </a:tabLst>
            </a:pPr>
            <a:endParaRPr sz="2800" dirty="0">
              <a:ln w="0">
                <a:noFill/>
              </a:ln>
              <a:effectLst>
                <a:outerShdw blurRad="38100" dist="19050" dir="2700000" algn="tl" rotWithShape="0">
                  <a:schemeClr val="dk1">
                    <a:alpha val="40000"/>
                  </a:schemeClr>
                </a:outerShdw>
              </a:effectLst>
              <a:latin typeface="Calibri"/>
              <a:cs typeface="Calibri"/>
            </a:endParaRPr>
          </a:p>
        </p:txBody>
      </p:sp>
    </p:spTree>
    <p:extLst>
      <p:ext uri="{BB962C8B-B14F-4D97-AF65-F5344CB8AC3E}">
        <p14:creationId xmlns:p14="http://schemas.microsoft.com/office/powerpoint/2010/main" val="41882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1FE35-B3A5-0253-EBE1-832ED6B11F5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7485C6-1507-B49C-1D78-4BA42C0F7AD2}"/>
              </a:ext>
            </a:extLst>
          </p:cNvPr>
          <p:cNvSpPr txBox="1"/>
          <p:nvPr/>
        </p:nvSpPr>
        <p:spPr>
          <a:xfrm>
            <a:off x="599752" y="39469"/>
            <a:ext cx="11592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FFC000"/>
                </a:solidFill>
                <a:effectLst>
                  <a:outerShdw blurRad="50800" dist="38100" dir="2700000" algn="tl" rotWithShape="0">
                    <a:srgbClr val="002060">
                      <a:alpha val="90000"/>
                    </a:srgbClr>
                  </a:outerShdw>
                </a:effectLst>
                <a:latin typeface="Calibri" panose="020F0502020204030204"/>
              </a:rPr>
              <a:t>CAPITAL BUDGET REQUEST</a:t>
            </a:r>
            <a:endParaRPr kumimoji="0" lang="en-US" sz="36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268C54B-8594-A431-A0AF-1CC7DC386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5" y="762000"/>
            <a:ext cx="11874495" cy="5486400"/>
          </a:xfrm>
          <a:prstGeom prst="rect">
            <a:avLst/>
          </a:prstGeom>
        </p:spPr>
      </p:pic>
    </p:spTree>
    <p:extLst>
      <p:ext uri="{BB962C8B-B14F-4D97-AF65-F5344CB8AC3E}">
        <p14:creationId xmlns:p14="http://schemas.microsoft.com/office/powerpoint/2010/main" val="213122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0339E-22C7-F644-3A29-0176AC205889}"/>
              </a:ext>
            </a:extLst>
          </p:cNvPr>
          <p:cNvPicPr>
            <a:picLocks noChangeAspect="1"/>
          </p:cNvPicPr>
          <p:nvPr/>
        </p:nvPicPr>
        <p:blipFill>
          <a:blip r:embed="rId2" cstate="print">
            <a:extLst>
              <a:ext uri="{28A0092B-C50C-407E-A947-70E740481C1C}">
                <a14:useLocalDpi xmlns:a14="http://schemas.microsoft.com/office/drawing/2010/main" val="0"/>
              </a:ext>
            </a:extLst>
          </a:blip>
          <a:srcRect t="61" b="61"/>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97FAD70-89FB-62FF-0F53-3AB677D963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631956"/>
            <a:ext cx="838200" cy="845044"/>
          </a:xfrm>
          <a:prstGeom prst="rect">
            <a:avLst/>
          </a:prstGeom>
          <a:effectLst/>
        </p:spPr>
      </p:pic>
      <p:sp>
        <p:nvSpPr>
          <p:cNvPr id="5" name="TextBox 4">
            <a:extLst>
              <a:ext uri="{FF2B5EF4-FFF2-40B4-BE49-F238E27FC236}">
                <a16:creationId xmlns:a16="http://schemas.microsoft.com/office/drawing/2014/main" id="{AD63E976-A6BD-6E6C-B754-DCF827B76B8A}"/>
              </a:ext>
            </a:extLst>
          </p:cNvPr>
          <p:cNvSpPr txBox="1"/>
          <p:nvPr/>
        </p:nvSpPr>
        <p:spPr>
          <a:xfrm>
            <a:off x="838200" y="5533279"/>
            <a:ext cx="11125200"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Dr. David K. Wilson </a:t>
            </a:r>
            <a:r>
              <a:rPr kumimoji="0" lang="en-US" sz="3200" b="1" i="0" u="none" strike="noStrike" kern="1200" cap="none" spc="0" normalizeH="0" baseline="0" noProof="0" dirty="0">
                <a:ln>
                  <a:noFill/>
                </a:ln>
                <a:solidFill>
                  <a:srgbClr val="F14E0D"/>
                </a:solidFill>
                <a:effectLst/>
                <a:uLnTx/>
                <a:uFillTx/>
                <a:latin typeface="Calibri" panose="020F0502020204030204"/>
                <a:ea typeface="+mn-ea"/>
                <a:cs typeface="+mn-cs"/>
              </a:rPr>
              <a:t>l</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PRESIDENT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September 17, 2025</a:t>
            </a:r>
            <a:endParaRPr kumimoji="0" lang="en-US" sz="2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hlinkClick r:id="rId4">
                <a:extLst>
                  <a:ext uri="{A12FA001-AC4F-418D-AE19-62706E023703}">
                    <ahyp:hlinkClr xmlns:ahyp="http://schemas.microsoft.com/office/drawing/2018/hyperlinkcolor" xmlns="" val="tx"/>
                  </a:ext>
                </a:extLst>
              </a:hlinkClick>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4322E1-C377-D1A0-0F8A-77134EADFF94}"/>
              </a:ext>
            </a:extLst>
          </p:cNvPr>
          <p:cNvSpPr txBox="1"/>
          <p:nvPr/>
        </p:nvSpPr>
        <p:spPr>
          <a:xfrm>
            <a:off x="0" y="347420"/>
            <a:ext cx="6096000"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38100" dir="2700000" algn="tl" rotWithShape="0">
                    <a:srgbClr val="000066">
                      <a:alpha val="86000"/>
                    </a:srgbClr>
                  </a:outerShdw>
                </a:effectLst>
                <a:uLnTx/>
                <a:uFillTx/>
                <a:latin typeface="Calibri" panose="020F0502020204030204"/>
                <a:ea typeface="+mn-ea"/>
                <a:cs typeface="+mn-cs"/>
              </a:rPr>
              <a:t>FY’27 Operating and Capital Budget Presentation</a:t>
            </a:r>
            <a:endParaRPr lang="en-US" sz="3600" b="1" dirty="0">
              <a:solidFill>
                <a:prstClr val="white"/>
              </a:solidFill>
              <a:effectLst>
                <a:outerShdw blurRad="50800" dist="38100" dir="2700000" algn="tl" rotWithShape="0">
                  <a:srgbClr val="000066">
                    <a:alpha val="86000"/>
                  </a:srgbClr>
                </a:outerShdw>
              </a:effectLst>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50800" dist="38100" dir="2700000" algn="tl" rotWithShape="0">
                    <a:srgbClr val="000066">
                      <a:alpha val="86000"/>
                    </a:srgbClr>
                  </a:outerShdw>
                </a:effectLst>
                <a:uLnTx/>
                <a:uFillTx/>
                <a:latin typeface="Calibri" panose="020F0502020204030204"/>
                <a:ea typeface="+mn-ea"/>
                <a:cs typeface="+mn-cs"/>
              </a:rPr>
              <a:t>MARYLAND HIGHER EDUCATION COMMISSION</a:t>
            </a:r>
          </a:p>
        </p:txBody>
      </p:sp>
    </p:spTree>
    <p:extLst>
      <p:ext uri="{BB962C8B-B14F-4D97-AF65-F5344CB8AC3E}">
        <p14:creationId xmlns:p14="http://schemas.microsoft.com/office/powerpoint/2010/main" val="383234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person, indoor, food, kitchen&#10;&#10;Description automatically generated">
            <a:extLst>
              <a:ext uri="{FF2B5EF4-FFF2-40B4-BE49-F238E27FC236}">
                <a16:creationId xmlns:a16="http://schemas.microsoft.com/office/drawing/2014/main" id="{DE90CD1A-E2E9-2447-B079-811B37C369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318"/>
          <a:stretch/>
        </p:blipFill>
        <p:spPr>
          <a:xfrm>
            <a:off x="3581400" y="0"/>
            <a:ext cx="8668512" cy="6857990"/>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DC37C32-4B3A-5444-AEE4-844A21E7CE3F}"/>
              </a:ext>
            </a:extLst>
          </p:cNvPr>
          <p:cNvSpPr/>
          <p:nvPr/>
        </p:nvSpPr>
        <p:spPr>
          <a:xfrm>
            <a:off x="371094" y="2718054"/>
            <a:ext cx="3438906" cy="3883914"/>
          </a:xfrm>
          <a:prstGeom prst="rect">
            <a:avLst/>
          </a:prstGeom>
        </p:spPr>
        <p:txBody>
          <a:bodyPr vert="horz" lIns="91440" tIns="45720" rIns="91440" bIns="45720" rtlCol="0" anchor="t">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4483"/>
                </a:solidFill>
                <a:effectLst/>
                <a:uLnTx/>
                <a:uFillTx/>
                <a:latin typeface="Calibri" panose="020F0502020204030204"/>
                <a:ea typeface="+mn-ea"/>
                <a:cs typeface="+mn-cs"/>
              </a:rPr>
              <a:t>Morgan State University </a:t>
            </a:r>
            <a:br>
              <a:rPr kumimoji="0" lang="en-US" sz="2400" b="0" i="0" u="none" strike="noStrike" kern="1200" cap="none" spc="0" normalizeH="0" baseline="0" noProof="0" dirty="0">
                <a:ln>
                  <a:noFill/>
                </a:ln>
                <a:solidFill>
                  <a:srgbClr val="004483"/>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004483"/>
                </a:solidFill>
                <a:effectLst/>
                <a:uLnTx/>
                <a:uFillTx/>
                <a:latin typeface="Calibri" panose="020F0502020204030204"/>
                <a:ea typeface="+mn-ea"/>
                <a:cs typeface="+mn-cs"/>
              </a:rPr>
              <a:t>is the </a:t>
            </a:r>
            <a:r>
              <a:rPr kumimoji="0" lang="en-US" sz="2400" b="1" i="0" u="sng" strike="noStrike" kern="1200" cap="none" spc="0" normalizeH="0" baseline="0" noProof="0" dirty="0">
                <a:ln>
                  <a:noFill/>
                </a:ln>
                <a:solidFill>
                  <a:srgbClr val="004483"/>
                </a:solidFill>
                <a:effectLst/>
                <a:uLnTx/>
                <a:uFillTx/>
                <a:latin typeface="Calibri" panose="020F0502020204030204"/>
                <a:ea typeface="+mn-ea"/>
                <a:cs typeface="+mn-cs"/>
              </a:rPr>
              <a:t>premier public     urban research university  in Maryland</a:t>
            </a:r>
            <a:r>
              <a:rPr kumimoji="0" lang="en-US" sz="2400" b="1" i="0" u="none" strike="noStrike" kern="1200" cap="none" spc="0" normalizeH="0" baseline="0" noProof="0" dirty="0">
                <a:ln>
                  <a:noFill/>
                </a:ln>
                <a:solidFill>
                  <a:srgbClr val="004483"/>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4483"/>
                </a:solidFill>
                <a:effectLst/>
                <a:uLnTx/>
                <a:uFillTx/>
                <a:latin typeface="Calibri" panose="020F0502020204030204"/>
                <a:ea typeface="+mn-ea"/>
                <a:cs typeface="+mn-cs"/>
              </a:rPr>
              <a:t>known for excellence in teaching, intensive research, effective public service and community engagement. Morgan prepares diverse and competitive graduates for success in a global, interdependent society.</a:t>
            </a:r>
          </a:p>
        </p:txBody>
      </p:sp>
      <p:sp>
        <p:nvSpPr>
          <p:cNvPr id="8" name="Rectangle 7">
            <a:extLst>
              <a:ext uri="{FF2B5EF4-FFF2-40B4-BE49-F238E27FC236}">
                <a16:creationId xmlns:a16="http://schemas.microsoft.com/office/drawing/2014/main" id="{DA886277-1084-9A46-914F-9DB1EBF17FD2}"/>
              </a:ext>
            </a:extLst>
          </p:cNvPr>
          <p:cNvSpPr/>
          <p:nvPr/>
        </p:nvSpPr>
        <p:spPr>
          <a:xfrm>
            <a:off x="9677400" y="0"/>
            <a:ext cx="2514600" cy="6858000"/>
          </a:xfrm>
          <a:prstGeom prst="rect">
            <a:avLst/>
          </a:prstGeom>
          <a:solidFill>
            <a:srgbClr val="004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A00C05F-9EF9-6548-BCE2-4C101D5BD928}"/>
              </a:ext>
            </a:extLst>
          </p:cNvPr>
          <p:cNvSpPr txBox="1"/>
          <p:nvPr/>
        </p:nvSpPr>
        <p:spPr>
          <a:xfrm>
            <a:off x="10208223" y="848247"/>
            <a:ext cx="1722120" cy="1752600"/>
          </a:xfrm>
          <a:prstGeom prst="rect">
            <a:avLst/>
          </a:prstGeom>
        </p:spPr>
        <p:txBody>
          <a:bodyPr vert="horz" lIns="91440" tIns="45720" rIns="91440" bIns="45720" rtlCol="0" anchor="t" anchorCtr="0">
            <a:normAutofit fontScale="92500" lnSpcReduction="10000"/>
          </a:bodyPr>
          <a:lstStyle/>
          <a:p>
            <a:pPr marL="0" marR="0" lvl="0" indent="0" algn="l" defTabSz="457200" rtl="0" eaLnBrk="1" fontAlgn="auto" latinLnBrk="0" hangingPunct="1">
              <a:lnSpc>
                <a:spcPct val="12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Our </a:t>
            </a:r>
          </a:p>
          <a:p>
            <a:pPr marL="0" marR="0" lvl="0" indent="0" algn="l" defTabSz="457200" rtl="0" eaLnBrk="1" fontAlgn="auto" latinLnBrk="0" hangingPunct="1">
              <a:lnSpc>
                <a:spcPct val="12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Core Values</a:t>
            </a:r>
          </a:p>
        </p:txBody>
      </p:sp>
      <p:sp>
        <p:nvSpPr>
          <p:cNvPr id="21" name="TextBox 20">
            <a:extLst>
              <a:ext uri="{FF2B5EF4-FFF2-40B4-BE49-F238E27FC236}">
                <a16:creationId xmlns:a16="http://schemas.microsoft.com/office/drawing/2014/main" id="{7D89FC7F-CB49-CD42-B65A-73D1490F984E}"/>
              </a:ext>
            </a:extLst>
          </p:cNvPr>
          <p:cNvSpPr txBox="1"/>
          <p:nvPr/>
        </p:nvSpPr>
        <p:spPr>
          <a:xfrm>
            <a:off x="9979623" y="2829447"/>
            <a:ext cx="1828800" cy="2514600"/>
          </a:xfrm>
          <a:prstGeom prst="rect">
            <a:avLst/>
          </a:prstGeom>
        </p:spPr>
        <p:txBody>
          <a:bodyPr vert="horz" lIns="91440" tIns="45720" rIns="91440" bIns="45720" rtlCol="0" anchor="t">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Leadership</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Innovation</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Integrity</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Diversity</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Excellence</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Respect</a:t>
            </a:r>
          </a:p>
        </p:txBody>
      </p:sp>
      <p:cxnSp>
        <p:nvCxnSpPr>
          <p:cNvPr id="22" name="Straight Connector 21">
            <a:extLst>
              <a:ext uri="{FF2B5EF4-FFF2-40B4-BE49-F238E27FC236}">
                <a16:creationId xmlns:a16="http://schemas.microsoft.com/office/drawing/2014/main" id="{24218D01-4774-AA41-A239-4F35003B4DD5}"/>
              </a:ext>
            </a:extLst>
          </p:cNvPr>
          <p:cNvCxnSpPr/>
          <p:nvPr/>
        </p:nvCxnSpPr>
        <p:spPr>
          <a:xfrm>
            <a:off x="10208223" y="2600847"/>
            <a:ext cx="14478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D9C07F2-E5D4-BF40-9972-49E31EC6E2BA}"/>
              </a:ext>
            </a:extLst>
          </p:cNvPr>
          <p:cNvSpPr/>
          <p:nvPr/>
        </p:nvSpPr>
        <p:spPr>
          <a:xfrm>
            <a:off x="361633" y="1981200"/>
            <a:ext cx="3082382"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47937"/>
                </a:solidFill>
                <a:effectLst/>
                <a:uLnTx/>
                <a:uFillTx/>
                <a:latin typeface="Calibri" panose="020F0502020204030204"/>
                <a:ea typeface="+mn-ea"/>
                <a:cs typeface="+mn-cs"/>
              </a:rPr>
              <a:t>VISION STATEMENT</a:t>
            </a:r>
          </a:p>
        </p:txBody>
      </p:sp>
      <p:pic>
        <p:nvPicPr>
          <p:cNvPr id="23" name="Picture 22">
            <a:extLst>
              <a:ext uri="{FF2B5EF4-FFF2-40B4-BE49-F238E27FC236}">
                <a16:creationId xmlns:a16="http://schemas.microsoft.com/office/drawing/2014/main" id="{0E84D001-1BBE-C249-9414-23472C1205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810" y="328155"/>
            <a:ext cx="1731840" cy="1745981"/>
          </a:xfrm>
          <a:prstGeom prst="rect">
            <a:avLst/>
          </a:prstGeom>
          <a:effectLst/>
        </p:spPr>
      </p:pic>
      <p:sp>
        <p:nvSpPr>
          <p:cNvPr id="2" name="TextBox 1">
            <a:extLst>
              <a:ext uri="{FF2B5EF4-FFF2-40B4-BE49-F238E27FC236}">
                <a16:creationId xmlns:a16="http://schemas.microsoft.com/office/drawing/2014/main" id="{BEA0F9B7-584A-0B47-9639-987B7EFB71DC}"/>
              </a:ext>
            </a:extLst>
          </p:cNvPr>
          <p:cNvSpPr txBox="1"/>
          <p:nvPr/>
        </p:nvSpPr>
        <p:spPr>
          <a:xfrm>
            <a:off x="10208223" y="5748143"/>
            <a:ext cx="1676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L I I D E R</a:t>
            </a:r>
          </a:p>
        </p:txBody>
      </p:sp>
    </p:spTree>
    <p:extLst>
      <p:ext uri="{BB962C8B-B14F-4D97-AF65-F5344CB8AC3E}">
        <p14:creationId xmlns:p14="http://schemas.microsoft.com/office/powerpoint/2010/main" val="304966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89" y="-33867"/>
            <a:ext cx="12208389" cy="6891868"/>
            <a:chOff x="0" y="0"/>
            <a:chExt cx="12024360" cy="7495540"/>
          </a:xfrm>
        </p:grpSpPr>
        <p:pic>
          <p:nvPicPr>
            <p:cNvPr id="3" name="object 3"/>
            <p:cNvPicPr/>
            <p:nvPr/>
          </p:nvPicPr>
          <p:blipFill>
            <a:blip r:embed="rId2" cstate="print"/>
            <a:stretch>
              <a:fillRect/>
            </a:stretch>
          </p:blipFill>
          <p:spPr>
            <a:xfrm>
              <a:off x="0" y="0"/>
              <a:ext cx="12024359" cy="7495031"/>
            </a:xfrm>
            <a:prstGeom prst="rect">
              <a:avLst/>
            </a:prstGeom>
          </p:spPr>
        </p:pic>
        <p:sp>
          <p:nvSpPr>
            <p:cNvPr id="4" name="object 4"/>
            <p:cNvSpPr/>
            <p:nvPr/>
          </p:nvSpPr>
          <p:spPr>
            <a:xfrm>
              <a:off x="371856" y="3011423"/>
              <a:ext cx="2270760" cy="1271270"/>
            </a:xfrm>
            <a:custGeom>
              <a:avLst/>
              <a:gdLst/>
              <a:ahLst/>
              <a:cxnLst/>
              <a:rect l="l" t="t" r="r" b="b"/>
              <a:pathLst>
                <a:path w="2270760" h="1271270">
                  <a:moveTo>
                    <a:pt x="2270226" y="0"/>
                  </a:moveTo>
                  <a:lnTo>
                    <a:pt x="0" y="0"/>
                  </a:lnTo>
                  <a:lnTo>
                    <a:pt x="0" y="1270812"/>
                  </a:lnTo>
                  <a:lnTo>
                    <a:pt x="2270226" y="1270812"/>
                  </a:lnTo>
                  <a:lnTo>
                    <a:pt x="2270226" y="0"/>
                  </a:lnTo>
                  <a:close/>
                </a:path>
              </a:pathLst>
            </a:custGeom>
            <a:solidFill>
              <a:srgbClr val="001F5F"/>
            </a:solidFill>
          </p:spPr>
          <p:txBody>
            <a:bodyPr wrap="square" lIns="0" tIns="0" rIns="0" bIns="0" rtlCol="0"/>
            <a:lstStyle/>
            <a:p>
              <a:endParaRPr sz="1588" dirty="0"/>
            </a:p>
          </p:txBody>
        </p:sp>
        <p:sp>
          <p:nvSpPr>
            <p:cNvPr id="5" name="object 5"/>
            <p:cNvSpPr/>
            <p:nvPr/>
          </p:nvSpPr>
          <p:spPr>
            <a:xfrm>
              <a:off x="373379" y="3015995"/>
              <a:ext cx="2270760" cy="1271270"/>
            </a:xfrm>
            <a:custGeom>
              <a:avLst/>
              <a:gdLst/>
              <a:ahLst/>
              <a:cxnLst/>
              <a:rect l="l" t="t" r="r" b="b"/>
              <a:pathLst>
                <a:path w="2270760" h="1271270">
                  <a:moveTo>
                    <a:pt x="0" y="0"/>
                  </a:moveTo>
                  <a:lnTo>
                    <a:pt x="2270506" y="0"/>
                  </a:lnTo>
                  <a:lnTo>
                    <a:pt x="2270506" y="1270876"/>
                  </a:lnTo>
                  <a:lnTo>
                    <a:pt x="0" y="1270876"/>
                  </a:lnTo>
                  <a:lnTo>
                    <a:pt x="0" y="0"/>
                  </a:lnTo>
                  <a:close/>
                </a:path>
              </a:pathLst>
            </a:custGeom>
            <a:ln w="33528">
              <a:solidFill>
                <a:srgbClr val="F7B887"/>
              </a:solidFill>
            </a:ln>
          </p:spPr>
          <p:txBody>
            <a:bodyPr wrap="square" lIns="0" tIns="0" rIns="0" bIns="0" rtlCol="0"/>
            <a:lstStyle/>
            <a:p>
              <a:endParaRPr sz="1588" dirty="0"/>
            </a:p>
          </p:txBody>
        </p:sp>
        <p:pic>
          <p:nvPicPr>
            <p:cNvPr id="6" name="object 6"/>
            <p:cNvPicPr/>
            <p:nvPr/>
          </p:nvPicPr>
          <p:blipFill>
            <a:blip r:embed="rId3" cstate="print"/>
            <a:stretch>
              <a:fillRect/>
            </a:stretch>
          </p:blipFill>
          <p:spPr>
            <a:xfrm>
              <a:off x="512063" y="2773679"/>
              <a:ext cx="2139695" cy="1258823"/>
            </a:xfrm>
            <a:prstGeom prst="rect">
              <a:avLst/>
            </a:prstGeom>
          </p:spPr>
        </p:pic>
        <p:pic>
          <p:nvPicPr>
            <p:cNvPr id="7" name="object 7"/>
            <p:cNvPicPr/>
            <p:nvPr/>
          </p:nvPicPr>
          <p:blipFill>
            <a:blip r:embed="rId4" cstate="print"/>
            <a:stretch>
              <a:fillRect/>
            </a:stretch>
          </p:blipFill>
          <p:spPr>
            <a:xfrm>
              <a:off x="271272" y="3456432"/>
              <a:ext cx="2493263" cy="1258823"/>
            </a:xfrm>
            <a:prstGeom prst="rect">
              <a:avLst/>
            </a:prstGeom>
          </p:spPr>
        </p:pic>
      </p:grpSp>
      <p:sp>
        <p:nvSpPr>
          <p:cNvPr id="8" name="object 8"/>
          <p:cNvSpPr txBox="1"/>
          <p:nvPr/>
        </p:nvSpPr>
        <p:spPr>
          <a:xfrm>
            <a:off x="938018" y="2777516"/>
            <a:ext cx="1271782" cy="627999"/>
          </a:xfrm>
          <a:prstGeom prst="rect">
            <a:avLst/>
          </a:prstGeom>
        </p:spPr>
        <p:txBody>
          <a:bodyPr vert="horz" wrap="square" lIns="0" tIns="12326" rIns="0" bIns="0" rtlCol="0">
            <a:spAutoFit/>
          </a:bodyPr>
          <a:lstStyle/>
          <a:p>
            <a:pPr marL="11206">
              <a:spcBef>
                <a:spcPts val="97"/>
              </a:spcBef>
            </a:pPr>
            <a:r>
              <a:rPr sz="4000" spc="-18" dirty="0">
                <a:solidFill>
                  <a:srgbClr val="FFFFFF"/>
                </a:solidFill>
                <a:latin typeface="Calibri Light"/>
                <a:cs typeface="Calibri Light"/>
              </a:rPr>
              <a:t>CORE</a:t>
            </a:r>
            <a:endParaRPr sz="4000" dirty="0">
              <a:latin typeface="Calibri Light"/>
              <a:cs typeface="Calibri Light"/>
            </a:endParaRPr>
          </a:p>
        </p:txBody>
      </p:sp>
      <p:sp>
        <p:nvSpPr>
          <p:cNvPr id="9" name="object 9"/>
          <p:cNvSpPr txBox="1"/>
          <p:nvPr/>
        </p:nvSpPr>
        <p:spPr>
          <a:xfrm>
            <a:off x="762000" y="3276600"/>
            <a:ext cx="1952176" cy="689555"/>
          </a:xfrm>
          <a:prstGeom prst="rect">
            <a:avLst/>
          </a:prstGeom>
        </p:spPr>
        <p:txBody>
          <a:bodyPr vert="horz" wrap="square" lIns="0" tIns="12326" rIns="0" bIns="0" rtlCol="0">
            <a:spAutoFit/>
          </a:bodyPr>
          <a:lstStyle/>
          <a:p>
            <a:pPr marL="11206">
              <a:spcBef>
                <a:spcPts val="97"/>
              </a:spcBef>
            </a:pPr>
            <a:r>
              <a:rPr sz="4400" spc="-40" dirty="0">
                <a:solidFill>
                  <a:srgbClr val="FFFFFF"/>
                </a:solidFill>
                <a:latin typeface="Calibri Light"/>
                <a:cs typeface="Calibri Light"/>
              </a:rPr>
              <a:t>VALUES</a:t>
            </a:r>
            <a:endParaRPr sz="4400" dirty="0">
              <a:latin typeface="Calibri Light"/>
              <a:cs typeface="Calibri Light"/>
            </a:endParaRPr>
          </a:p>
        </p:txBody>
      </p:sp>
      <p:grpSp>
        <p:nvGrpSpPr>
          <p:cNvPr id="31" name="Group 30">
            <a:extLst>
              <a:ext uri="{FF2B5EF4-FFF2-40B4-BE49-F238E27FC236}">
                <a16:creationId xmlns:a16="http://schemas.microsoft.com/office/drawing/2014/main" id="{E8FE302C-D6D1-104C-2C55-A68912D71FD0}"/>
              </a:ext>
            </a:extLst>
          </p:cNvPr>
          <p:cNvGrpSpPr/>
          <p:nvPr/>
        </p:nvGrpSpPr>
        <p:grpSpPr>
          <a:xfrm>
            <a:off x="2890194" y="921069"/>
            <a:ext cx="8858688" cy="5130789"/>
            <a:chOff x="3411966" y="684902"/>
            <a:chExt cx="8063193" cy="4670053"/>
          </a:xfrm>
        </p:grpSpPr>
        <p:grpSp>
          <p:nvGrpSpPr>
            <p:cNvPr id="10" name="object 10"/>
            <p:cNvGrpSpPr/>
            <p:nvPr/>
          </p:nvGrpSpPr>
          <p:grpSpPr>
            <a:xfrm>
              <a:off x="3411966" y="693868"/>
              <a:ext cx="8063193" cy="4661087"/>
              <a:chOff x="3054095" y="786383"/>
              <a:chExt cx="9138285" cy="5282565"/>
            </a:xfrm>
          </p:grpSpPr>
          <p:sp>
            <p:nvSpPr>
              <p:cNvPr id="11" name="object 11"/>
              <p:cNvSpPr/>
              <p:nvPr/>
            </p:nvSpPr>
            <p:spPr>
              <a:xfrm>
                <a:off x="3054096" y="786383"/>
                <a:ext cx="9138285" cy="4410710"/>
              </a:xfrm>
              <a:custGeom>
                <a:avLst/>
                <a:gdLst/>
                <a:ahLst/>
                <a:cxnLst/>
                <a:rect l="l" t="t" r="r" b="b"/>
                <a:pathLst>
                  <a:path w="9138285" h="4410710">
                    <a:moveTo>
                      <a:pt x="9137701" y="3536162"/>
                    </a:moveTo>
                    <a:lnTo>
                      <a:pt x="0" y="3536162"/>
                    </a:lnTo>
                    <a:lnTo>
                      <a:pt x="0" y="4410151"/>
                    </a:lnTo>
                    <a:lnTo>
                      <a:pt x="9137701" y="4410151"/>
                    </a:lnTo>
                    <a:lnTo>
                      <a:pt x="9137701" y="3536162"/>
                    </a:lnTo>
                    <a:close/>
                  </a:path>
                  <a:path w="9138285" h="4410710">
                    <a:moveTo>
                      <a:pt x="9137701" y="1788172"/>
                    </a:moveTo>
                    <a:lnTo>
                      <a:pt x="0" y="1788172"/>
                    </a:lnTo>
                    <a:lnTo>
                      <a:pt x="0" y="2662161"/>
                    </a:lnTo>
                    <a:lnTo>
                      <a:pt x="9137701" y="2662161"/>
                    </a:lnTo>
                    <a:lnTo>
                      <a:pt x="9137701" y="1788172"/>
                    </a:lnTo>
                    <a:close/>
                  </a:path>
                  <a:path w="9138285" h="4410710">
                    <a:moveTo>
                      <a:pt x="9137701" y="0"/>
                    </a:moveTo>
                    <a:lnTo>
                      <a:pt x="0" y="0"/>
                    </a:lnTo>
                    <a:lnTo>
                      <a:pt x="0" y="914171"/>
                    </a:lnTo>
                    <a:lnTo>
                      <a:pt x="9137701" y="914171"/>
                    </a:lnTo>
                    <a:lnTo>
                      <a:pt x="9137701" y="0"/>
                    </a:lnTo>
                    <a:close/>
                  </a:path>
                </a:pathLst>
              </a:custGeom>
              <a:solidFill>
                <a:srgbClr val="5B9BD3">
                  <a:alpha val="19999"/>
                </a:srgbClr>
              </a:solidFill>
            </p:spPr>
            <p:txBody>
              <a:bodyPr wrap="square" lIns="0" tIns="0" rIns="0" bIns="0" rtlCol="0"/>
              <a:lstStyle/>
              <a:p>
                <a:endParaRPr sz="1588" dirty="0"/>
              </a:p>
            </p:txBody>
          </p:sp>
          <p:sp>
            <p:nvSpPr>
              <p:cNvPr id="12" name="object 12"/>
              <p:cNvSpPr/>
              <p:nvPr/>
            </p:nvSpPr>
            <p:spPr>
              <a:xfrm>
                <a:off x="5202935" y="786383"/>
                <a:ext cx="0" cy="5282565"/>
              </a:xfrm>
              <a:custGeom>
                <a:avLst/>
                <a:gdLst/>
                <a:ahLst/>
                <a:cxnLst/>
                <a:rect l="l" t="t" r="r" b="b"/>
                <a:pathLst>
                  <a:path h="5282565">
                    <a:moveTo>
                      <a:pt x="0" y="0"/>
                    </a:moveTo>
                    <a:lnTo>
                      <a:pt x="0" y="5282057"/>
                    </a:lnTo>
                  </a:path>
                </a:pathLst>
              </a:custGeom>
              <a:ln w="12192">
                <a:solidFill>
                  <a:srgbClr val="4470C4"/>
                </a:solidFill>
              </a:ln>
            </p:spPr>
            <p:txBody>
              <a:bodyPr wrap="square" lIns="0" tIns="0" rIns="0" bIns="0" rtlCol="0"/>
              <a:lstStyle/>
              <a:p>
                <a:endParaRPr sz="1588" dirty="0"/>
              </a:p>
            </p:txBody>
          </p:sp>
          <p:sp>
            <p:nvSpPr>
              <p:cNvPr id="13" name="object 13"/>
              <p:cNvSpPr/>
              <p:nvPr/>
            </p:nvSpPr>
            <p:spPr>
              <a:xfrm>
                <a:off x="3054095" y="1700783"/>
                <a:ext cx="9131935" cy="0"/>
              </a:xfrm>
              <a:custGeom>
                <a:avLst/>
                <a:gdLst/>
                <a:ahLst/>
                <a:cxnLst/>
                <a:rect l="l" t="t" r="r" b="b"/>
                <a:pathLst>
                  <a:path w="9131935">
                    <a:moveTo>
                      <a:pt x="0" y="0"/>
                    </a:moveTo>
                    <a:lnTo>
                      <a:pt x="9131642" y="0"/>
                    </a:lnTo>
                  </a:path>
                </a:pathLst>
              </a:custGeom>
              <a:ln w="12192">
                <a:solidFill>
                  <a:srgbClr val="4470C4"/>
                </a:solidFill>
              </a:ln>
            </p:spPr>
            <p:txBody>
              <a:bodyPr wrap="square" lIns="0" tIns="0" rIns="0" bIns="0" rtlCol="0"/>
              <a:lstStyle/>
              <a:p>
                <a:endParaRPr sz="1588" dirty="0"/>
              </a:p>
            </p:txBody>
          </p:sp>
          <p:sp>
            <p:nvSpPr>
              <p:cNvPr id="14" name="object 14"/>
              <p:cNvSpPr/>
              <p:nvPr/>
            </p:nvSpPr>
            <p:spPr>
              <a:xfrm>
                <a:off x="3054095" y="2572511"/>
                <a:ext cx="9131935" cy="0"/>
              </a:xfrm>
              <a:custGeom>
                <a:avLst/>
                <a:gdLst/>
                <a:ahLst/>
                <a:cxnLst/>
                <a:rect l="l" t="t" r="r" b="b"/>
                <a:pathLst>
                  <a:path w="9131935">
                    <a:moveTo>
                      <a:pt x="0" y="0"/>
                    </a:moveTo>
                    <a:lnTo>
                      <a:pt x="9131642" y="0"/>
                    </a:lnTo>
                  </a:path>
                </a:pathLst>
              </a:custGeom>
              <a:ln w="12192">
                <a:solidFill>
                  <a:srgbClr val="4470C4"/>
                </a:solidFill>
              </a:ln>
            </p:spPr>
            <p:txBody>
              <a:bodyPr wrap="square" lIns="0" tIns="0" rIns="0" bIns="0" rtlCol="0"/>
              <a:lstStyle/>
              <a:p>
                <a:endParaRPr sz="1588" dirty="0"/>
              </a:p>
            </p:txBody>
          </p:sp>
          <p:sp>
            <p:nvSpPr>
              <p:cNvPr id="15" name="object 15"/>
              <p:cNvSpPr/>
              <p:nvPr/>
            </p:nvSpPr>
            <p:spPr>
              <a:xfrm>
                <a:off x="3054095" y="3447288"/>
                <a:ext cx="9131935" cy="0"/>
              </a:xfrm>
              <a:custGeom>
                <a:avLst/>
                <a:gdLst/>
                <a:ahLst/>
                <a:cxnLst/>
                <a:rect l="l" t="t" r="r" b="b"/>
                <a:pathLst>
                  <a:path w="9131935">
                    <a:moveTo>
                      <a:pt x="0" y="0"/>
                    </a:moveTo>
                    <a:lnTo>
                      <a:pt x="9131642" y="0"/>
                    </a:lnTo>
                  </a:path>
                </a:pathLst>
              </a:custGeom>
              <a:ln w="12192">
                <a:solidFill>
                  <a:srgbClr val="4470C4"/>
                </a:solidFill>
              </a:ln>
            </p:spPr>
            <p:txBody>
              <a:bodyPr wrap="square" lIns="0" tIns="0" rIns="0" bIns="0" rtlCol="0"/>
              <a:lstStyle/>
              <a:p>
                <a:endParaRPr sz="1588" dirty="0"/>
              </a:p>
            </p:txBody>
          </p:sp>
          <p:sp>
            <p:nvSpPr>
              <p:cNvPr id="16" name="object 16"/>
              <p:cNvSpPr/>
              <p:nvPr/>
            </p:nvSpPr>
            <p:spPr>
              <a:xfrm>
                <a:off x="3054095" y="4322063"/>
                <a:ext cx="9131935" cy="0"/>
              </a:xfrm>
              <a:custGeom>
                <a:avLst/>
                <a:gdLst/>
                <a:ahLst/>
                <a:cxnLst/>
                <a:rect l="l" t="t" r="r" b="b"/>
                <a:pathLst>
                  <a:path w="9131935">
                    <a:moveTo>
                      <a:pt x="0" y="0"/>
                    </a:moveTo>
                    <a:lnTo>
                      <a:pt x="9131642" y="0"/>
                    </a:lnTo>
                  </a:path>
                </a:pathLst>
              </a:custGeom>
              <a:ln w="12192">
                <a:solidFill>
                  <a:srgbClr val="4470C4"/>
                </a:solidFill>
              </a:ln>
            </p:spPr>
            <p:txBody>
              <a:bodyPr wrap="square" lIns="0" tIns="0" rIns="0" bIns="0" rtlCol="0"/>
              <a:lstStyle/>
              <a:p>
                <a:endParaRPr sz="1588" dirty="0"/>
              </a:p>
            </p:txBody>
          </p:sp>
          <p:sp>
            <p:nvSpPr>
              <p:cNvPr id="17" name="object 17"/>
              <p:cNvSpPr/>
              <p:nvPr/>
            </p:nvSpPr>
            <p:spPr>
              <a:xfrm>
                <a:off x="3054095" y="5193792"/>
                <a:ext cx="9131935" cy="0"/>
              </a:xfrm>
              <a:custGeom>
                <a:avLst/>
                <a:gdLst/>
                <a:ahLst/>
                <a:cxnLst/>
                <a:rect l="l" t="t" r="r" b="b"/>
                <a:pathLst>
                  <a:path w="9131935">
                    <a:moveTo>
                      <a:pt x="0" y="0"/>
                    </a:moveTo>
                    <a:lnTo>
                      <a:pt x="9131642" y="0"/>
                    </a:lnTo>
                  </a:path>
                </a:pathLst>
              </a:custGeom>
              <a:ln w="12192">
                <a:solidFill>
                  <a:srgbClr val="4470C4"/>
                </a:solidFill>
              </a:ln>
            </p:spPr>
            <p:txBody>
              <a:bodyPr wrap="square" lIns="0" tIns="0" rIns="0" bIns="0" rtlCol="0"/>
              <a:lstStyle/>
              <a:p>
                <a:endParaRPr sz="1588" dirty="0"/>
              </a:p>
            </p:txBody>
          </p:sp>
        </p:grpSp>
        <p:sp>
          <p:nvSpPr>
            <p:cNvPr id="18" name="object 18"/>
            <p:cNvSpPr txBox="1"/>
            <p:nvPr/>
          </p:nvSpPr>
          <p:spPr>
            <a:xfrm>
              <a:off x="3480051" y="870922"/>
              <a:ext cx="1237690"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Leadership</a:t>
              </a:r>
              <a:endParaRPr sz="2118" dirty="0">
                <a:latin typeface="Calibri"/>
                <a:cs typeface="Calibri"/>
              </a:endParaRPr>
            </a:p>
          </p:txBody>
        </p:sp>
        <p:sp>
          <p:nvSpPr>
            <p:cNvPr id="19" name="object 19"/>
            <p:cNvSpPr txBox="1"/>
            <p:nvPr/>
          </p:nvSpPr>
          <p:spPr>
            <a:xfrm>
              <a:off x="5377283" y="684902"/>
              <a:ext cx="5740213" cy="744401"/>
            </a:xfrm>
            <a:prstGeom prst="rect">
              <a:avLst/>
            </a:prstGeom>
          </p:spPr>
          <p:txBody>
            <a:bodyPr vert="horz" wrap="square" lIns="0" tIns="11206" rIns="0" bIns="0" rtlCol="0">
              <a:spAutoFit/>
            </a:bodyPr>
            <a:lstStyle/>
            <a:p>
              <a:pPr marL="11206" marR="4483">
                <a:spcBef>
                  <a:spcPts val="88"/>
                </a:spcBef>
              </a:pPr>
              <a:r>
                <a:rPr sz="1588" spc="-9" dirty="0">
                  <a:solidFill>
                    <a:srgbClr val="001F5F"/>
                  </a:solidFill>
                  <a:latin typeface="Calibri"/>
                  <a:cs typeface="Calibri"/>
                </a:rPr>
                <a:t>Rigorous</a:t>
              </a:r>
              <a:r>
                <a:rPr sz="1588" spc="-84" dirty="0">
                  <a:solidFill>
                    <a:srgbClr val="001F5F"/>
                  </a:solidFill>
                  <a:latin typeface="Calibri"/>
                  <a:cs typeface="Calibri"/>
                </a:rPr>
                <a:t> </a:t>
              </a:r>
              <a:r>
                <a:rPr sz="1588" spc="-9" dirty="0">
                  <a:solidFill>
                    <a:srgbClr val="001F5F"/>
                  </a:solidFill>
                  <a:latin typeface="Calibri"/>
                  <a:cs typeface="Calibri"/>
                </a:rPr>
                <a:t>academic</a:t>
              </a:r>
              <a:r>
                <a:rPr sz="1588" spc="-79" dirty="0">
                  <a:solidFill>
                    <a:srgbClr val="001F5F"/>
                  </a:solidFill>
                  <a:latin typeface="Calibri"/>
                  <a:cs typeface="Calibri"/>
                </a:rPr>
                <a:t> </a:t>
              </a:r>
              <a:r>
                <a:rPr sz="1588" spc="-9" dirty="0">
                  <a:solidFill>
                    <a:srgbClr val="001F5F"/>
                  </a:solidFill>
                  <a:latin typeface="Calibri"/>
                  <a:cs typeface="Calibri"/>
                </a:rPr>
                <a:t>curricula</a:t>
              </a:r>
              <a:r>
                <a:rPr sz="1588" spc="-106" dirty="0">
                  <a:solidFill>
                    <a:srgbClr val="001F5F"/>
                  </a:solidFill>
                  <a:latin typeface="Calibri"/>
                  <a:cs typeface="Calibri"/>
                </a:rPr>
                <a:t> </a:t>
              </a:r>
              <a:r>
                <a:rPr sz="1588" dirty="0">
                  <a:solidFill>
                    <a:srgbClr val="001F5F"/>
                  </a:solidFill>
                  <a:latin typeface="Calibri"/>
                  <a:cs typeface="Calibri"/>
                </a:rPr>
                <a:t>and</a:t>
              </a:r>
              <a:r>
                <a:rPr sz="1588" spc="-71" dirty="0">
                  <a:solidFill>
                    <a:srgbClr val="001F5F"/>
                  </a:solidFill>
                  <a:latin typeface="Calibri"/>
                  <a:cs typeface="Calibri"/>
                </a:rPr>
                <a:t> </a:t>
              </a:r>
              <a:r>
                <a:rPr sz="1588" dirty="0">
                  <a:solidFill>
                    <a:srgbClr val="001F5F"/>
                  </a:solidFill>
                  <a:latin typeface="Calibri"/>
                  <a:cs typeface="Calibri"/>
                </a:rPr>
                <a:t>challenging</a:t>
              </a:r>
              <a:r>
                <a:rPr sz="1588" spc="31" dirty="0">
                  <a:solidFill>
                    <a:srgbClr val="001F5F"/>
                  </a:solidFill>
                  <a:latin typeface="Calibri"/>
                  <a:cs typeface="Calibri"/>
                </a:rPr>
                <a:t> </a:t>
              </a:r>
              <a:r>
                <a:rPr sz="1588" spc="-35" dirty="0">
                  <a:solidFill>
                    <a:srgbClr val="001F5F"/>
                  </a:solidFill>
                  <a:latin typeface="Calibri"/>
                  <a:cs typeface="Calibri"/>
                </a:rPr>
                <a:t>co-</a:t>
              </a:r>
              <a:r>
                <a:rPr sz="1588" spc="-18" dirty="0">
                  <a:solidFill>
                    <a:srgbClr val="001F5F"/>
                  </a:solidFill>
                  <a:latin typeface="Calibri"/>
                  <a:cs typeface="Calibri"/>
                </a:rPr>
                <a:t>curricula</a:t>
              </a:r>
              <a:r>
                <a:rPr sz="1588" spc="-150" dirty="0">
                  <a:solidFill>
                    <a:srgbClr val="001F5F"/>
                  </a:solidFill>
                  <a:latin typeface="Calibri"/>
                  <a:cs typeface="Calibri"/>
                </a:rPr>
                <a:t> </a:t>
              </a:r>
              <a:r>
                <a:rPr sz="1588" spc="-9" dirty="0">
                  <a:solidFill>
                    <a:srgbClr val="001F5F"/>
                  </a:solidFill>
                  <a:latin typeface="Calibri"/>
                  <a:cs typeface="Calibri"/>
                </a:rPr>
                <a:t>opportunities </a:t>
              </a:r>
              <a:r>
                <a:rPr sz="1588" dirty="0">
                  <a:solidFill>
                    <a:srgbClr val="001F5F"/>
                  </a:solidFill>
                  <a:latin typeface="Calibri"/>
                  <a:cs typeface="Calibri"/>
                </a:rPr>
                <a:t>to</a:t>
              </a:r>
              <a:r>
                <a:rPr sz="1588" spc="-49" dirty="0">
                  <a:solidFill>
                    <a:srgbClr val="001F5F"/>
                  </a:solidFill>
                  <a:latin typeface="Calibri"/>
                  <a:cs typeface="Calibri"/>
                </a:rPr>
                <a:t> </a:t>
              </a:r>
              <a:r>
                <a:rPr sz="1588" spc="-9" dirty="0">
                  <a:solidFill>
                    <a:srgbClr val="001F5F"/>
                  </a:solidFill>
                  <a:latin typeface="Calibri"/>
                  <a:cs typeface="Calibri"/>
                </a:rPr>
                <a:t>promote</a:t>
              </a:r>
              <a:r>
                <a:rPr sz="1588" spc="-35" dirty="0">
                  <a:solidFill>
                    <a:srgbClr val="001F5F"/>
                  </a:solidFill>
                  <a:latin typeface="Calibri"/>
                  <a:cs typeface="Calibri"/>
                </a:rPr>
                <a:t> </a:t>
              </a:r>
              <a:r>
                <a:rPr sz="1588" dirty="0">
                  <a:solidFill>
                    <a:srgbClr val="001F5F"/>
                  </a:solidFill>
                  <a:latin typeface="Calibri"/>
                  <a:cs typeface="Calibri"/>
                </a:rPr>
                <a:t>the</a:t>
              </a:r>
              <a:r>
                <a:rPr sz="1588" spc="4" dirty="0">
                  <a:solidFill>
                    <a:srgbClr val="001F5F"/>
                  </a:solidFill>
                  <a:latin typeface="Calibri"/>
                  <a:cs typeface="Calibri"/>
                </a:rPr>
                <a:t> </a:t>
              </a:r>
              <a:r>
                <a:rPr sz="1588" spc="-35" dirty="0">
                  <a:solidFill>
                    <a:srgbClr val="001F5F"/>
                  </a:solidFill>
                  <a:latin typeface="Calibri"/>
                  <a:cs typeface="Calibri"/>
                </a:rPr>
                <a:t>development</a:t>
              </a:r>
              <a:r>
                <a:rPr sz="1588" spc="-9" dirty="0">
                  <a:solidFill>
                    <a:srgbClr val="001F5F"/>
                  </a:solidFill>
                  <a:latin typeface="Calibri"/>
                  <a:cs typeface="Calibri"/>
                </a:rPr>
                <a:t> </a:t>
              </a:r>
              <a:r>
                <a:rPr sz="1588" dirty="0">
                  <a:solidFill>
                    <a:srgbClr val="001F5F"/>
                  </a:solidFill>
                  <a:latin typeface="Calibri"/>
                  <a:cs typeface="Calibri"/>
                </a:rPr>
                <a:t>of</a:t>
              </a:r>
              <a:r>
                <a:rPr sz="1588" spc="-44" dirty="0">
                  <a:solidFill>
                    <a:srgbClr val="001F5F"/>
                  </a:solidFill>
                  <a:latin typeface="Calibri"/>
                  <a:cs typeface="Calibri"/>
                </a:rPr>
                <a:t> </a:t>
              </a:r>
              <a:r>
                <a:rPr sz="1588" dirty="0">
                  <a:solidFill>
                    <a:srgbClr val="001F5F"/>
                  </a:solidFill>
                  <a:latin typeface="Calibri"/>
                  <a:cs typeface="Calibri"/>
                </a:rPr>
                <a:t>and</a:t>
              </a:r>
              <a:r>
                <a:rPr sz="1588" spc="-13" dirty="0">
                  <a:solidFill>
                    <a:srgbClr val="001F5F"/>
                  </a:solidFill>
                  <a:latin typeface="Calibri"/>
                  <a:cs typeface="Calibri"/>
                </a:rPr>
                <a:t> </a:t>
              </a:r>
              <a:r>
                <a:rPr sz="1588" dirty="0">
                  <a:solidFill>
                    <a:srgbClr val="001F5F"/>
                  </a:solidFill>
                  <a:latin typeface="Calibri"/>
                  <a:cs typeface="Calibri"/>
                </a:rPr>
                <a:t>to</a:t>
              </a:r>
              <a:r>
                <a:rPr sz="1588" spc="-18" dirty="0">
                  <a:solidFill>
                    <a:srgbClr val="001F5F"/>
                  </a:solidFill>
                  <a:latin typeface="Calibri"/>
                  <a:cs typeface="Calibri"/>
                </a:rPr>
                <a:t> </a:t>
              </a:r>
              <a:r>
                <a:rPr sz="1588" spc="-22" dirty="0">
                  <a:solidFill>
                    <a:srgbClr val="001F5F"/>
                  </a:solidFill>
                  <a:latin typeface="Calibri"/>
                  <a:cs typeface="Calibri"/>
                </a:rPr>
                <a:t>facilitate</a:t>
              </a:r>
              <a:r>
                <a:rPr sz="1588" spc="-159" dirty="0">
                  <a:solidFill>
                    <a:srgbClr val="001F5F"/>
                  </a:solidFill>
                  <a:latin typeface="Calibri"/>
                  <a:cs typeface="Calibri"/>
                </a:rPr>
                <a:t> </a:t>
              </a:r>
              <a:r>
                <a:rPr sz="1588" dirty="0">
                  <a:solidFill>
                    <a:srgbClr val="001F5F"/>
                  </a:solidFill>
                  <a:latin typeface="Calibri"/>
                  <a:cs typeface="Calibri"/>
                </a:rPr>
                <a:t>the</a:t>
              </a:r>
              <a:r>
                <a:rPr sz="1588" spc="-18" dirty="0">
                  <a:solidFill>
                    <a:srgbClr val="001F5F"/>
                  </a:solidFill>
                  <a:latin typeface="Calibri"/>
                  <a:cs typeface="Calibri"/>
                </a:rPr>
                <a:t> </a:t>
              </a:r>
              <a:r>
                <a:rPr sz="1588" spc="-26" dirty="0">
                  <a:solidFill>
                    <a:srgbClr val="001F5F"/>
                  </a:solidFill>
                  <a:latin typeface="Calibri"/>
                  <a:cs typeface="Calibri"/>
                </a:rPr>
                <a:t>exercise</a:t>
              </a:r>
              <a:r>
                <a:rPr sz="1588" spc="-93" dirty="0">
                  <a:solidFill>
                    <a:srgbClr val="001F5F"/>
                  </a:solidFill>
                  <a:latin typeface="Calibri"/>
                  <a:cs typeface="Calibri"/>
                </a:rPr>
                <a:t> </a:t>
              </a:r>
              <a:r>
                <a:rPr sz="1588" spc="-22" dirty="0">
                  <a:solidFill>
                    <a:srgbClr val="001F5F"/>
                  </a:solidFill>
                  <a:latin typeface="Calibri"/>
                  <a:cs typeface="Calibri"/>
                </a:rPr>
                <a:t>of </a:t>
              </a:r>
              <a:r>
                <a:rPr sz="1588" spc="-9" dirty="0">
                  <a:solidFill>
                    <a:srgbClr val="001F5F"/>
                  </a:solidFill>
                  <a:latin typeface="Calibri"/>
                  <a:cs typeface="Calibri"/>
                </a:rPr>
                <a:t>leadership.</a:t>
              </a:r>
              <a:endParaRPr sz="1588" dirty="0">
                <a:latin typeface="Calibri"/>
                <a:cs typeface="Calibri"/>
              </a:endParaRPr>
            </a:p>
          </p:txBody>
        </p:sp>
        <p:sp>
          <p:nvSpPr>
            <p:cNvPr id="20" name="object 20"/>
            <p:cNvSpPr txBox="1"/>
            <p:nvPr/>
          </p:nvSpPr>
          <p:spPr>
            <a:xfrm>
              <a:off x="3480050" y="1658919"/>
              <a:ext cx="968188"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Integrity</a:t>
              </a:r>
              <a:endParaRPr sz="2118" dirty="0">
                <a:latin typeface="Calibri"/>
                <a:cs typeface="Calibri"/>
              </a:endParaRPr>
            </a:p>
          </p:txBody>
        </p:sp>
        <p:sp>
          <p:nvSpPr>
            <p:cNvPr id="21" name="object 21"/>
            <p:cNvSpPr txBox="1"/>
            <p:nvPr/>
          </p:nvSpPr>
          <p:spPr>
            <a:xfrm>
              <a:off x="5377687" y="1609948"/>
              <a:ext cx="5700993" cy="487124"/>
            </a:xfrm>
            <a:prstGeom prst="rect">
              <a:avLst/>
            </a:prstGeom>
          </p:spPr>
          <p:txBody>
            <a:bodyPr vert="horz" wrap="square" lIns="0" tIns="25213" rIns="0" bIns="0" rtlCol="0">
              <a:spAutoFit/>
            </a:bodyPr>
            <a:lstStyle/>
            <a:p>
              <a:pPr marL="11206" marR="4483">
                <a:lnSpc>
                  <a:spcPts val="1844"/>
                </a:lnSpc>
                <a:spcBef>
                  <a:spcPts val="199"/>
                </a:spcBef>
              </a:pPr>
              <a:r>
                <a:rPr sz="1588" spc="-9" dirty="0">
                  <a:solidFill>
                    <a:srgbClr val="001F5F"/>
                  </a:solidFill>
                  <a:latin typeface="Calibri"/>
                  <a:cs typeface="Calibri"/>
                </a:rPr>
                <a:t>Honest</a:t>
              </a:r>
              <a:r>
                <a:rPr sz="1588" spc="-4" dirty="0">
                  <a:solidFill>
                    <a:srgbClr val="001F5F"/>
                  </a:solidFill>
                  <a:latin typeface="Calibri"/>
                  <a:cs typeface="Calibri"/>
                </a:rPr>
                <a:t> </a:t>
              </a:r>
              <a:r>
                <a:rPr sz="1588" spc="-35" dirty="0">
                  <a:solidFill>
                    <a:srgbClr val="001F5F"/>
                  </a:solidFill>
                  <a:latin typeface="Calibri"/>
                  <a:cs typeface="Calibri"/>
                </a:rPr>
                <a:t>communications,</a:t>
              </a:r>
              <a:r>
                <a:rPr sz="1588" spc="-9" dirty="0">
                  <a:solidFill>
                    <a:srgbClr val="001F5F"/>
                  </a:solidFill>
                  <a:latin typeface="Calibri"/>
                  <a:cs typeface="Calibri"/>
                </a:rPr>
                <a:t> </a:t>
              </a:r>
              <a:r>
                <a:rPr sz="1588" dirty="0">
                  <a:solidFill>
                    <a:srgbClr val="001F5F"/>
                  </a:solidFill>
                  <a:latin typeface="Calibri"/>
                  <a:cs typeface="Calibri"/>
                </a:rPr>
                <a:t>ethical</a:t>
              </a:r>
              <a:r>
                <a:rPr sz="1588" spc="62" dirty="0">
                  <a:solidFill>
                    <a:srgbClr val="001F5F"/>
                  </a:solidFill>
                  <a:latin typeface="Calibri"/>
                  <a:cs typeface="Calibri"/>
                </a:rPr>
                <a:t> </a:t>
              </a:r>
              <a:r>
                <a:rPr sz="1588" spc="-53" dirty="0">
                  <a:solidFill>
                    <a:srgbClr val="001F5F"/>
                  </a:solidFill>
                  <a:latin typeface="Calibri"/>
                  <a:cs typeface="Calibri"/>
                </a:rPr>
                <a:t>behavior,</a:t>
              </a:r>
              <a:r>
                <a:rPr sz="1588" spc="-84" dirty="0">
                  <a:solidFill>
                    <a:srgbClr val="001F5F"/>
                  </a:solidFill>
                  <a:latin typeface="Calibri"/>
                  <a:cs typeface="Calibri"/>
                </a:rPr>
                <a:t> </a:t>
              </a:r>
              <a:r>
                <a:rPr sz="1588" dirty="0">
                  <a:solidFill>
                    <a:srgbClr val="001F5F"/>
                  </a:solidFill>
                  <a:latin typeface="Calibri"/>
                  <a:cs typeface="Calibri"/>
                </a:rPr>
                <a:t>and</a:t>
              </a:r>
              <a:r>
                <a:rPr sz="1588" spc="44" dirty="0">
                  <a:solidFill>
                    <a:srgbClr val="001F5F"/>
                  </a:solidFill>
                  <a:latin typeface="Calibri"/>
                  <a:cs typeface="Calibri"/>
                </a:rPr>
                <a:t> </a:t>
              </a:r>
              <a:r>
                <a:rPr sz="1588" spc="-22" dirty="0">
                  <a:solidFill>
                    <a:srgbClr val="001F5F"/>
                  </a:solidFill>
                  <a:latin typeface="Calibri"/>
                  <a:cs typeface="Calibri"/>
                </a:rPr>
                <a:t>accountability</a:t>
              </a:r>
              <a:r>
                <a:rPr sz="1588" spc="-110" dirty="0">
                  <a:solidFill>
                    <a:srgbClr val="001F5F"/>
                  </a:solidFill>
                  <a:latin typeface="Calibri"/>
                  <a:cs typeface="Calibri"/>
                </a:rPr>
                <a:t> </a:t>
              </a:r>
              <a:r>
                <a:rPr sz="1588" spc="-22" dirty="0">
                  <a:solidFill>
                    <a:srgbClr val="001F5F"/>
                  </a:solidFill>
                  <a:latin typeface="Calibri"/>
                  <a:cs typeface="Calibri"/>
                </a:rPr>
                <a:t>for</a:t>
              </a:r>
              <a:r>
                <a:rPr sz="1588" spc="-93" dirty="0">
                  <a:solidFill>
                    <a:srgbClr val="001F5F"/>
                  </a:solidFill>
                  <a:latin typeface="Calibri"/>
                  <a:cs typeface="Calibri"/>
                </a:rPr>
                <a:t> </a:t>
              </a:r>
              <a:r>
                <a:rPr sz="1588" spc="-9" dirty="0">
                  <a:solidFill>
                    <a:srgbClr val="001F5F"/>
                  </a:solidFill>
                  <a:latin typeface="Calibri"/>
                  <a:cs typeface="Calibri"/>
                </a:rPr>
                <a:t>words </a:t>
              </a:r>
              <a:r>
                <a:rPr sz="1588" dirty="0">
                  <a:solidFill>
                    <a:srgbClr val="001F5F"/>
                  </a:solidFill>
                  <a:latin typeface="Calibri"/>
                  <a:cs typeface="Calibri"/>
                </a:rPr>
                <a:t>and</a:t>
              </a:r>
              <a:r>
                <a:rPr sz="1588" spc="-66" dirty="0">
                  <a:solidFill>
                    <a:srgbClr val="001F5F"/>
                  </a:solidFill>
                  <a:latin typeface="Calibri"/>
                  <a:cs typeface="Calibri"/>
                </a:rPr>
                <a:t> </a:t>
              </a:r>
              <a:r>
                <a:rPr sz="1588" spc="-9" dirty="0">
                  <a:solidFill>
                    <a:srgbClr val="001F5F"/>
                  </a:solidFill>
                  <a:latin typeface="Calibri"/>
                  <a:cs typeface="Calibri"/>
                </a:rPr>
                <a:t>deeds.</a:t>
              </a:r>
              <a:endParaRPr sz="1588" dirty="0">
                <a:latin typeface="Calibri"/>
                <a:cs typeface="Calibri"/>
              </a:endParaRPr>
            </a:p>
          </p:txBody>
        </p:sp>
        <p:sp>
          <p:nvSpPr>
            <p:cNvPr id="22" name="object 22"/>
            <p:cNvSpPr txBox="1"/>
            <p:nvPr/>
          </p:nvSpPr>
          <p:spPr>
            <a:xfrm>
              <a:off x="3480051" y="2430778"/>
              <a:ext cx="1226484"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Innovation</a:t>
              </a:r>
              <a:endParaRPr sz="2118" dirty="0">
                <a:latin typeface="Calibri"/>
                <a:cs typeface="Calibri"/>
              </a:endParaRPr>
            </a:p>
          </p:txBody>
        </p:sp>
        <p:sp>
          <p:nvSpPr>
            <p:cNvPr id="23" name="object 23"/>
            <p:cNvSpPr txBox="1"/>
            <p:nvPr/>
          </p:nvSpPr>
          <p:spPr>
            <a:xfrm>
              <a:off x="5377485" y="2381808"/>
              <a:ext cx="5800725" cy="487124"/>
            </a:xfrm>
            <a:prstGeom prst="rect">
              <a:avLst/>
            </a:prstGeom>
          </p:spPr>
          <p:txBody>
            <a:bodyPr vert="horz" wrap="square" lIns="0" tIns="25213" rIns="0" bIns="0" rtlCol="0">
              <a:spAutoFit/>
            </a:bodyPr>
            <a:lstStyle/>
            <a:p>
              <a:pPr marL="11206" marR="4483">
                <a:lnSpc>
                  <a:spcPts val="1844"/>
                </a:lnSpc>
                <a:spcBef>
                  <a:spcPts val="199"/>
                </a:spcBef>
              </a:pPr>
              <a:r>
                <a:rPr sz="1588" spc="-49" dirty="0">
                  <a:solidFill>
                    <a:srgbClr val="001F5F"/>
                  </a:solidFill>
                  <a:latin typeface="Calibri"/>
                  <a:cs typeface="Calibri"/>
                </a:rPr>
                <a:t>Faculty,</a:t>
              </a:r>
              <a:r>
                <a:rPr sz="1588" spc="-79" dirty="0">
                  <a:solidFill>
                    <a:srgbClr val="001F5F"/>
                  </a:solidFill>
                  <a:latin typeface="Calibri"/>
                  <a:cs typeface="Calibri"/>
                </a:rPr>
                <a:t> </a:t>
              </a:r>
              <a:r>
                <a:rPr sz="1588" spc="-57" dirty="0">
                  <a:solidFill>
                    <a:srgbClr val="001F5F"/>
                  </a:solidFill>
                  <a:latin typeface="Calibri"/>
                  <a:cs typeface="Calibri"/>
                </a:rPr>
                <a:t>staff,</a:t>
              </a:r>
              <a:r>
                <a:rPr sz="1588" spc="-168" dirty="0">
                  <a:solidFill>
                    <a:srgbClr val="001F5F"/>
                  </a:solidFill>
                  <a:latin typeface="Calibri"/>
                  <a:cs typeface="Calibri"/>
                </a:rPr>
                <a:t> </a:t>
              </a:r>
              <a:r>
                <a:rPr sz="1588" dirty="0">
                  <a:solidFill>
                    <a:srgbClr val="001F5F"/>
                  </a:solidFill>
                  <a:latin typeface="Calibri"/>
                  <a:cs typeface="Calibri"/>
                </a:rPr>
                <a:t>and</a:t>
              </a:r>
              <a:r>
                <a:rPr sz="1588" spc="-93" dirty="0">
                  <a:solidFill>
                    <a:srgbClr val="001F5F"/>
                  </a:solidFill>
                  <a:latin typeface="Calibri"/>
                  <a:cs typeface="Calibri"/>
                </a:rPr>
                <a:t> </a:t>
              </a:r>
              <a:r>
                <a:rPr sz="1588" dirty="0">
                  <a:solidFill>
                    <a:srgbClr val="001F5F"/>
                  </a:solidFill>
                  <a:latin typeface="Calibri"/>
                  <a:cs typeface="Calibri"/>
                </a:rPr>
                <a:t>students</a:t>
              </a:r>
              <a:r>
                <a:rPr sz="1588" spc="-18" dirty="0">
                  <a:solidFill>
                    <a:srgbClr val="001F5F"/>
                  </a:solidFill>
                  <a:latin typeface="Calibri"/>
                  <a:cs typeface="Calibri"/>
                </a:rPr>
                <a:t> are</a:t>
              </a:r>
              <a:r>
                <a:rPr sz="1588" spc="-75" dirty="0">
                  <a:solidFill>
                    <a:srgbClr val="001F5F"/>
                  </a:solidFill>
                  <a:latin typeface="Calibri"/>
                  <a:cs typeface="Calibri"/>
                </a:rPr>
                <a:t> </a:t>
              </a:r>
              <a:r>
                <a:rPr sz="1588" spc="-35" dirty="0">
                  <a:solidFill>
                    <a:srgbClr val="001F5F"/>
                  </a:solidFill>
                  <a:latin typeface="Calibri"/>
                  <a:cs typeface="Calibri"/>
                </a:rPr>
                <a:t>encouraged</a:t>
              </a:r>
              <a:r>
                <a:rPr sz="1588" spc="-40" dirty="0">
                  <a:solidFill>
                    <a:srgbClr val="001F5F"/>
                  </a:solidFill>
                  <a:latin typeface="Calibri"/>
                  <a:cs typeface="Calibri"/>
                </a:rPr>
                <a:t> </a:t>
              </a:r>
              <a:r>
                <a:rPr sz="1588" dirty="0">
                  <a:solidFill>
                    <a:srgbClr val="001F5F"/>
                  </a:solidFill>
                  <a:latin typeface="Calibri"/>
                  <a:cs typeface="Calibri"/>
                </a:rPr>
                <a:t>and</a:t>
              </a:r>
              <a:r>
                <a:rPr sz="1588" spc="-62" dirty="0">
                  <a:solidFill>
                    <a:srgbClr val="001F5F"/>
                  </a:solidFill>
                  <a:latin typeface="Calibri"/>
                  <a:cs typeface="Calibri"/>
                </a:rPr>
                <a:t> </a:t>
              </a:r>
              <a:r>
                <a:rPr sz="1588" dirty="0">
                  <a:solidFill>
                    <a:srgbClr val="001F5F"/>
                  </a:solidFill>
                  <a:latin typeface="Calibri"/>
                  <a:cs typeface="Calibri"/>
                </a:rPr>
                <a:t>supported</a:t>
              </a:r>
              <a:r>
                <a:rPr sz="1588" spc="22" dirty="0">
                  <a:solidFill>
                    <a:srgbClr val="001F5F"/>
                  </a:solidFill>
                  <a:latin typeface="Calibri"/>
                  <a:cs typeface="Calibri"/>
                </a:rPr>
                <a:t> </a:t>
              </a:r>
              <a:r>
                <a:rPr sz="1588" dirty="0">
                  <a:solidFill>
                    <a:srgbClr val="001F5F"/>
                  </a:solidFill>
                  <a:latin typeface="Calibri"/>
                  <a:cs typeface="Calibri"/>
                </a:rPr>
                <a:t>in</a:t>
              </a:r>
              <a:r>
                <a:rPr sz="1588" spc="-84" dirty="0">
                  <a:solidFill>
                    <a:srgbClr val="001F5F"/>
                  </a:solidFill>
                  <a:latin typeface="Calibri"/>
                  <a:cs typeface="Calibri"/>
                </a:rPr>
                <a:t> </a:t>
              </a:r>
              <a:r>
                <a:rPr sz="1588" spc="-9" dirty="0">
                  <a:solidFill>
                    <a:srgbClr val="001F5F"/>
                  </a:solidFill>
                  <a:latin typeface="Calibri"/>
                  <a:cs typeface="Calibri"/>
                </a:rPr>
                <a:t>scholarship </a:t>
              </a:r>
              <a:r>
                <a:rPr sz="1588" dirty="0">
                  <a:solidFill>
                    <a:srgbClr val="001F5F"/>
                  </a:solidFill>
                  <a:latin typeface="Calibri"/>
                  <a:cs typeface="Calibri"/>
                </a:rPr>
                <a:t>and</a:t>
              </a:r>
              <a:r>
                <a:rPr sz="1588" spc="-66" dirty="0">
                  <a:solidFill>
                    <a:srgbClr val="001F5F"/>
                  </a:solidFill>
                  <a:latin typeface="Calibri"/>
                  <a:cs typeface="Calibri"/>
                </a:rPr>
                <a:t> </a:t>
              </a:r>
              <a:r>
                <a:rPr sz="1588" dirty="0">
                  <a:solidFill>
                    <a:srgbClr val="001F5F"/>
                  </a:solidFill>
                  <a:latin typeface="Calibri"/>
                  <a:cs typeface="Calibri"/>
                </a:rPr>
                <a:t>in</a:t>
              </a:r>
              <a:r>
                <a:rPr sz="1588" spc="-26" dirty="0">
                  <a:solidFill>
                    <a:srgbClr val="001F5F"/>
                  </a:solidFill>
                  <a:latin typeface="Calibri"/>
                  <a:cs typeface="Calibri"/>
                </a:rPr>
                <a:t> </a:t>
              </a:r>
              <a:r>
                <a:rPr sz="1588" dirty="0">
                  <a:solidFill>
                    <a:srgbClr val="001F5F"/>
                  </a:solidFill>
                  <a:latin typeface="Calibri"/>
                  <a:cs typeface="Calibri"/>
                </a:rPr>
                <a:t>the</a:t>
              </a:r>
              <a:r>
                <a:rPr sz="1588" spc="-31" dirty="0">
                  <a:solidFill>
                    <a:srgbClr val="001F5F"/>
                  </a:solidFill>
                  <a:latin typeface="Calibri"/>
                  <a:cs typeface="Calibri"/>
                </a:rPr>
                <a:t> </a:t>
              </a:r>
              <a:r>
                <a:rPr sz="1588" dirty="0">
                  <a:solidFill>
                    <a:srgbClr val="001F5F"/>
                  </a:solidFill>
                  <a:latin typeface="Calibri"/>
                  <a:cs typeface="Calibri"/>
                </a:rPr>
                <a:t>discovery</a:t>
              </a:r>
              <a:r>
                <a:rPr sz="1588" spc="-18" dirty="0">
                  <a:solidFill>
                    <a:srgbClr val="001F5F"/>
                  </a:solidFill>
                  <a:latin typeface="Calibri"/>
                  <a:cs typeface="Calibri"/>
                </a:rPr>
                <a:t> </a:t>
              </a:r>
              <a:r>
                <a:rPr sz="1588" dirty="0">
                  <a:solidFill>
                    <a:srgbClr val="001F5F"/>
                  </a:solidFill>
                  <a:latin typeface="Calibri"/>
                  <a:cs typeface="Calibri"/>
                </a:rPr>
                <a:t>and</a:t>
              </a:r>
              <a:r>
                <a:rPr sz="1588" spc="-9" dirty="0">
                  <a:solidFill>
                    <a:srgbClr val="001F5F"/>
                  </a:solidFill>
                  <a:latin typeface="Calibri"/>
                  <a:cs typeface="Calibri"/>
                </a:rPr>
                <a:t> </a:t>
              </a:r>
              <a:r>
                <a:rPr sz="1588" spc="-18" dirty="0">
                  <a:solidFill>
                    <a:srgbClr val="001F5F"/>
                  </a:solidFill>
                  <a:latin typeface="Calibri"/>
                  <a:cs typeface="Calibri"/>
                </a:rPr>
                <a:t>application</a:t>
              </a:r>
              <a:r>
                <a:rPr sz="1588" spc="-137" dirty="0">
                  <a:solidFill>
                    <a:srgbClr val="001F5F"/>
                  </a:solidFill>
                  <a:latin typeface="Calibri"/>
                  <a:cs typeface="Calibri"/>
                </a:rPr>
                <a:t> </a:t>
              </a:r>
              <a:r>
                <a:rPr sz="1588" dirty="0">
                  <a:solidFill>
                    <a:srgbClr val="001F5F"/>
                  </a:solidFill>
                  <a:latin typeface="Calibri"/>
                  <a:cs typeface="Calibri"/>
                </a:rPr>
                <a:t>of</a:t>
              </a:r>
              <a:r>
                <a:rPr sz="1588" spc="-57" dirty="0">
                  <a:solidFill>
                    <a:srgbClr val="001F5F"/>
                  </a:solidFill>
                  <a:latin typeface="Calibri"/>
                  <a:cs typeface="Calibri"/>
                </a:rPr>
                <a:t> </a:t>
              </a:r>
              <a:r>
                <a:rPr sz="1588" spc="-9" dirty="0">
                  <a:solidFill>
                    <a:srgbClr val="001F5F"/>
                  </a:solidFill>
                  <a:latin typeface="Calibri"/>
                  <a:cs typeface="Calibri"/>
                </a:rPr>
                <a:t>knowledge.</a:t>
              </a:r>
              <a:endParaRPr sz="1588" dirty="0">
                <a:latin typeface="Calibri"/>
                <a:cs typeface="Calibri"/>
              </a:endParaRPr>
            </a:p>
          </p:txBody>
        </p:sp>
        <p:sp>
          <p:nvSpPr>
            <p:cNvPr id="24" name="object 24"/>
            <p:cNvSpPr txBox="1"/>
            <p:nvPr/>
          </p:nvSpPr>
          <p:spPr>
            <a:xfrm>
              <a:off x="3480050" y="3202639"/>
              <a:ext cx="1005168"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Diversity</a:t>
              </a:r>
              <a:endParaRPr sz="2118" dirty="0">
                <a:latin typeface="Calibri"/>
                <a:cs typeface="Calibri"/>
              </a:endParaRPr>
            </a:p>
          </p:txBody>
        </p:sp>
        <p:sp>
          <p:nvSpPr>
            <p:cNvPr id="25" name="object 25"/>
            <p:cNvSpPr txBox="1"/>
            <p:nvPr/>
          </p:nvSpPr>
          <p:spPr>
            <a:xfrm>
              <a:off x="5377485" y="3155352"/>
              <a:ext cx="5650006" cy="487124"/>
            </a:xfrm>
            <a:prstGeom prst="rect">
              <a:avLst/>
            </a:prstGeom>
          </p:spPr>
          <p:txBody>
            <a:bodyPr vert="horz" wrap="square" lIns="0" tIns="25213" rIns="0" bIns="0" rtlCol="0">
              <a:spAutoFit/>
            </a:bodyPr>
            <a:lstStyle/>
            <a:p>
              <a:pPr marL="11206" marR="4483">
                <a:lnSpc>
                  <a:spcPts val="1844"/>
                </a:lnSpc>
                <a:spcBef>
                  <a:spcPts val="199"/>
                </a:spcBef>
              </a:pPr>
              <a:r>
                <a:rPr sz="1588" dirty="0">
                  <a:solidFill>
                    <a:srgbClr val="001F5F"/>
                  </a:solidFill>
                  <a:latin typeface="Calibri"/>
                  <a:cs typeface="Calibri"/>
                </a:rPr>
                <a:t>A</a:t>
              </a:r>
              <a:r>
                <a:rPr sz="1588" spc="-93" dirty="0">
                  <a:solidFill>
                    <a:srgbClr val="001F5F"/>
                  </a:solidFill>
                  <a:latin typeface="Calibri"/>
                  <a:cs typeface="Calibri"/>
                </a:rPr>
                <a:t> </a:t>
              </a:r>
              <a:r>
                <a:rPr sz="1588" spc="-18" dirty="0">
                  <a:solidFill>
                    <a:srgbClr val="001F5F"/>
                  </a:solidFill>
                  <a:latin typeface="Calibri"/>
                  <a:cs typeface="Calibri"/>
                </a:rPr>
                <a:t>broad</a:t>
              </a:r>
              <a:r>
                <a:rPr sz="1588" spc="-75" dirty="0">
                  <a:solidFill>
                    <a:srgbClr val="001F5F"/>
                  </a:solidFill>
                  <a:latin typeface="Calibri"/>
                  <a:cs typeface="Calibri"/>
                </a:rPr>
                <a:t> </a:t>
              </a:r>
              <a:r>
                <a:rPr sz="1588" spc="-9" dirty="0">
                  <a:solidFill>
                    <a:srgbClr val="001F5F"/>
                  </a:solidFill>
                  <a:latin typeface="Calibri"/>
                  <a:cs typeface="Calibri"/>
                </a:rPr>
                <a:t>diversity</a:t>
              </a:r>
              <a:r>
                <a:rPr sz="1588" spc="-62" dirty="0">
                  <a:solidFill>
                    <a:srgbClr val="001F5F"/>
                  </a:solidFill>
                  <a:latin typeface="Calibri"/>
                  <a:cs typeface="Calibri"/>
                </a:rPr>
                <a:t> </a:t>
              </a:r>
              <a:r>
                <a:rPr sz="1588" dirty="0">
                  <a:solidFill>
                    <a:srgbClr val="001F5F"/>
                  </a:solidFill>
                  <a:latin typeface="Calibri"/>
                  <a:cs typeface="Calibri"/>
                </a:rPr>
                <a:t>of</a:t>
              </a:r>
              <a:r>
                <a:rPr sz="1588" spc="-88" dirty="0">
                  <a:solidFill>
                    <a:srgbClr val="001F5F"/>
                  </a:solidFill>
                  <a:latin typeface="Calibri"/>
                  <a:cs typeface="Calibri"/>
                </a:rPr>
                <a:t> </a:t>
              </a:r>
              <a:r>
                <a:rPr sz="1588" spc="-9" dirty="0">
                  <a:solidFill>
                    <a:srgbClr val="001F5F"/>
                  </a:solidFill>
                  <a:latin typeface="Calibri"/>
                  <a:cs typeface="Calibri"/>
                </a:rPr>
                <a:t>people</a:t>
              </a:r>
              <a:r>
                <a:rPr sz="1588" spc="-44" dirty="0">
                  <a:solidFill>
                    <a:srgbClr val="001F5F"/>
                  </a:solidFill>
                  <a:latin typeface="Calibri"/>
                  <a:cs typeface="Calibri"/>
                </a:rPr>
                <a:t> </a:t>
              </a:r>
              <a:r>
                <a:rPr sz="1588" dirty="0">
                  <a:solidFill>
                    <a:srgbClr val="001F5F"/>
                  </a:solidFill>
                  <a:latin typeface="Calibri"/>
                  <a:cs typeface="Calibri"/>
                </a:rPr>
                <a:t>and</a:t>
              </a:r>
              <a:r>
                <a:rPr sz="1588" spc="-49" dirty="0">
                  <a:solidFill>
                    <a:srgbClr val="001F5F"/>
                  </a:solidFill>
                  <a:latin typeface="Calibri"/>
                  <a:cs typeface="Calibri"/>
                </a:rPr>
                <a:t> </a:t>
              </a:r>
              <a:r>
                <a:rPr sz="1588" spc="-9" dirty="0">
                  <a:solidFill>
                    <a:srgbClr val="001F5F"/>
                  </a:solidFill>
                  <a:latin typeface="Calibri"/>
                  <a:cs typeface="Calibri"/>
                </a:rPr>
                <a:t>ideas</a:t>
              </a:r>
              <a:r>
                <a:rPr sz="1588" spc="-66" dirty="0">
                  <a:solidFill>
                    <a:srgbClr val="001F5F"/>
                  </a:solidFill>
                  <a:latin typeface="Calibri"/>
                  <a:cs typeface="Calibri"/>
                </a:rPr>
                <a:t> </a:t>
              </a:r>
              <a:r>
                <a:rPr sz="1588" dirty="0">
                  <a:solidFill>
                    <a:srgbClr val="001F5F"/>
                  </a:solidFill>
                  <a:latin typeface="Calibri"/>
                  <a:cs typeface="Calibri"/>
                </a:rPr>
                <a:t>are</a:t>
              </a:r>
              <a:r>
                <a:rPr sz="1588" spc="-66" dirty="0">
                  <a:solidFill>
                    <a:srgbClr val="001F5F"/>
                  </a:solidFill>
                  <a:latin typeface="Calibri"/>
                  <a:cs typeface="Calibri"/>
                </a:rPr>
                <a:t> </a:t>
              </a:r>
              <a:r>
                <a:rPr sz="1588" spc="-9" dirty="0">
                  <a:solidFill>
                    <a:srgbClr val="001F5F"/>
                  </a:solidFill>
                  <a:latin typeface="Calibri"/>
                  <a:cs typeface="Calibri"/>
                </a:rPr>
                <a:t>welcomed</a:t>
              </a:r>
              <a:r>
                <a:rPr sz="1588" spc="-49" dirty="0">
                  <a:solidFill>
                    <a:srgbClr val="001F5F"/>
                  </a:solidFill>
                  <a:latin typeface="Calibri"/>
                  <a:cs typeface="Calibri"/>
                </a:rPr>
                <a:t> </a:t>
              </a:r>
              <a:r>
                <a:rPr sz="1588" dirty="0">
                  <a:solidFill>
                    <a:srgbClr val="001F5F"/>
                  </a:solidFill>
                  <a:latin typeface="Calibri"/>
                  <a:cs typeface="Calibri"/>
                </a:rPr>
                <a:t>and</a:t>
              </a:r>
              <a:r>
                <a:rPr sz="1588" spc="-71" dirty="0">
                  <a:solidFill>
                    <a:srgbClr val="001F5F"/>
                  </a:solidFill>
                  <a:latin typeface="Calibri"/>
                  <a:cs typeface="Calibri"/>
                </a:rPr>
                <a:t> </a:t>
              </a:r>
              <a:r>
                <a:rPr sz="1588" spc="-9" dirty="0">
                  <a:solidFill>
                    <a:srgbClr val="001F5F"/>
                  </a:solidFill>
                  <a:latin typeface="Calibri"/>
                  <a:cs typeface="Calibri"/>
                </a:rPr>
                <a:t>supported </a:t>
              </a:r>
              <a:r>
                <a:rPr sz="1588" spc="-22" dirty="0">
                  <a:solidFill>
                    <a:srgbClr val="001F5F"/>
                  </a:solidFill>
                  <a:latin typeface="Calibri"/>
                  <a:cs typeface="Calibri"/>
                </a:rPr>
                <a:t>as </a:t>
              </a:r>
              <a:r>
                <a:rPr sz="1588" dirty="0">
                  <a:solidFill>
                    <a:srgbClr val="001F5F"/>
                  </a:solidFill>
                  <a:latin typeface="Calibri"/>
                  <a:cs typeface="Calibri"/>
                </a:rPr>
                <a:t>essential</a:t>
              </a:r>
              <a:r>
                <a:rPr sz="1588" spc="-71" dirty="0">
                  <a:solidFill>
                    <a:srgbClr val="001F5F"/>
                  </a:solidFill>
                  <a:latin typeface="Calibri"/>
                  <a:cs typeface="Calibri"/>
                </a:rPr>
                <a:t> </a:t>
              </a:r>
              <a:r>
                <a:rPr sz="1588" dirty="0">
                  <a:solidFill>
                    <a:srgbClr val="001F5F"/>
                  </a:solidFill>
                  <a:latin typeface="Calibri"/>
                  <a:cs typeface="Calibri"/>
                </a:rPr>
                <a:t>to</a:t>
              </a:r>
              <a:r>
                <a:rPr sz="1588" spc="-93" dirty="0">
                  <a:solidFill>
                    <a:srgbClr val="001F5F"/>
                  </a:solidFill>
                  <a:latin typeface="Calibri"/>
                  <a:cs typeface="Calibri"/>
                </a:rPr>
                <a:t> </a:t>
              </a:r>
              <a:r>
                <a:rPr sz="1588" dirty="0">
                  <a:solidFill>
                    <a:srgbClr val="001F5F"/>
                  </a:solidFill>
                  <a:latin typeface="Calibri"/>
                  <a:cs typeface="Calibri"/>
                </a:rPr>
                <a:t>quality</a:t>
              </a:r>
              <a:r>
                <a:rPr sz="1588" spc="-79" dirty="0">
                  <a:solidFill>
                    <a:srgbClr val="001F5F"/>
                  </a:solidFill>
                  <a:latin typeface="Calibri"/>
                  <a:cs typeface="Calibri"/>
                </a:rPr>
                <a:t> </a:t>
              </a:r>
              <a:r>
                <a:rPr sz="1588" spc="-9" dirty="0">
                  <a:solidFill>
                    <a:srgbClr val="001F5F"/>
                  </a:solidFill>
                  <a:latin typeface="Calibri"/>
                  <a:cs typeface="Calibri"/>
                </a:rPr>
                <a:t>education.</a:t>
              </a:r>
              <a:endParaRPr sz="1588" dirty="0">
                <a:latin typeface="Calibri"/>
                <a:cs typeface="Calibri"/>
              </a:endParaRPr>
            </a:p>
          </p:txBody>
        </p:sp>
        <p:sp>
          <p:nvSpPr>
            <p:cNvPr id="26" name="object 26"/>
            <p:cNvSpPr txBox="1"/>
            <p:nvPr/>
          </p:nvSpPr>
          <p:spPr>
            <a:xfrm>
              <a:off x="3480050" y="3971814"/>
              <a:ext cx="1177738"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Excellence</a:t>
              </a:r>
              <a:endParaRPr sz="2118" dirty="0">
                <a:latin typeface="Calibri"/>
                <a:cs typeface="Calibri"/>
              </a:endParaRPr>
            </a:p>
          </p:txBody>
        </p:sp>
        <p:sp>
          <p:nvSpPr>
            <p:cNvPr id="27" name="object 27"/>
            <p:cNvSpPr txBox="1"/>
            <p:nvPr/>
          </p:nvSpPr>
          <p:spPr>
            <a:xfrm>
              <a:off x="5377284" y="3927214"/>
              <a:ext cx="5760944" cy="487124"/>
            </a:xfrm>
            <a:prstGeom prst="rect">
              <a:avLst/>
            </a:prstGeom>
          </p:spPr>
          <p:txBody>
            <a:bodyPr vert="horz" wrap="square" lIns="0" tIns="25213" rIns="0" bIns="0" rtlCol="0">
              <a:spAutoFit/>
            </a:bodyPr>
            <a:lstStyle/>
            <a:p>
              <a:pPr marL="11206" marR="4483">
                <a:lnSpc>
                  <a:spcPts val="1844"/>
                </a:lnSpc>
                <a:spcBef>
                  <a:spcPts val="199"/>
                </a:spcBef>
              </a:pPr>
              <a:r>
                <a:rPr sz="1588" dirty="0">
                  <a:solidFill>
                    <a:srgbClr val="001F5F"/>
                  </a:solidFill>
                  <a:latin typeface="Calibri"/>
                  <a:cs typeface="Calibri"/>
                </a:rPr>
                <a:t>In</a:t>
              </a:r>
              <a:r>
                <a:rPr sz="1588" spc="-31" dirty="0">
                  <a:solidFill>
                    <a:srgbClr val="001F5F"/>
                  </a:solidFill>
                  <a:latin typeface="Calibri"/>
                  <a:cs typeface="Calibri"/>
                </a:rPr>
                <a:t> </a:t>
              </a:r>
              <a:r>
                <a:rPr sz="1588" spc="-9" dirty="0">
                  <a:solidFill>
                    <a:srgbClr val="001F5F"/>
                  </a:solidFill>
                  <a:latin typeface="Calibri"/>
                  <a:cs typeface="Calibri"/>
                </a:rPr>
                <a:t>teaching,</a:t>
              </a:r>
              <a:r>
                <a:rPr sz="1588" spc="-13" dirty="0">
                  <a:solidFill>
                    <a:srgbClr val="001F5F"/>
                  </a:solidFill>
                  <a:latin typeface="Calibri"/>
                  <a:cs typeface="Calibri"/>
                </a:rPr>
                <a:t> </a:t>
              </a:r>
              <a:r>
                <a:rPr sz="1588" spc="-22" dirty="0">
                  <a:solidFill>
                    <a:srgbClr val="001F5F"/>
                  </a:solidFill>
                  <a:latin typeface="Calibri"/>
                  <a:cs typeface="Calibri"/>
                </a:rPr>
                <a:t>research,</a:t>
              </a:r>
              <a:r>
                <a:rPr sz="1588" spc="-57" dirty="0">
                  <a:solidFill>
                    <a:srgbClr val="001F5F"/>
                  </a:solidFill>
                  <a:latin typeface="Calibri"/>
                  <a:cs typeface="Calibri"/>
                </a:rPr>
                <a:t> </a:t>
              </a:r>
              <a:r>
                <a:rPr sz="1588" spc="-18" dirty="0">
                  <a:solidFill>
                    <a:srgbClr val="001F5F"/>
                  </a:solidFill>
                  <a:latin typeface="Calibri"/>
                  <a:cs typeface="Calibri"/>
                </a:rPr>
                <a:t>scholarship,</a:t>
              </a:r>
              <a:r>
                <a:rPr sz="1588" spc="-57" dirty="0">
                  <a:solidFill>
                    <a:srgbClr val="001F5F"/>
                  </a:solidFill>
                  <a:latin typeface="Calibri"/>
                  <a:cs typeface="Calibri"/>
                </a:rPr>
                <a:t> </a:t>
              </a:r>
              <a:r>
                <a:rPr sz="1588" spc="-22" dirty="0">
                  <a:solidFill>
                    <a:srgbClr val="001F5F"/>
                  </a:solidFill>
                  <a:latin typeface="Calibri"/>
                  <a:cs typeface="Calibri"/>
                </a:rPr>
                <a:t>creative</a:t>
              </a:r>
              <a:r>
                <a:rPr sz="1588" spc="-71" dirty="0">
                  <a:solidFill>
                    <a:srgbClr val="001F5F"/>
                  </a:solidFill>
                  <a:latin typeface="Calibri"/>
                  <a:cs typeface="Calibri"/>
                </a:rPr>
                <a:t> </a:t>
              </a:r>
              <a:r>
                <a:rPr sz="1588" spc="-40" dirty="0">
                  <a:solidFill>
                    <a:srgbClr val="001F5F"/>
                  </a:solidFill>
                  <a:latin typeface="Calibri"/>
                  <a:cs typeface="Calibri"/>
                </a:rPr>
                <a:t>endeavors,</a:t>
              </a:r>
              <a:r>
                <a:rPr sz="1588" spc="-62" dirty="0">
                  <a:solidFill>
                    <a:srgbClr val="001F5F"/>
                  </a:solidFill>
                  <a:latin typeface="Calibri"/>
                  <a:cs typeface="Calibri"/>
                </a:rPr>
                <a:t> </a:t>
              </a:r>
              <a:r>
                <a:rPr sz="1588" spc="-9" dirty="0">
                  <a:solidFill>
                    <a:srgbClr val="001F5F"/>
                  </a:solidFill>
                  <a:latin typeface="Calibri"/>
                  <a:cs typeface="Calibri"/>
                </a:rPr>
                <a:t>student</a:t>
              </a:r>
              <a:r>
                <a:rPr sz="1588" spc="49" dirty="0">
                  <a:solidFill>
                    <a:srgbClr val="001F5F"/>
                  </a:solidFill>
                  <a:latin typeface="Calibri"/>
                  <a:cs typeface="Calibri"/>
                </a:rPr>
                <a:t> </a:t>
              </a:r>
              <a:r>
                <a:rPr sz="1588" spc="-9" dirty="0">
                  <a:solidFill>
                    <a:srgbClr val="001F5F"/>
                  </a:solidFill>
                  <a:latin typeface="Calibri"/>
                  <a:cs typeface="Calibri"/>
                </a:rPr>
                <a:t>services, </a:t>
              </a:r>
              <a:r>
                <a:rPr sz="1588" dirty="0">
                  <a:solidFill>
                    <a:srgbClr val="001F5F"/>
                  </a:solidFill>
                  <a:latin typeface="Calibri"/>
                  <a:cs typeface="Calibri"/>
                </a:rPr>
                <a:t>and</a:t>
              </a:r>
              <a:r>
                <a:rPr sz="1588" spc="-31" dirty="0">
                  <a:solidFill>
                    <a:srgbClr val="001F5F"/>
                  </a:solidFill>
                  <a:latin typeface="Calibri"/>
                  <a:cs typeface="Calibri"/>
                </a:rPr>
                <a:t> </a:t>
              </a:r>
              <a:r>
                <a:rPr sz="1588" dirty="0">
                  <a:solidFill>
                    <a:srgbClr val="001F5F"/>
                  </a:solidFill>
                  <a:latin typeface="Calibri"/>
                  <a:cs typeface="Calibri"/>
                </a:rPr>
                <a:t>in</a:t>
              </a:r>
              <a:r>
                <a:rPr sz="1588" spc="-18" dirty="0">
                  <a:solidFill>
                    <a:srgbClr val="001F5F"/>
                  </a:solidFill>
                  <a:latin typeface="Calibri"/>
                  <a:cs typeface="Calibri"/>
                </a:rPr>
                <a:t> </a:t>
              </a:r>
              <a:r>
                <a:rPr sz="1588" dirty="0">
                  <a:solidFill>
                    <a:srgbClr val="001F5F"/>
                  </a:solidFill>
                  <a:latin typeface="Calibri"/>
                  <a:cs typeface="Calibri"/>
                </a:rPr>
                <a:t>all</a:t>
              </a:r>
              <a:r>
                <a:rPr sz="1588" spc="-18" dirty="0">
                  <a:solidFill>
                    <a:srgbClr val="001F5F"/>
                  </a:solidFill>
                  <a:latin typeface="Calibri"/>
                  <a:cs typeface="Calibri"/>
                </a:rPr>
                <a:t> </a:t>
              </a:r>
              <a:r>
                <a:rPr sz="1588" dirty="0">
                  <a:solidFill>
                    <a:srgbClr val="001F5F"/>
                  </a:solidFill>
                  <a:latin typeface="Calibri"/>
                  <a:cs typeface="Calibri"/>
                </a:rPr>
                <a:t>aspects</a:t>
              </a:r>
              <a:r>
                <a:rPr sz="1588" spc="4" dirty="0">
                  <a:solidFill>
                    <a:srgbClr val="001F5F"/>
                  </a:solidFill>
                  <a:latin typeface="Calibri"/>
                  <a:cs typeface="Calibri"/>
                </a:rPr>
                <a:t> </a:t>
              </a:r>
              <a:r>
                <a:rPr sz="1588" dirty="0">
                  <a:solidFill>
                    <a:srgbClr val="001F5F"/>
                  </a:solidFill>
                  <a:latin typeface="Calibri"/>
                  <a:cs typeface="Calibri"/>
                </a:rPr>
                <a:t>of</a:t>
              </a:r>
              <a:r>
                <a:rPr sz="1588" spc="-53" dirty="0">
                  <a:solidFill>
                    <a:srgbClr val="001F5F"/>
                  </a:solidFill>
                  <a:latin typeface="Calibri"/>
                  <a:cs typeface="Calibri"/>
                </a:rPr>
                <a:t> </a:t>
              </a:r>
              <a:r>
                <a:rPr sz="1588" dirty="0">
                  <a:solidFill>
                    <a:srgbClr val="001F5F"/>
                  </a:solidFill>
                  <a:latin typeface="Calibri"/>
                  <a:cs typeface="Calibri"/>
                </a:rPr>
                <a:t>the</a:t>
              </a:r>
              <a:r>
                <a:rPr sz="1588" spc="-18" dirty="0">
                  <a:solidFill>
                    <a:srgbClr val="001F5F"/>
                  </a:solidFill>
                  <a:latin typeface="Calibri"/>
                  <a:cs typeface="Calibri"/>
                </a:rPr>
                <a:t> </a:t>
              </a:r>
              <a:r>
                <a:rPr sz="1588" spc="-22" dirty="0">
                  <a:solidFill>
                    <a:srgbClr val="001F5F"/>
                  </a:solidFill>
                  <a:latin typeface="Calibri"/>
                  <a:cs typeface="Calibri"/>
                </a:rPr>
                <a:t>University’s</a:t>
              </a:r>
              <a:r>
                <a:rPr sz="1588" spc="-154" dirty="0">
                  <a:solidFill>
                    <a:srgbClr val="001F5F"/>
                  </a:solidFill>
                  <a:latin typeface="Calibri"/>
                  <a:cs typeface="Calibri"/>
                </a:rPr>
                <a:t> </a:t>
              </a:r>
              <a:r>
                <a:rPr sz="1588" spc="-9" dirty="0">
                  <a:solidFill>
                    <a:srgbClr val="001F5F"/>
                  </a:solidFill>
                  <a:latin typeface="Calibri"/>
                  <a:cs typeface="Calibri"/>
                </a:rPr>
                <a:t>operations.</a:t>
              </a:r>
              <a:endParaRPr sz="1588" dirty="0">
                <a:latin typeface="Calibri"/>
                <a:cs typeface="Calibri"/>
              </a:endParaRPr>
            </a:p>
          </p:txBody>
        </p:sp>
        <p:sp>
          <p:nvSpPr>
            <p:cNvPr id="28" name="object 28"/>
            <p:cNvSpPr txBox="1"/>
            <p:nvPr/>
          </p:nvSpPr>
          <p:spPr>
            <a:xfrm>
              <a:off x="3480050" y="4743675"/>
              <a:ext cx="898712" cy="337238"/>
            </a:xfrm>
            <a:prstGeom prst="rect">
              <a:avLst/>
            </a:prstGeom>
          </p:spPr>
          <p:txBody>
            <a:bodyPr vert="horz" wrap="square" lIns="0" tIns="11206" rIns="0" bIns="0" rtlCol="0">
              <a:spAutoFit/>
            </a:bodyPr>
            <a:lstStyle/>
            <a:p>
              <a:pPr marL="11206">
                <a:spcBef>
                  <a:spcPts val="88"/>
                </a:spcBef>
              </a:pPr>
              <a:r>
                <a:rPr sz="2118" b="1" spc="-9" dirty="0">
                  <a:solidFill>
                    <a:srgbClr val="001F5F"/>
                  </a:solidFill>
                  <a:latin typeface="Calibri"/>
                  <a:cs typeface="Calibri"/>
                </a:rPr>
                <a:t>Respect</a:t>
              </a:r>
              <a:endParaRPr sz="2118" dirty="0">
                <a:latin typeface="Calibri"/>
                <a:cs typeface="Calibri"/>
              </a:endParaRPr>
            </a:p>
          </p:txBody>
        </p:sp>
        <p:sp>
          <p:nvSpPr>
            <p:cNvPr id="29" name="object 29"/>
            <p:cNvSpPr txBox="1"/>
            <p:nvPr/>
          </p:nvSpPr>
          <p:spPr>
            <a:xfrm>
              <a:off x="5377485" y="4694702"/>
              <a:ext cx="5892052" cy="487124"/>
            </a:xfrm>
            <a:prstGeom prst="rect">
              <a:avLst/>
            </a:prstGeom>
          </p:spPr>
          <p:txBody>
            <a:bodyPr vert="horz" wrap="square" lIns="0" tIns="25213" rIns="0" bIns="0" rtlCol="0">
              <a:spAutoFit/>
            </a:bodyPr>
            <a:lstStyle/>
            <a:p>
              <a:pPr marL="11206" marR="4483">
                <a:lnSpc>
                  <a:spcPts val="1844"/>
                </a:lnSpc>
                <a:spcBef>
                  <a:spcPts val="199"/>
                </a:spcBef>
              </a:pPr>
              <a:r>
                <a:rPr sz="1588" spc="-9" dirty="0">
                  <a:solidFill>
                    <a:srgbClr val="001F5F"/>
                  </a:solidFill>
                  <a:latin typeface="Calibri"/>
                  <a:cs typeface="Calibri"/>
                </a:rPr>
                <a:t>Each</a:t>
              </a:r>
              <a:r>
                <a:rPr sz="1588" spc="-97" dirty="0">
                  <a:solidFill>
                    <a:srgbClr val="001F5F"/>
                  </a:solidFill>
                  <a:latin typeface="Calibri"/>
                  <a:cs typeface="Calibri"/>
                </a:rPr>
                <a:t> </a:t>
              </a:r>
              <a:r>
                <a:rPr sz="1588" dirty="0">
                  <a:solidFill>
                    <a:srgbClr val="001F5F"/>
                  </a:solidFill>
                  <a:latin typeface="Calibri"/>
                  <a:cs typeface="Calibri"/>
                </a:rPr>
                <a:t>person</a:t>
              </a:r>
              <a:r>
                <a:rPr sz="1588" spc="-71" dirty="0">
                  <a:solidFill>
                    <a:srgbClr val="001F5F"/>
                  </a:solidFill>
                  <a:latin typeface="Calibri"/>
                  <a:cs typeface="Calibri"/>
                </a:rPr>
                <a:t> </a:t>
              </a:r>
              <a:r>
                <a:rPr sz="1588" dirty="0">
                  <a:solidFill>
                    <a:srgbClr val="001F5F"/>
                  </a:solidFill>
                  <a:latin typeface="Calibri"/>
                  <a:cs typeface="Calibri"/>
                </a:rPr>
                <a:t>is</a:t>
              </a:r>
              <a:r>
                <a:rPr sz="1588" spc="-84" dirty="0">
                  <a:solidFill>
                    <a:srgbClr val="001F5F"/>
                  </a:solidFill>
                  <a:latin typeface="Calibri"/>
                  <a:cs typeface="Calibri"/>
                </a:rPr>
                <a:t> </a:t>
              </a:r>
              <a:r>
                <a:rPr sz="1588" dirty="0">
                  <a:solidFill>
                    <a:srgbClr val="001F5F"/>
                  </a:solidFill>
                  <a:latin typeface="Calibri"/>
                  <a:cs typeface="Calibri"/>
                </a:rPr>
                <a:t>to</a:t>
              </a:r>
              <a:r>
                <a:rPr sz="1588" spc="-79" dirty="0">
                  <a:solidFill>
                    <a:srgbClr val="001F5F"/>
                  </a:solidFill>
                  <a:latin typeface="Calibri"/>
                  <a:cs typeface="Calibri"/>
                </a:rPr>
                <a:t> </a:t>
              </a:r>
              <a:r>
                <a:rPr sz="1588" dirty="0">
                  <a:solidFill>
                    <a:srgbClr val="001F5F"/>
                  </a:solidFill>
                  <a:latin typeface="Calibri"/>
                  <a:cs typeface="Calibri"/>
                </a:rPr>
                <a:t>be</a:t>
              </a:r>
              <a:r>
                <a:rPr sz="1588" spc="-44" dirty="0">
                  <a:solidFill>
                    <a:srgbClr val="001F5F"/>
                  </a:solidFill>
                  <a:latin typeface="Calibri"/>
                  <a:cs typeface="Calibri"/>
                </a:rPr>
                <a:t> </a:t>
              </a:r>
              <a:r>
                <a:rPr sz="1588" spc="-9" dirty="0">
                  <a:solidFill>
                    <a:srgbClr val="001F5F"/>
                  </a:solidFill>
                  <a:latin typeface="Calibri"/>
                  <a:cs typeface="Calibri"/>
                </a:rPr>
                <a:t>treated</a:t>
              </a:r>
              <a:r>
                <a:rPr sz="1588" spc="-40" dirty="0">
                  <a:solidFill>
                    <a:srgbClr val="001F5F"/>
                  </a:solidFill>
                  <a:latin typeface="Calibri"/>
                  <a:cs typeface="Calibri"/>
                </a:rPr>
                <a:t> </a:t>
              </a:r>
              <a:r>
                <a:rPr sz="1588" dirty="0">
                  <a:solidFill>
                    <a:srgbClr val="001F5F"/>
                  </a:solidFill>
                  <a:latin typeface="Calibri"/>
                  <a:cs typeface="Calibri"/>
                </a:rPr>
                <a:t>with</a:t>
              </a:r>
              <a:r>
                <a:rPr sz="1588" spc="-66" dirty="0">
                  <a:solidFill>
                    <a:srgbClr val="001F5F"/>
                  </a:solidFill>
                  <a:latin typeface="Calibri"/>
                  <a:cs typeface="Calibri"/>
                </a:rPr>
                <a:t> </a:t>
              </a:r>
              <a:r>
                <a:rPr sz="1588" spc="-9" dirty="0">
                  <a:solidFill>
                    <a:srgbClr val="001F5F"/>
                  </a:solidFill>
                  <a:latin typeface="Calibri"/>
                  <a:cs typeface="Calibri"/>
                </a:rPr>
                <a:t>respect</a:t>
              </a:r>
              <a:r>
                <a:rPr sz="1588" spc="-35" dirty="0">
                  <a:solidFill>
                    <a:srgbClr val="001F5F"/>
                  </a:solidFill>
                  <a:latin typeface="Calibri"/>
                  <a:cs typeface="Calibri"/>
                </a:rPr>
                <a:t> </a:t>
              </a:r>
              <a:r>
                <a:rPr sz="1588" dirty="0">
                  <a:solidFill>
                    <a:srgbClr val="001F5F"/>
                  </a:solidFill>
                  <a:latin typeface="Calibri"/>
                  <a:cs typeface="Calibri"/>
                </a:rPr>
                <a:t>and</a:t>
              </a:r>
              <a:r>
                <a:rPr sz="1588" spc="-62" dirty="0">
                  <a:solidFill>
                    <a:srgbClr val="001F5F"/>
                  </a:solidFill>
                  <a:latin typeface="Calibri"/>
                  <a:cs typeface="Calibri"/>
                </a:rPr>
                <a:t> </a:t>
              </a:r>
              <a:r>
                <a:rPr sz="1588" dirty="0">
                  <a:solidFill>
                    <a:srgbClr val="001F5F"/>
                  </a:solidFill>
                  <a:latin typeface="Calibri"/>
                  <a:cs typeface="Calibri"/>
                </a:rPr>
                <a:t>dignity</a:t>
              </a:r>
              <a:r>
                <a:rPr sz="1588" spc="-18" dirty="0">
                  <a:solidFill>
                    <a:srgbClr val="001F5F"/>
                  </a:solidFill>
                  <a:latin typeface="Calibri"/>
                  <a:cs typeface="Calibri"/>
                </a:rPr>
                <a:t> </a:t>
              </a:r>
              <a:r>
                <a:rPr sz="1588" dirty="0">
                  <a:solidFill>
                    <a:srgbClr val="001F5F"/>
                  </a:solidFill>
                  <a:latin typeface="Calibri"/>
                  <a:cs typeface="Calibri"/>
                </a:rPr>
                <a:t>and</a:t>
              </a:r>
              <a:r>
                <a:rPr sz="1588" spc="-62" dirty="0">
                  <a:solidFill>
                    <a:srgbClr val="001F5F"/>
                  </a:solidFill>
                  <a:latin typeface="Calibri"/>
                  <a:cs typeface="Calibri"/>
                </a:rPr>
                <a:t> </a:t>
              </a:r>
              <a:r>
                <a:rPr sz="1588" dirty="0">
                  <a:solidFill>
                    <a:srgbClr val="001F5F"/>
                  </a:solidFill>
                  <a:latin typeface="Calibri"/>
                  <a:cs typeface="Calibri"/>
                </a:rPr>
                <a:t>is</a:t>
              </a:r>
              <a:r>
                <a:rPr sz="1588" spc="-84" dirty="0">
                  <a:solidFill>
                    <a:srgbClr val="001F5F"/>
                  </a:solidFill>
                  <a:latin typeface="Calibri"/>
                  <a:cs typeface="Calibri"/>
                </a:rPr>
                <a:t> </a:t>
              </a:r>
              <a:r>
                <a:rPr sz="1588" dirty="0">
                  <a:solidFill>
                    <a:srgbClr val="001F5F"/>
                  </a:solidFill>
                  <a:latin typeface="Calibri"/>
                  <a:cs typeface="Calibri"/>
                </a:rPr>
                <a:t>to</a:t>
              </a:r>
              <a:r>
                <a:rPr sz="1588" spc="-79" dirty="0">
                  <a:solidFill>
                    <a:srgbClr val="001F5F"/>
                  </a:solidFill>
                  <a:latin typeface="Calibri"/>
                  <a:cs typeface="Calibri"/>
                </a:rPr>
                <a:t> </a:t>
              </a:r>
              <a:r>
                <a:rPr sz="1588" dirty="0">
                  <a:solidFill>
                    <a:srgbClr val="001F5F"/>
                  </a:solidFill>
                  <a:latin typeface="Calibri"/>
                  <a:cs typeface="Calibri"/>
                </a:rPr>
                <a:t>be</a:t>
              </a:r>
              <a:r>
                <a:rPr sz="1588" spc="-62" dirty="0">
                  <a:solidFill>
                    <a:srgbClr val="001F5F"/>
                  </a:solidFill>
                  <a:latin typeface="Calibri"/>
                  <a:cs typeface="Calibri"/>
                </a:rPr>
                <a:t> </a:t>
              </a:r>
              <a:r>
                <a:rPr sz="1588" spc="-9" dirty="0">
                  <a:solidFill>
                    <a:srgbClr val="001F5F"/>
                  </a:solidFill>
                  <a:latin typeface="Calibri"/>
                  <a:cs typeface="Calibri"/>
                </a:rPr>
                <a:t>treated </a:t>
              </a:r>
              <a:r>
                <a:rPr sz="1588" spc="-18" dirty="0">
                  <a:solidFill>
                    <a:srgbClr val="001F5F"/>
                  </a:solidFill>
                  <a:latin typeface="Calibri"/>
                  <a:cs typeface="Calibri"/>
                </a:rPr>
                <a:t>equitably</a:t>
              </a:r>
              <a:r>
                <a:rPr sz="1588" spc="-22" dirty="0">
                  <a:solidFill>
                    <a:srgbClr val="001F5F"/>
                  </a:solidFill>
                  <a:latin typeface="Calibri"/>
                  <a:cs typeface="Calibri"/>
                </a:rPr>
                <a:t> </a:t>
              </a:r>
              <a:r>
                <a:rPr sz="1588" spc="-44" dirty="0">
                  <a:solidFill>
                    <a:srgbClr val="001F5F"/>
                  </a:solidFill>
                  <a:latin typeface="Calibri"/>
                  <a:cs typeface="Calibri"/>
                </a:rPr>
                <a:t>.</a:t>
              </a:r>
              <a:endParaRPr sz="1588" dirty="0">
                <a:latin typeface="Calibri"/>
                <a:cs typeface="Calibri"/>
              </a:endParaRPr>
            </a:p>
          </p:txBody>
        </p:sp>
      </p:grpSp>
      <p:sp>
        <p:nvSpPr>
          <p:cNvPr id="30" name="object 30"/>
          <p:cNvSpPr txBox="1"/>
          <p:nvPr/>
        </p:nvSpPr>
        <p:spPr>
          <a:xfrm>
            <a:off x="10536413" y="6118868"/>
            <a:ext cx="1206313" cy="555107"/>
          </a:xfrm>
          <a:prstGeom prst="rect">
            <a:avLst/>
          </a:prstGeom>
        </p:spPr>
        <p:txBody>
          <a:bodyPr vert="horz" wrap="square" lIns="0" tIns="11766" rIns="0" bIns="0" rtlCol="0">
            <a:spAutoFit/>
          </a:bodyPr>
          <a:lstStyle/>
          <a:p>
            <a:pPr marL="11206">
              <a:spcBef>
                <a:spcPts val="93"/>
              </a:spcBef>
            </a:pPr>
            <a:r>
              <a:rPr sz="3530" b="1" spc="-9" dirty="0">
                <a:solidFill>
                  <a:srgbClr val="1F3862"/>
                </a:solidFill>
                <a:latin typeface="Calibri"/>
                <a:cs typeface="Calibri"/>
              </a:rPr>
              <a:t>LIIDER</a:t>
            </a:r>
            <a:endParaRPr sz="353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48D64C-662B-C74D-86A0-9F62D5AC8C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54" t="2007" r="-21354" b="13722"/>
          <a:stretch/>
        </p:blipFill>
        <p:spPr>
          <a:xfrm>
            <a:off x="0" y="0"/>
            <a:ext cx="12192000" cy="6858000"/>
          </a:xfrm>
          <a:prstGeom prst="rect">
            <a:avLst/>
          </a:prstGeom>
        </p:spPr>
      </p:pic>
      <p:sp>
        <p:nvSpPr>
          <p:cNvPr id="9" name="Oval 8">
            <a:extLst>
              <a:ext uri="{FF2B5EF4-FFF2-40B4-BE49-F238E27FC236}">
                <a16:creationId xmlns:a16="http://schemas.microsoft.com/office/drawing/2014/main" id="{C71FB149-B484-11D2-3039-C5645C7249C4}"/>
              </a:ext>
            </a:extLst>
          </p:cNvPr>
          <p:cNvSpPr/>
          <p:nvPr/>
        </p:nvSpPr>
        <p:spPr>
          <a:xfrm>
            <a:off x="6629401" y="-914400"/>
            <a:ext cx="7714402" cy="9525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82439AF-A06D-CEF1-6324-AF1F24F39C99}"/>
              </a:ext>
            </a:extLst>
          </p:cNvPr>
          <p:cNvGrpSpPr/>
          <p:nvPr/>
        </p:nvGrpSpPr>
        <p:grpSpPr>
          <a:xfrm>
            <a:off x="7772400" y="632002"/>
            <a:ext cx="4419600" cy="5593996"/>
            <a:chOff x="3992933" y="1411389"/>
            <a:chExt cx="4952889" cy="4250681"/>
          </a:xfrm>
        </p:grpSpPr>
        <p:sp>
          <p:nvSpPr>
            <p:cNvPr id="2" name="object 5">
              <a:extLst>
                <a:ext uri="{FF2B5EF4-FFF2-40B4-BE49-F238E27FC236}">
                  <a16:creationId xmlns:a16="http://schemas.microsoft.com/office/drawing/2014/main" id="{BED80BF4-BF30-7256-9BCB-EB7D7E8BE10D}"/>
                </a:ext>
              </a:extLst>
            </p:cNvPr>
            <p:cNvSpPr txBox="1"/>
            <p:nvPr/>
          </p:nvSpPr>
          <p:spPr>
            <a:xfrm>
              <a:off x="3997902" y="1411389"/>
              <a:ext cx="4947920" cy="1313562"/>
            </a:xfrm>
            <a:prstGeom prst="rect">
              <a:avLst/>
            </a:prstGeom>
          </p:spPr>
          <p:txBody>
            <a:bodyPr vert="horz" wrap="square" lIns="0" tIns="38100" rIns="0" bIns="0" rtlCol="0">
              <a:spAutoFit/>
            </a:bodyPr>
            <a:lstStyle/>
            <a:p>
              <a:pPr marL="193040" marR="5080" indent="-180975">
                <a:lnSpc>
                  <a:spcPts val="1700"/>
                </a:lnSpc>
                <a:spcBef>
                  <a:spcPts val="300"/>
                </a:spcBef>
                <a:buFont typeface="Arial"/>
                <a:buChar char="•"/>
                <a:tabLst>
                  <a:tab pos="201295" algn="l"/>
                </a:tabLst>
              </a:pPr>
              <a:r>
                <a:rPr sz="1550" b="1" dirty="0">
                  <a:latin typeface="Calibri"/>
                  <a:cs typeface="Calibri"/>
                </a:rPr>
                <a:t>Student</a:t>
              </a:r>
              <a:r>
                <a:rPr sz="1550" b="1" spc="170" dirty="0">
                  <a:latin typeface="Calibri"/>
                  <a:cs typeface="Calibri"/>
                </a:rPr>
                <a:t> </a:t>
              </a:r>
              <a:r>
                <a:rPr sz="1550" b="1" dirty="0">
                  <a:latin typeface="Calibri"/>
                  <a:cs typeface="Calibri"/>
                </a:rPr>
                <a:t>Population:</a:t>
              </a:r>
              <a:r>
                <a:rPr sz="1550" b="1" spc="140" dirty="0">
                  <a:latin typeface="Calibri"/>
                  <a:cs typeface="Calibri"/>
                </a:rPr>
                <a:t> </a:t>
              </a:r>
              <a:endParaRPr lang="en-US" sz="1550" b="1" spc="140" dirty="0">
                <a:latin typeface="Calibri"/>
                <a:cs typeface="Calibri"/>
              </a:endParaRPr>
            </a:p>
            <a:p>
              <a:pPr marL="650240" marR="5080" lvl="1" indent="-180975">
                <a:lnSpc>
                  <a:spcPts val="1700"/>
                </a:lnSpc>
                <a:spcBef>
                  <a:spcPts val="300"/>
                </a:spcBef>
                <a:buFont typeface="Arial"/>
                <a:buChar char="•"/>
                <a:tabLst>
                  <a:tab pos="201295" algn="l"/>
                </a:tabLst>
              </a:pPr>
              <a:r>
                <a:rPr sz="1550" b="1" dirty="0">
                  <a:latin typeface="Calibri"/>
                  <a:cs typeface="Calibri"/>
                </a:rPr>
                <a:t>Fall</a:t>
              </a:r>
              <a:r>
                <a:rPr sz="1550" b="1" spc="310" dirty="0">
                  <a:latin typeface="Calibri"/>
                  <a:cs typeface="Calibri"/>
                </a:rPr>
                <a:t> </a:t>
              </a:r>
              <a:r>
                <a:rPr sz="1550" b="1" spc="-10" dirty="0">
                  <a:latin typeface="Calibri"/>
                  <a:cs typeface="Calibri"/>
                </a:rPr>
                <a:t>202</a:t>
              </a:r>
              <a:r>
                <a:rPr lang="en-US" sz="1550" b="1" spc="-10" dirty="0">
                  <a:latin typeface="Calibri"/>
                  <a:cs typeface="Calibri"/>
                </a:rPr>
                <a:t>4</a:t>
              </a:r>
              <a:r>
                <a:rPr sz="1550" b="1" spc="-10" dirty="0">
                  <a:latin typeface="Calibri"/>
                  <a:cs typeface="Calibri"/>
                </a:rPr>
                <a:t>-</a:t>
              </a:r>
              <a:r>
                <a:rPr lang="en-US" sz="1550" b="1" dirty="0">
                  <a:latin typeface="Calibri"/>
                  <a:cs typeface="Calibri"/>
                </a:rPr>
                <a:t>10,739</a:t>
              </a:r>
              <a:r>
                <a:rPr sz="1550" b="1" dirty="0">
                  <a:latin typeface="Calibri"/>
                  <a:cs typeface="Calibri"/>
                </a:rPr>
                <a:t>;</a:t>
              </a:r>
              <a:r>
                <a:rPr sz="1550" b="1" spc="55" dirty="0">
                  <a:latin typeface="Calibri"/>
                  <a:cs typeface="Calibri"/>
                </a:rPr>
                <a:t> </a:t>
              </a:r>
              <a:endParaRPr lang="en-US" sz="1550" b="1" spc="55" dirty="0">
                <a:latin typeface="Calibri"/>
                <a:cs typeface="Calibri"/>
              </a:endParaRPr>
            </a:p>
            <a:p>
              <a:pPr marL="650240" marR="5080" lvl="1" indent="-180975">
                <a:lnSpc>
                  <a:spcPts val="1700"/>
                </a:lnSpc>
                <a:spcBef>
                  <a:spcPts val="300"/>
                </a:spcBef>
                <a:buFont typeface="Arial"/>
                <a:buChar char="•"/>
                <a:tabLst>
                  <a:tab pos="201295" algn="l"/>
                </a:tabLst>
              </a:pPr>
              <a:r>
                <a:rPr sz="1550" b="1" dirty="0">
                  <a:latin typeface="Calibri"/>
                  <a:cs typeface="Calibri"/>
                </a:rPr>
                <a:t>Fall</a:t>
              </a:r>
              <a:r>
                <a:rPr sz="1550" b="1" spc="365" dirty="0">
                  <a:latin typeface="Calibri"/>
                  <a:cs typeface="Calibri"/>
                </a:rPr>
                <a:t> </a:t>
              </a:r>
              <a:r>
                <a:rPr sz="1550" b="1" dirty="0">
                  <a:latin typeface="Calibri"/>
                  <a:cs typeface="Calibri"/>
                </a:rPr>
                <a:t>202</a:t>
              </a:r>
              <a:r>
                <a:rPr lang="en-US" sz="1550" b="1" dirty="0">
                  <a:latin typeface="Calibri"/>
                  <a:cs typeface="Calibri"/>
                </a:rPr>
                <a:t>5</a:t>
              </a:r>
              <a:r>
                <a:rPr sz="1550" b="1" spc="155" dirty="0">
                  <a:latin typeface="Calibri"/>
                  <a:cs typeface="Calibri"/>
                </a:rPr>
                <a:t> </a:t>
              </a:r>
              <a:r>
                <a:rPr sz="1550" b="1" spc="-10" dirty="0">
                  <a:latin typeface="Calibri"/>
                  <a:cs typeface="Calibri"/>
                </a:rPr>
                <a:t>Estimate</a:t>
              </a:r>
              <a:r>
                <a:rPr lang="en-US" sz="1550" b="1" spc="-10" dirty="0">
                  <a:latin typeface="Calibri"/>
                  <a:cs typeface="Calibri"/>
                </a:rPr>
                <a:t> </a:t>
              </a:r>
              <a:r>
                <a:rPr sz="1550" b="1" spc="-10" dirty="0">
                  <a:latin typeface="Calibri"/>
                  <a:cs typeface="Calibri"/>
                </a:rPr>
                <a:t>- 1</a:t>
              </a:r>
              <a:r>
                <a:rPr lang="en-US" sz="1550" b="1" spc="-10" dirty="0">
                  <a:latin typeface="Calibri"/>
                  <a:cs typeface="Calibri"/>
                </a:rPr>
                <a:t>1</a:t>
              </a:r>
              <a:r>
                <a:rPr sz="1550" b="1" spc="-10" dirty="0">
                  <a:latin typeface="Calibri"/>
                  <a:cs typeface="Calibri"/>
                </a:rPr>
                <a:t>,</a:t>
              </a:r>
              <a:r>
                <a:rPr lang="en-US" sz="1550" b="1" spc="-10" dirty="0">
                  <a:latin typeface="Calibri"/>
                  <a:cs typeface="Calibri"/>
                </a:rPr>
                <a:t>400</a:t>
              </a:r>
              <a:endParaRPr sz="1550" dirty="0">
                <a:latin typeface="Calibri"/>
                <a:cs typeface="Calibri"/>
              </a:endParaRPr>
            </a:p>
            <a:p>
              <a:pPr marL="200025" indent="-187325">
                <a:lnSpc>
                  <a:spcPct val="100000"/>
                </a:lnSpc>
                <a:spcBef>
                  <a:spcPts val="560"/>
                </a:spcBef>
                <a:buFont typeface="Arial"/>
                <a:buChar char="•"/>
                <a:tabLst>
                  <a:tab pos="200025" algn="l"/>
                </a:tabLst>
              </a:pPr>
              <a:r>
                <a:rPr sz="1550" b="1" dirty="0">
                  <a:latin typeface="Calibri"/>
                  <a:cs typeface="Calibri"/>
                </a:rPr>
                <a:t>Workforce</a:t>
              </a:r>
              <a:r>
                <a:rPr sz="1550" b="1" spc="140" dirty="0">
                  <a:latin typeface="Calibri"/>
                  <a:cs typeface="Calibri"/>
                </a:rPr>
                <a:t> </a:t>
              </a:r>
              <a:r>
                <a:rPr sz="1550" b="1" dirty="0">
                  <a:latin typeface="Calibri"/>
                  <a:cs typeface="Calibri"/>
                </a:rPr>
                <a:t>(Fall</a:t>
              </a:r>
              <a:r>
                <a:rPr sz="1550" b="1" spc="290" dirty="0">
                  <a:latin typeface="Calibri"/>
                  <a:cs typeface="Calibri"/>
                </a:rPr>
                <a:t> </a:t>
              </a:r>
              <a:r>
                <a:rPr sz="1550" b="1" dirty="0">
                  <a:latin typeface="Calibri"/>
                  <a:cs typeface="Calibri"/>
                </a:rPr>
                <a:t>202</a:t>
              </a:r>
              <a:r>
                <a:rPr lang="en-US" sz="1550" b="1" dirty="0">
                  <a:latin typeface="Calibri"/>
                  <a:cs typeface="Calibri"/>
                </a:rPr>
                <a:t>4</a:t>
              </a:r>
              <a:r>
                <a:rPr sz="1550" b="1" dirty="0">
                  <a:latin typeface="Calibri"/>
                  <a:cs typeface="Calibri"/>
                </a:rPr>
                <a:t>):</a:t>
              </a:r>
              <a:r>
                <a:rPr sz="1550" b="1" spc="190" dirty="0">
                  <a:latin typeface="Calibri"/>
                  <a:cs typeface="Calibri"/>
                </a:rPr>
                <a:t> </a:t>
              </a:r>
              <a:endParaRPr lang="en-US" sz="1550" b="1" spc="190" dirty="0">
                <a:latin typeface="Calibri"/>
                <a:cs typeface="Calibri"/>
              </a:endParaRPr>
            </a:p>
            <a:p>
              <a:pPr marL="657225" lvl="1" indent="-187325">
                <a:spcBef>
                  <a:spcPts val="560"/>
                </a:spcBef>
                <a:buFont typeface="Arial"/>
                <a:buChar char="•"/>
                <a:tabLst>
                  <a:tab pos="200025" algn="l"/>
                </a:tabLst>
              </a:pPr>
              <a:r>
                <a:rPr sz="1550" b="1" dirty="0">
                  <a:latin typeface="Calibri"/>
                  <a:cs typeface="Calibri"/>
                </a:rPr>
                <a:t>Faculty-</a:t>
              </a:r>
              <a:r>
                <a:rPr lang="en-US" sz="1550" b="1" dirty="0">
                  <a:latin typeface="Calibri"/>
                  <a:cs typeface="Calibri"/>
                </a:rPr>
                <a:t>818</a:t>
              </a:r>
              <a:r>
                <a:rPr sz="1550" b="1" dirty="0">
                  <a:latin typeface="Calibri"/>
                  <a:cs typeface="Calibri"/>
                </a:rPr>
                <a:t>;</a:t>
              </a:r>
              <a:r>
                <a:rPr sz="1550" b="1" spc="140" dirty="0">
                  <a:latin typeface="Calibri"/>
                  <a:cs typeface="Calibri"/>
                </a:rPr>
                <a:t> </a:t>
              </a:r>
              <a:r>
                <a:rPr sz="1550" b="1" spc="-10" dirty="0">
                  <a:latin typeface="Calibri"/>
                  <a:cs typeface="Calibri"/>
                </a:rPr>
                <a:t>Staff-</a:t>
              </a:r>
              <a:r>
                <a:rPr lang="en-US" sz="1550" b="1" spc="-10" dirty="0">
                  <a:latin typeface="Calibri"/>
                  <a:cs typeface="Calibri"/>
                </a:rPr>
                <a:t>2,108</a:t>
              </a:r>
              <a:endParaRPr sz="1550" dirty="0">
                <a:latin typeface="Calibri"/>
                <a:cs typeface="Calibri"/>
              </a:endParaRPr>
            </a:p>
            <a:p>
              <a:pPr marL="200025" indent="-187325">
                <a:lnSpc>
                  <a:spcPct val="100000"/>
                </a:lnSpc>
                <a:spcBef>
                  <a:spcPts val="710"/>
                </a:spcBef>
                <a:buFont typeface="Arial"/>
                <a:buChar char="•"/>
                <a:tabLst>
                  <a:tab pos="200025" algn="l"/>
                </a:tabLst>
              </a:pPr>
              <a:r>
                <a:rPr sz="1550" b="1" spc="60" dirty="0">
                  <a:latin typeface="Calibri"/>
                  <a:cs typeface="Calibri"/>
                </a:rPr>
                <a:t>Academic</a:t>
              </a:r>
              <a:r>
                <a:rPr sz="1550" b="1" spc="145" dirty="0">
                  <a:latin typeface="Calibri"/>
                  <a:cs typeface="Calibri"/>
                </a:rPr>
                <a:t> </a:t>
              </a:r>
              <a:r>
                <a:rPr sz="1550" b="1" dirty="0">
                  <a:latin typeface="Calibri"/>
                  <a:cs typeface="Calibri"/>
                </a:rPr>
                <a:t>Degree</a:t>
              </a:r>
              <a:r>
                <a:rPr sz="1550" b="1" spc="15" dirty="0">
                  <a:latin typeface="Calibri"/>
                  <a:cs typeface="Calibri"/>
                </a:rPr>
                <a:t> </a:t>
              </a:r>
              <a:r>
                <a:rPr sz="1550" b="1" spc="-10" dirty="0">
                  <a:latin typeface="Calibri"/>
                  <a:cs typeface="Calibri"/>
                </a:rPr>
                <a:t>Programs</a:t>
              </a:r>
              <a:endParaRPr sz="1550" dirty="0">
                <a:latin typeface="Calibri"/>
                <a:cs typeface="Calibri"/>
              </a:endParaRPr>
            </a:p>
          </p:txBody>
        </p:sp>
        <p:sp>
          <p:nvSpPr>
            <p:cNvPr id="3" name="object 6">
              <a:extLst>
                <a:ext uri="{FF2B5EF4-FFF2-40B4-BE49-F238E27FC236}">
                  <a16:creationId xmlns:a16="http://schemas.microsoft.com/office/drawing/2014/main" id="{BB8B59E2-9F15-6898-A26D-6E29CF40D306}"/>
                </a:ext>
              </a:extLst>
            </p:cNvPr>
            <p:cNvSpPr txBox="1"/>
            <p:nvPr/>
          </p:nvSpPr>
          <p:spPr>
            <a:xfrm>
              <a:off x="4465926" y="2781444"/>
              <a:ext cx="2174240" cy="1086485"/>
            </a:xfrm>
            <a:prstGeom prst="rect">
              <a:avLst/>
            </a:prstGeom>
          </p:spPr>
          <p:txBody>
            <a:bodyPr vert="horz" wrap="square" lIns="0" tIns="38100" rIns="0" bIns="0" rtlCol="0">
              <a:spAutoFit/>
            </a:bodyPr>
            <a:lstStyle/>
            <a:p>
              <a:pPr marL="196850" indent="-184150">
                <a:lnSpc>
                  <a:spcPct val="100000"/>
                </a:lnSpc>
                <a:spcBef>
                  <a:spcPts val="300"/>
                </a:spcBef>
                <a:buFont typeface="Arial"/>
                <a:buChar char="•"/>
                <a:tabLst>
                  <a:tab pos="196850" algn="l"/>
                </a:tabLst>
              </a:pPr>
              <a:r>
                <a:rPr sz="1550" b="1" dirty="0">
                  <a:latin typeface="Calibri"/>
                  <a:cs typeface="Calibri"/>
                </a:rPr>
                <a:t>62</a:t>
              </a:r>
              <a:r>
                <a:rPr sz="1550" b="1" spc="35" dirty="0">
                  <a:latin typeface="Calibri"/>
                  <a:cs typeface="Calibri"/>
                </a:rPr>
                <a:t> </a:t>
              </a:r>
              <a:r>
                <a:rPr sz="1550" b="1" spc="-10" dirty="0">
                  <a:latin typeface="Calibri"/>
                  <a:cs typeface="Calibri"/>
                </a:rPr>
                <a:t>Bachelor’s</a:t>
              </a:r>
              <a:endParaRPr sz="1550" dirty="0">
                <a:latin typeface="Calibri"/>
                <a:cs typeface="Calibri"/>
              </a:endParaRPr>
            </a:p>
            <a:p>
              <a:pPr marL="196850" indent="-184150">
                <a:lnSpc>
                  <a:spcPct val="100000"/>
                </a:lnSpc>
                <a:spcBef>
                  <a:spcPts val="204"/>
                </a:spcBef>
                <a:buFont typeface="Arial"/>
                <a:buChar char="•"/>
                <a:tabLst>
                  <a:tab pos="196850" algn="l"/>
                </a:tabLst>
              </a:pPr>
              <a:r>
                <a:rPr sz="1550" b="1" dirty="0">
                  <a:latin typeface="Calibri"/>
                  <a:cs typeface="Calibri"/>
                </a:rPr>
                <a:t>54</a:t>
              </a:r>
              <a:r>
                <a:rPr sz="1550" b="1" spc="25" dirty="0">
                  <a:latin typeface="Calibri"/>
                  <a:cs typeface="Calibri"/>
                </a:rPr>
                <a:t> </a:t>
              </a:r>
              <a:r>
                <a:rPr sz="1550" b="1" spc="-10" dirty="0">
                  <a:latin typeface="Calibri"/>
                  <a:cs typeface="Calibri"/>
                </a:rPr>
                <a:t>Master’s</a:t>
              </a:r>
              <a:endParaRPr sz="1550" dirty="0">
                <a:latin typeface="Calibri"/>
                <a:cs typeface="Calibri"/>
              </a:endParaRPr>
            </a:p>
            <a:p>
              <a:pPr marL="196850" indent="-184150">
                <a:lnSpc>
                  <a:spcPct val="100000"/>
                </a:lnSpc>
                <a:spcBef>
                  <a:spcPts val="300"/>
                </a:spcBef>
                <a:buFont typeface="Arial"/>
                <a:buChar char="•"/>
                <a:tabLst>
                  <a:tab pos="196850" algn="l"/>
                </a:tabLst>
              </a:pPr>
              <a:r>
                <a:rPr sz="1550" b="1" dirty="0">
                  <a:latin typeface="Calibri"/>
                  <a:cs typeface="Calibri"/>
                </a:rPr>
                <a:t>32</a:t>
              </a:r>
              <a:r>
                <a:rPr sz="1550" b="1" spc="35" dirty="0">
                  <a:latin typeface="Calibri"/>
                  <a:cs typeface="Calibri"/>
                </a:rPr>
                <a:t> </a:t>
              </a:r>
              <a:r>
                <a:rPr sz="1550" b="1" spc="-10" dirty="0">
                  <a:latin typeface="Calibri"/>
                  <a:cs typeface="Calibri"/>
                </a:rPr>
                <a:t>Doctoral</a:t>
              </a:r>
              <a:endParaRPr sz="1550" dirty="0">
                <a:latin typeface="Calibri"/>
                <a:cs typeface="Calibri"/>
              </a:endParaRPr>
            </a:p>
            <a:p>
              <a:pPr marL="196850" indent="-184150">
                <a:lnSpc>
                  <a:spcPct val="100000"/>
                </a:lnSpc>
                <a:spcBef>
                  <a:spcPts val="204"/>
                </a:spcBef>
                <a:buFont typeface="Arial"/>
                <a:buChar char="•"/>
                <a:tabLst>
                  <a:tab pos="196850" algn="l"/>
                </a:tabLst>
              </a:pPr>
              <a:r>
                <a:rPr sz="1550" b="1" dirty="0">
                  <a:latin typeface="Calibri"/>
                  <a:cs typeface="Calibri"/>
                </a:rPr>
                <a:t>13</a:t>
              </a:r>
              <a:r>
                <a:rPr sz="1550" b="1" spc="240" dirty="0">
                  <a:latin typeface="Calibri"/>
                  <a:cs typeface="Calibri"/>
                </a:rPr>
                <a:t> </a:t>
              </a:r>
              <a:r>
                <a:rPr sz="1550" b="1" dirty="0">
                  <a:latin typeface="Calibri"/>
                  <a:cs typeface="Calibri"/>
                </a:rPr>
                <a:t>Certificate</a:t>
              </a:r>
              <a:r>
                <a:rPr sz="1550" b="1" spc="130" dirty="0">
                  <a:latin typeface="Calibri"/>
                  <a:cs typeface="Calibri"/>
                </a:rPr>
                <a:t> </a:t>
              </a:r>
              <a:r>
                <a:rPr sz="1550" b="1" spc="-10" dirty="0">
                  <a:latin typeface="Calibri"/>
                  <a:cs typeface="Calibri"/>
                </a:rPr>
                <a:t>Programs</a:t>
              </a:r>
              <a:endParaRPr sz="1550" dirty="0">
                <a:latin typeface="Calibri"/>
                <a:cs typeface="Calibri"/>
              </a:endParaRPr>
            </a:p>
          </p:txBody>
        </p:sp>
        <p:sp>
          <p:nvSpPr>
            <p:cNvPr id="4" name="object 7">
              <a:extLst>
                <a:ext uri="{FF2B5EF4-FFF2-40B4-BE49-F238E27FC236}">
                  <a16:creationId xmlns:a16="http://schemas.microsoft.com/office/drawing/2014/main" id="{21775851-51FF-BED7-3902-7BA43985A85A}"/>
                </a:ext>
              </a:extLst>
            </p:cNvPr>
            <p:cNvSpPr txBox="1"/>
            <p:nvPr/>
          </p:nvSpPr>
          <p:spPr>
            <a:xfrm>
              <a:off x="4031033" y="3823674"/>
              <a:ext cx="1328214" cy="191967"/>
            </a:xfrm>
            <a:prstGeom prst="rect">
              <a:avLst/>
            </a:prstGeom>
          </p:spPr>
          <p:txBody>
            <a:bodyPr vert="horz" wrap="square" lIns="0" tIns="13970" rIns="0" bIns="0" rtlCol="0">
              <a:spAutoFit/>
            </a:bodyPr>
            <a:lstStyle/>
            <a:p>
              <a:pPr marL="200025" indent="-187325">
                <a:lnSpc>
                  <a:spcPct val="100000"/>
                </a:lnSpc>
                <a:spcBef>
                  <a:spcPts val="110"/>
                </a:spcBef>
                <a:buFont typeface="Arial"/>
                <a:buChar char="•"/>
                <a:tabLst>
                  <a:tab pos="200025" algn="l"/>
                </a:tabLst>
              </a:pPr>
              <a:r>
                <a:rPr sz="1550" b="1" spc="-10" dirty="0">
                  <a:latin typeface="Calibri"/>
                  <a:cs typeface="Calibri"/>
                </a:rPr>
                <a:t>Students</a:t>
              </a:r>
              <a:endParaRPr sz="1550" dirty="0">
                <a:latin typeface="Calibri"/>
                <a:cs typeface="Calibri"/>
              </a:endParaRPr>
            </a:p>
          </p:txBody>
        </p:sp>
        <p:sp>
          <p:nvSpPr>
            <p:cNvPr id="5" name="object 8">
              <a:extLst>
                <a:ext uri="{FF2B5EF4-FFF2-40B4-BE49-F238E27FC236}">
                  <a16:creationId xmlns:a16="http://schemas.microsoft.com/office/drawing/2014/main" id="{980B49B0-95EC-0B79-F346-075B5BBBED09}"/>
                </a:ext>
              </a:extLst>
            </p:cNvPr>
            <p:cNvSpPr txBox="1"/>
            <p:nvPr/>
          </p:nvSpPr>
          <p:spPr>
            <a:xfrm>
              <a:off x="4408984" y="4091624"/>
              <a:ext cx="3939075" cy="832183"/>
            </a:xfrm>
            <a:prstGeom prst="rect">
              <a:avLst/>
            </a:prstGeom>
          </p:spPr>
          <p:txBody>
            <a:bodyPr vert="horz" wrap="square" lIns="0" tIns="38100" rIns="0" bIns="0" rtlCol="0">
              <a:spAutoFit/>
            </a:bodyPr>
            <a:lstStyle/>
            <a:p>
              <a:pPr marL="196850" indent="-184150">
                <a:lnSpc>
                  <a:spcPct val="100000"/>
                </a:lnSpc>
                <a:spcBef>
                  <a:spcPts val="300"/>
                </a:spcBef>
                <a:buFont typeface="Arial"/>
                <a:buChar char="•"/>
                <a:tabLst>
                  <a:tab pos="196850" algn="l"/>
                </a:tabLst>
              </a:pPr>
              <a:r>
                <a:rPr sz="1550" b="1" dirty="0">
                  <a:latin typeface="Calibri"/>
                  <a:cs typeface="Calibri"/>
                </a:rPr>
                <a:t>Best</a:t>
              </a:r>
              <a:r>
                <a:rPr sz="1550" b="1" spc="135" dirty="0">
                  <a:latin typeface="Calibri"/>
                  <a:cs typeface="Calibri"/>
                </a:rPr>
                <a:t> </a:t>
              </a:r>
              <a:r>
                <a:rPr sz="1550" b="1" spc="-10" dirty="0">
                  <a:latin typeface="Calibri"/>
                  <a:cs typeface="Calibri"/>
                </a:rPr>
                <a:t>prepared</a:t>
              </a:r>
              <a:endParaRPr sz="1550" dirty="0">
                <a:latin typeface="Calibri"/>
                <a:cs typeface="Calibri"/>
              </a:endParaRPr>
            </a:p>
            <a:p>
              <a:pPr marL="196850" indent="-184150">
                <a:lnSpc>
                  <a:spcPct val="100000"/>
                </a:lnSpc>
                <a:spcBef>
                  <a:spcPts val="204"/>
                </a:spcBef>
                <a:buFont typeface="Arial"/>
                <a:buChar char="•"/>
                <a:tabLst>
                  <a:tab pos="196850" algn="l"/>
                </a:tabLst>
              </a:pPr>
              <a:r>
                <a:rPr sz="1550" b="1" spc="45" dirty="0">
                  <a:latin typeface="Calibri"/>
                  <a:cs typeface="Calibri"/>
                </a:rPr>
                <a:t>35%</a:t>
              </a:r>
              <a:r>
                <a:rPr sz="1550" b="1" spc="185" dirty="0">
                  <a:latin typeface="Calibri"/>
                  <a:cs typeface="Calibri"/>
                </a:rPr>
                <a:t> </a:t>
              </a:r>
              <a:r>
                <a:rPr sz="1550" b="1" spc="-10" dirty="0">
                  <a:latin typeface="Calibri"/>
                  <a:cs typeface="Calibri"/>
                </a:rPr>
                <a:t>First-</a:t>
              </a:r>
              <a:r>
                <a:rPr sz="1550" b="1" dirty="0">
                  <a:latin typeface="Calibri"/>
                  <a:cs typeface="Calibri"/>
                </a:rPr>
                <a:t>Generation</a:t>
              </a:r>
              <a:r>
                <a:rPr sz="1550" b="1" spc="105" dirty="0">
                  <a:latin typeface="Calibri"/>
                  <a:cs typeface="Calibri"/>
                </a:rPr>
                <a:t> </a:t>
              </a:r>
              <a:r>
                <a:rPr sz="1550" b="1" spc="50" dirty="0">
                  <a:latin typeface="Calibri"/>
                  <a:cs typeface="Calibri"/>
                </a:rPr>
                <a:t>College</a:t>
              </a:r>
              <a:r>
                <a:rPr sz="1550" b="1" spc="130" dirty="0">
                  <a:latin typeface="Calibri"/>
                  <a:cs typeface="Calibri"/>
                </a:rPr>
                <a:t> </a:t>
              </a:r>
              <a:r>
                <a:rPr sz="1550" b="1" spc="-10" dirty="0">
                  <a:latin typeface="Calibri"/>
                  <a:cs typeface="Calibri"/>
                </a:rPr>
                <a:t>Students</a:t>
              </a:r>
              <a:endParaRPr sz="1550" dirty="0">
                <a:latin typeface="Calibri"/>
                <a:cs typeface="Calibri"/>
              </a:endParaRPr>
            </a:p>
            <a:p>
              <a:pPr marL="196850" indent="-184150">
                <a:lnSpc>
                  <a:spcPct val="100000"/>
                </a:lnSpc>
                <a:spcBef>
                  <a:spcPts val="300"/>
                </a:spcBef>
                <a:buFont typeface="Arial"/>
                <a:buChar char="•"/>
                <a:tabLst>
                  <a:tab pos="196850" algn="l"/>
                </a:tabLst>
              </a:pPr>
              <a:r>
                <a:rPr sz="1550" b="1" dirty="0">
                  <a:latin typeface="Calibri"/>
                  <a:cs typeface="Calibri"/>
                </a:rPr>
                <a:t>Majority</a:t>
              </a:r>
              <a:r>
                <a:rPr sz="1550" b="1" spc="-35" dirty="0">
                  <a:latin typeface="Calibri"/>
                  <a:cs typeface="Calibri"/>
                </a:rPr>
                <a:t> </a:t>
              </a:r>
              <a:r>
                <a:rPr sz="1550" b="1" dirty="0">
                  <a:latin typeface="Calibri"/>
                  <a:cs typeface="Calibri"/>
                </a:rPr>
                <a:t>have</a:t>
              </a:r>
              <a:r>
                <a:rPr sz="1550" b="1" spc="90" dirty="0">
                  <a:latin typeface="Calibri"/>
                  <a:cs typeface="Calibri"/>
                </a:rPr>
                <a:t> </a:t>
              </a:r>
              <a:r>
                <a:rPr sz="1550" b="1" spc="10" dirty="0">
                  <a:latin typeface="Calibri"/>
                  <a:cs typeface="Calibri"/>
                </a:rPr>
                <a:t>significant</a:t>
              </a:r>
              <a:r>
                <a:rPr sz="1550" b="1" spc="100" dirty="0">
                  <a:latin typeface="Calibri"/>
                  <a:cs typeface="Calibri"/>
                </a:rPr>
                <a:t> </a:t>
              </a:r>
              <a:r>
                <a:rPr sz="1550" b="1" spc="35" dirty="0">
                  <a:latin typeface="Calibri"/>
                  <a:cs typeface="Calibri"/>
                </a:rPr>
                <a:t>financial</a:t>
              </a:r>
              <a:r>
                <a:rPr lang="en-US" sz="1550" b="1" spc="35" dirty="0">
                  <a:latin typeface="Calibri"/>
                  <a:cs typeface="Calibri"/>
                </a:rPr>
                <a:t> need</a:t>
              </a:r>
            </a:p>
            <a:p>
              <a:pPr marL="196850" indent="-184150">
                <a:lnSpc>
                  <a:spcPct val="100000"/>
                </a:lnSpc>
                <a:spcBef>
                  <a:spcPts val="300"/>
                </a:spcBef>
                <a:buFont typeface="Arial"/>
                <a:buChar char="•"/>
                <a:tabLst>
                  <a:tab pos="196850" algn="l"/>
                </a:tabLst>
              </a:pPr>
              <a:endParaRPr sz="1550" dirty="0">
                <a:latin typeface="Calibri"/>
                <a:cs typeface="Calibri"/>
              </a:endParaRPr>
            </a:p>
          </p:txBody>
        </p:sp>
        <p:sp>
          <p:nvSpPr>
            <p:cNvPr id="6" name="object 9">
              <a:extLst>
                <a:ext uri="{FF2B5EF4-FFF2-40B4-BE49-F238E27FC236}">
                  <a16:creationId xmlns:a16="http://schemas.microsoft.com/office/drawing/2014/main" id="{22005A7C-64C7-074E-C4C3-E33D474EA46F}"/>
                </a:ext>
              </a:extLst>
            </p:cNvPr>
            <p:cNvSpPr txBox="1"/>
            <p:nvPr/>
          </p:nvSpPr>
          <p:spPr>
            <a:xfrm>
              <a:off x="3992933" y="4781652"/>
              <a:ext cx="2818023" cy="880418"/>
            </a:xfrm>
            <a:prstGeom prst="rect">
              <a:avLst/>
            </a:prstGeom>
          </p:spPr>
          <p:txBody>
            <a:bodyPr vert="horz" wrap="square" lIns="0" tIns="50165" rIns="0" bIns="0" rtlCol="0">
              <a:spAutoFit/>
            </a:bodyPr>
            <a:lstStyle/>
            <a:p>
              <a:pPr marL="238125" indent="-187325">
                <a:lnSpc>
                  <a:spcPct val="100000"/>
                </a:lnSpc>
                <a:spcBef>
                  <a:spcPts val="395"/>
                </a:spcBef>
                <a:buFont typeface="Arial"/>
                <a:buChar char="•"/>
                <a:tabLst>
                  <a:tab pos="238125" algn="l"/>
                </a:tabLst>
              </a:pPr>
              <a:r>
                <a:rPr lang="en-US" sz="1550" b="1" dirty="0">
                  <a:latin typeface="Calibri"/>
                  <a:cs typeface="Calibri"/>
                </a:rPr>
                <a:t>Campus Master Plan</a:t>
              </a:r>
              <a:endParaRPr sz="1550" b="1" dirty="0">
                <a:latin typeface="Calibri"/>
                <a:cs typeface="Calibri"/>
              </a:endParaRPr>
            </a:p>
            <a:p>
              <a:pPr marL="612775" lvl="1" indent="-184150">
                <a:lnSpc>
                  <a:spcPct val="100000"/>
                </a:lnSpc>
                <a:spcBef>
                  <a:spcPts val="300"/>
                </a:spcBef>
                <a:buFont typeface="Arial"/>
                <a:buChar char="•"/>
                <a:tabLst>
                  <a:tab pos="612775" algn="l"/>
                </a:tabLst>
              </a:pPr>
              <a:r>
                <a:rPr sz="1550" b="1" spc="-10" dirty="0">
                  <a:latin typeface="Calibri"/>
                  <a:cs typeface="Calibri"/>
                </a:rPr>
                <a:t>2015-</a:t>
              </a:r>
              <a:r>
                <a:rPr sz="1550" b="1" spc="-20" dirty="0">
                  <a:latin typeface="Calibri"/>
                  <a:cs typeface="Calibri"/>
                </a:rPr>
                <a:t>2025</a:t>
              </a:r>
              <a:endParaRPr sz="1550" dirty="0">
                <a:latin typeface="Calibri"/>
                <a:cs typeface="Calibri"/>
              </a:endParaRPr>
            </a:p>
            <a:p>
              <a:pPr marL="238125" indent="-187325">
                <a:lnSpc>
                  <a:spcPct val="100000"/>
                </a:lnSpc>
                <a:spcBef>
                  <a:spcPts val="710"/>
                </a:spcBef>
                <a:buFont typeface="Arial"/>
                <a:buChar char="•"/>
                <a:tabLst>
                  <a:tab pos="238125" algn="l"/>
                </a:tabLst>
              </a:pPr>
              <a:r>
                <a:rPr sz="1550" b="1" dirty="0">
                  <a:latin typeface="Calibri"/>
                  <a:cs typeface="Calibri"/>
                </a:rPr>
                <a:t>Strategic</a:t>
              </a:r>
              <a:r>
                <a:rPr sz="1550" b="1" spc="105" dirty="0">
                  <a:latin typeface="Calibri"/>
                  <a:cs typeface="Calibri"/>
                </a:rPr>
                <a:t> </a:t>
              </a:r>
              <a:r>
                <a:rPr sz="1550" b="1" spc="50" dirty="0">
                  <a:latin typeface="Calibri"/>
                  <a:cs typeface="Calibri"/>
                </a:rPr>
                <a:t>Housing</a:t>
              </a:r>
              <a:r>
                <a:rPr sz="1550" b="1" spc="120" dirty="0">
                  <a:latin typeface="Calibri"/>
                  <a:cs typeface="Calibri"/>
                </a:rPr>
                <a:t> </a:t>
              </a:r>
              <a:r>
                <a:rPr sz="1550" b="1" spc="-20" dirty="0">
                  <a:latin typeface="Calibri"/>
                  <a:cs typeface="Calibri"/>
                </a:rPr>
                <a:t>Plan</a:t>
              </a:r>
              <a:endParaRPr sz="1550" dirty="0">
                <a:latin typeface="Calibri"/>
                <a:cs typeface="Calibri"/>
              </a:endParaRPr>
            </a:p>
            <a:p>
              <a:pPr marL="612775" lvl="1" indent="-184150">
                <a:lnSpc>
                  <a:spcPct val="100000"/>
                </a:lnSpc>
                <a:spcBef>
                  <a:spcPts val="204"/>
                </a:spcBef>
                <a:buFont typeface="Arial"/>
                <a:buChar char="•"/>
                <a:tabLst>
                  <a:tab pos="612775" algn="l"/>
                </a:tabLst>
              </a:pPr>
              <a:r>
                <a:rPr sz="1550" b="1" spc="-10" dirty="0">
                  <a:latin typeface="Calibri"/>
                  <a:cs typeface="Calibri"/>
                </a:rPr>
                <a:t>2017-</a:t>
              </a:r>
              <a:r>
                <a:rPr sz="1550" b="1" spc="-20" dirty="0">
                  <a:latin typeface="Calibri"/>
                  <a:cs typeface="Calibri"/>
                </a:rPr>
                <a:t>2025</a:t>
              </a:r>
              <a:endParaRPr sz="1550" dirty="0">
                <a:latin typeface="Calibri"/>
                <a:cs typeface="Calibri"/>
              </a:endParaRPr>
            </a:p>
          </p:txBody>
        </p:sp>
      </p:grpSp>
    </p:spTree>
    <p:extLst>
      <p:ext uri="{BB962C8B-B14F-4D97-AF65-F5344CB8AC3E}">
        <p14:creationId xmlns:p14="http://schemas.microsoft.com/office/powerpoint/2010/main" val="222940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77D6B2E-37A3-429E-A37C-F30ED6487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64D5D5-227B-4F66-9AEA-46F570E79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46B67A4-D328-4747-A82B-65E84FA46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05D614-A447-43F1-BF78-6E63F439A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6" y="6456400"/>
            <a:ext cx="3610018" cy="400942"/>
          </a:xfrm>
          <a:prstGeom prst="rect">
            <a:avLst/>
          </a:prstGeom>
        </p:spPr>
      </p:pic>
      <p:pic>
        <p:nvPicPr>
          <p:cNvPr id="12" name="Content Placeholder 2">
            <a:extLst>
              <a:ext uri="{FF2B5EF4-FFF2-40B4-BE49-F238E27FC236}">
                <a16:creationId xmlns:a16="http://schemas.microsoft.com/office/drawing/2014/main" id="{BDD104B1-75EB-EC40-9D69-40E5A7FB8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069" y="4035412"/>
            <a:ext cx="321664" cy="447571"/>
          </a:xfrm>
          <a:prstGeom prst="rect">
            <a:avLst/>
          </a:prstGeom>
        </p:spPr>
      </p:pic>
      <p:sp>
        <p:nvSpPr>
          <p:cNvPr id="13" name="TextBox 12">
            <a:extLst>
              <a:ext uri="{FF2B5EF4-FFF2-40B4-BE49-F238E27FC236}">
                <a16:creationId xmlns:a16="http://schemas.microsoft.com/office/drawing/2014/main" id="{985292D0-3FDA-FF4F-9A76-5A39C5FF47A1}"/>
              </a:ext>
            </a:extLst>
          </p:cNvPr>
          <p:cNvSpPr txBox="1"/>
          <p:nvPr/>
        </p:nvSpPr>
        <p:spPr>
          <a:xfrm>
            <a:off x="3880892" y="3843698"/>
            <a:ext cx="80005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C000"/>
                </a:solidFill>
                <a:effectLst>
                  <a:outerShdw blurRad="50800" dist="38100" dir="2700000" algn="tl" rotWithShape="0">
                    <a:srgbClr val="002060">
                      <a:alpha val="90000"/>
                    </a:srgbClr>
                  </a:outerShdw>
                </a:effectLst>
                <a:latin typeface="Calibri" panose="020F0502020204030204"/>
              </a:rPr>
              <a:t>LEANING FORWARD:</a:t>
            </a:r>
            <a:endParaRPr kumimoji="0" lang="en-US" sz="2400" b="0" i="0" u="none" strike="noStrike" kern="1200" cap="none" spc="0" normalizeH="0" baseline="0" noProof="0" dirty="0">
              <a:ln>
                <a:noFill/>
              </a:ln>
              <a:solidFill>
                <a:prstClr val="white"/>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FE6FD8D-4093-1B70-83D9-5739C9F6D8D1}"/>
              </a:ext>
            </a:extLst>
          </p:cNvPr>
          <p:cNvSpPr txBox="1"/>
          <p:nvPr/>
        </p:nvSpPr>
        <p:spPr>
          <a:xfrm>
            <a:off x="3904292" y="4490109"/>
            <a:ext cx="61541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Transformation Morgan 2030</a:t>
            </a: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0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24D0BF-FF10-4047-B650-40AB8D6F2C3F}"/>
              </a:ext>
            </a:extLst>
          </p:cNvPr>
          <p:cNvSpPr txBox="1"/>
          <p:nvPr/>
        </p:nvSpPr>
        <p:spPr>
          <a:xfrm>
            <a:off x="637225" y="0"/>
            <a:ext cx="109924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Positioning Morgan for the Next Decade</a:t>
            </a:r>
            <a:endParaRPr kumimoji="0" lang="en-US" sz="4400" b="0"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CC1DFBB-E166-FF4F-8E62-CA5BC5FF8D7A}"/>
              </a:ext>
            </a:extLst>
          </p:cNvPr>
          <p:cNvSpPr txBox="1"/>
          <p:nvPr/>
        </p:nvSpPr>
        <p:spPr>
          <a:xfrm>
            <a:off x="637225" y="798016"/>
            <a:ext cx="302037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483"/>
                </a:solidFill>
                <a:effectLst/>
                <a:uLnTx/>
                <a:uFillTx/>
                <a:latin typeface="Calibri" panose="020F0502020204030204"/>
                <a:ea typeface="+mn-ea"/>
                <a:cs typeface="+mn-cs"/>
              </a:rPr>
              <a:t>Strategic Plan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483"/>
                </a:solidFill>
                <a:effectLst/>
                <a:uLnTx/>
                <a:uFillTx/>
                <a:latin typeface="Calibri" panose="020F0502020204030204"/>
                <a:ea typeface="+mn-ea"/>
                <a:cs typeface="+mn-cs"/>
              </a:rPr>
              <a:t>Update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483"/>
                </a:solidFill>
                <a:effectLst/>
                <a:uLnTx/>
                <a:uFillTx/>
                <a:latin typeface="Calibri" panose="020F0502020204030204"/>
                <a:ea typeface="+mn-ea"/>
                <a:cs typeface="+mn-cs"/>
              </a:rPr>
              <a:t>2021-2030</a:t>
            </a:r>
          </a:p>
        </p:txBody>
      </p:sp>
      <p:graphicFrame>
        <p:nvGraphicFramePr>
          <p:cNvPr id="7" name="Table 79">
            <a:extLst>
              <a:ext uri="{FF2B5EF4-FFF2-40B4-BE49-F238E27FC236}">
                <a16:creationId xmlns:a16="http://schemas.microsoft.com/office/drawing/2014/main" id="{4EBF1A3B-A86D-424D-BDC7-0890F961F189}"/>
              </a:ext>
            </a:extLst>
          </p:cNvPr>
          <p:cNvGraphicFramePr>
            <a:graphicFrameLocks noGrp="1"/>
          </p:cNvGraphicFramePr>
          <p:nvPr/>
        </p:nvGraphicFramePr>
        <p:xfrm>
          <a:off x="2590800" y="914298"/>
          <a:ext cx="9448800" cy="5337635"/>
        </p:xfrm>
        <a:graphic>
          <a:graphicData uri="http://schemas.openxmlformats.org/drawingml/2006/table">
            <a:tbl>
              <a:tblPr bandCol="1">
                <a:tableStyleId>{BC89EF96-8CEA-46FF-86C4-4CE0E7609802}</a:tableStyleId>
              </a:tblPr>
              <a:tblGrid>
                <a:gridCol w="1371600">
                  <a:extLst>
                    <a:ext uri="{9D8B030D-6E8A-4147-A177-3AD203B41FA5}">
                      <a16:colId xmlns:a16="http://schemas.microsoft.com/office/drawing/2014/main" val="2165863559"/>
                    </a:ext>
                  </a:extLst>
                </a:gridCol>
                <a:gridCol w="8077200">
                  <a:extLst>
                    <a:ext uri="{9D8B030D-6E8A-4147-A177-3AD203B41FA5}">
                      <a16:colId xmlns:a16="http://schemas.microsoft.com/office/drawing/2014/main" val="1343223243"/>
                    </a:ext>
                  </a:extLst>
                </a:gridCol>
              </a:tblGrid>
              <a:tr h="990601">
                <a:tc>
                  <a:txBody>
                    <a:bodyPr/>
                    <a:lstStyle/>
                    <a:p>
                      <a:r>
                        <a:rPr lang="en-US" sz="2400" b="1" dirty="0">
                          <a:solidFill>
                            <a:srgbClr val="002060"/>
                          </a:solidFill>
                          <a:latin typeface="+mn-lt"/>
                        </a:rPr>
                        <a:t>GOAL 1</a:t>
                      </a:r>
                    </a:p>
                  </a:txBody>
                  <a:tcPr anchor="ctr"/>
                </a:tc>
                <a:tc>
                  <a:txBody>
                    <a:bodyPr/>
                    <a:lstStyle/>
                    <a:p>
                      <a:r>
                        <a:rPr lang="en-US" sz="1400" b="1" dirty="0">
                          <a:solidFill>
                            <a:srgbClr val="002060"/>
                          </a:solidFill>
                          <a:latin typeface="+mn-lt"/>
                        </a:rPr>
                        <a:t>Enhance Student Success and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Provide students with a comprehensive educational and transformative experience that actualizes their full potential and empowers them to emerge as confident and competent global citizens and dynamic leaders in their selected careers and communities.</a:t>
                      </a:r>
                      <a:r>
                        <a:rPr lang="en-US" sz="1400" dirty="0">
                          <a:effectLst/>
                          <a:latin typeface="+mn-lt"/>
                        </a:rPr>
                        <a:t>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3971489399"/>
                  </a:ext>
                </a:extLst>
              </a:tr>
              <a:tr h="704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mn-lt"/>
                        </a:rPr>
                        <a:t>GOAL 2</a:t>
                      </a:r>
                    </a:p>
                  </a:txBody>
                  <a:tcPr anchor="ctr"/>
                </a:tc>
                <a:tc>
                  <a:txBody>
                    <a:bodyPr/>
                    <a:lstStyle/>
                    <a:p>
                      <a:r>
                        <a:rPr lang="en-US" sz="1400" b="1" kern="1200" dirty="0">
                          <a:solidFill>
                            <a:schemeClr val="accent1">
                              <a:lumMod val="50000"/>
                            </a:schemeClr>
                          </a:solidFill>
                          <a:effectLst/>
                          <a:latin typeface="+mn-lt"/>
                          <a:ea typeface="+mn-ea"/>
                          <a:cs typeface="+mn-cs"/>
                        </a:rPr>
                        <a:t>Implement Faculty Ascendency and Staff Development  Initiatives </a:t>
                      </a:r>
                    </a:p>
                    <a:p>
                      <a:r>
                        <a:rPr lang="en-US" sz="1400" b="0" kern="1200" dirty="0">
                          <a:solidFill>
                            <a:schemeClr val="tx1"/>
                          </a:solidFill>
                          <a:effectLst/>
                          <a:latin typeface="+mn-lt"/>
                          <a:ea typeface="+mn-ea"/>
                          <a:cs typeface="+mn-cs"/>
                        </a:rPr>
                        <a:t>The University will implement a broad range of human resource development initiatives for the benefit of faculty and staff.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757227668"/>
                  </a:ext>
                </a:extLst>
              </a:tr>
              <a:tr h="910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mn-lt"/>
                        </a:rPr>
                        <a:t>GOAL 3</a:t>
                      </a:r>
                    </a:p>
                  </a:txBody>
                  <a:tcPr anchor="ctr"/>
                </a:tc>
                <a:tc>
                  <a:txBody>
                    <a:bodyPr/>
                    <a:lstStyle/>
                    <a:p>
                      <a:r>
                        <a:rPr lang="en-US" sz="1400" b="1" kern="1200" dirty="0">
                          <a:solidFill>
                            <a:schemeClr val="accent1">
                              <a:lumMod val="50000"/>
                            </a:schemeClr>
                          </a:solidFill>
                          <a:effectLst/>
                          <a:latin typeface="+mn-lt"/>
                          <a:ea typeface="+mn-ea"/>
                          <a:cs typeface="+mn-cs"/>
                        </a:rPr>
                        <a:t>Elevate Morgan’s Status to R1 Very High Doctoral Research University </a:t>
                      </a:r>
                    </a:p>
                    <a:p>
                      <a:r>
                        <a:rPr lang="en-US" sz="1400" kern="1200" dirty="0">
                          <a:solidFill>
                            <a:schemeClr val="tx1"/>
                          </a:solidFill>
                          <a:effectLst/>
                          <a:latin typeface="+mn-lt"/>
                          <a:ea typeface="+mn-ea"/>
                          <a:cs typeface="+mn-cs"/>
                        </a:rPr>
                        <a:t>Over the next ten years, Morgan will emerge as a R1 doctoral research university fully engaged in basic and applied research and creative interdisciplinary inquiries undergirded and sustained through increased research grants and contracts.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2068640966"/>
                  </a:ext>
                </a:extLst>
              </a:tr>
              <a:tr h="96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mn-lt"/>
                        </a:rPr>
                        <a:t>GOAL 4</a:t>
                      </a:r>
                    </a:p>
                  </a:txBody>
                  <a:tcPr anchor="ctr"/>
                </a:tc>
                <a:tc>
                  <a:txBody>
                    <a:bodyPr/>
                    <a:lstStyle/>
                    <a:p>
                      <a:r>
                        <a:rPr lang="en-US" sz="1400" b="1" kern="1200" dirty="0">
                          <a:solidFill>
                            <a:schemeClr val="accent1">
                              <a:lumMod val="50000"/>
                            </a:schemeClr>
                          </a:solidFill>
                          <a:effectLst/>
                          <a:latin typeface="+mn-lt"/>
                          <a:ea typeface="+mn-ea"/>
                          <a:cs typeface="+mn-cs"/>
                        </a:rPr>
                        <a:t>Expand and Improve a Campus-Wide Infrastructure to Support Operational Excellence and Increase Overall Institutional Capacity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Morgan will advance new construction, capital improvement, deferred maintenance, and campus safety projects in keeping with the University’s evolving master plan</a:t>
                      </a:r>
                      <a:r>
                        <a:rPr lang="en-US" sz="1400" kern="0" dirty="0">
                          <a:solidFill>
                            <a:schemeClr val="tx1"/>
                          </a:solidFill>
                          <a:latin typeface="+mn-lt"/>
                          <a:cs typeface="Arial" panose="020B0604020202020204" pitchFamily="34" charset="0"/>
                        </a:rPr>
                        <a:t>.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4145972516"/>
                  </a:ext>
                </a:extLst>
              </a:tr>
              <a:tr h="866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mn-lt"/>
                        </a:rPr>
                        <a:t>GOAL 5</a:t>
                      </a:r>
                    </a:p>
                  </a:txBody>
                  <a:tcPr anchor="ctr"/>
                </a:tc>
                <a:tc>
                  <a:txBody>
                    <a:bodyPr/>
                    <a:lstStyle/>
                    <a:p>
                      <a:r>
                        <a:rPr lang="en-US" sz="1400" b="1" kern="1200" dirty="0">
                          <a:solidFill>
                            <a:schemeClr val="accent1">
                              <a:lumMod val="50000"/>
                            </a:schemeClr>
                          </a:solidFill>
                          <a:effectLst/>
                          <a:latin typeface="+mn-lt"/>
                          <a:ea typeface="+mn-ea"/>
                          <a:cs typeface="+mn-cs"/>
                        </a:rPr>
                        <a:t>Serve as the Premier Anchor Institution for Baltimore City and Beyond</a:t>
                      </a:r>
                      <a:r>
                        <a:rPr lang="en-US" sz="1400" dirty="0">
                          <a:solidFill>
                            <a:schemeClr val="accent1">
                              <a:lumMod val="50000"/>
                            </a:schemeClr>
                          </a:solidFill>
                          <a:effectLst/>
                          <a:latin typeface="+mn-lt"/>
                        </a:rPr>
                        <a:t> </a:t>
                      </a:r>
                    </a:p>
                    <a:p>
                      <a:r>
                        <a:rPr lang="en-US" sz="1400" kern="1200" dirty="0">
                          <a:solidFill>
                            <a:schemeClr val="tx1"/>
                          </a:solidFill>
                          <a:effectLst/>
                          <a:latin typeface="+mn-lt"/>
                          <a:ea typeface="+mn-ea"/>
                          <a:cs typeface="+mn-cs"/>
                        </a:rPr>
                        <a:t>Morgan will expand and deepen its role as a recognized anchor institution with broad social and economic impact.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350042083"/>
                  </a:ext>
                </a:extLst>
              </a:tr>
              <a:tr h="839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mn-lt"/>
                        </a:rPr>
                        <a:t>GOAL 6</a:t>
                      </a:r>
                    </a:p>
                  </a:txBody>
                  <a:tcPr anchor="ctr"/>
                </a:tc>
                <a:tc>
                  <a:txBody>
                    <a:bodyPr/>
                    <a:lstStyle/>
                    <a:p>
                      <a:r>
                        <a:rPr lang="en-US" sz="1400" b="1" kern="1200" dirty="0">
                          <a:solidFill>
                            <a:schemeClr val="accent1">
                              <a:lumMod val="50000"/>
                            </a:schemeClr>
                          </a:solidFill>
                          <a:effectLst/>
                          <a:latin typeface="+mn-lt"/>
                          <a:ea typeface="+mn-ea"/>
                          <a:cs typeface="+mn-cs"/>
                        </a:rPr>
                        <a:t>Accelerate Global Education Initiatives and Expand the University’s International Footprint </a:t>
                      </a:r>
                    </a:p>
                    <a:p>
                      <a:r>
                        <a:rPr lang="en-US" sz="1400" b="0" kern="1200" dirty="0">
                          <a:solidFill>
                            <a:schemeClr val="tx1"/>
                          </a:solidFill>
                          <a:effectLst/>
                          <a:latin typeface="+mn-lt"/>
                          <a:ea typeface="+mn-ea"/>
                          <a:cs typeface="+mn-cs"/>
                        </a:rPr>
                        <a:t>Morgan will enhance its study abroad program and promote global awareness and intercultural competencies through its diverse curricular and co-curricular programs and activities. </a:t>
                      </a:r>
                      <a:endParaRPr lang="en-US" sz="14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913181962"/>
                  </a:ext>
                </a:extLst>
              </a:tr>
            </a:tbl>
          </a:graphicData>
        </a:graphic>
      </p:graphicFrame>
    </p:spTree>
    <p:extLst>
      <p:ext uri="{BB962C8B-B14F-4D97-AF65-F5344CB8AC3E}">
        <p14:creationId xmlns:p14="http://schemas.microsoft.com/office/powerpoint/2010/main" val="313926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77D6B2E-37A3-429E-A37C-F30ED6487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64D5D5-227B-4F66-9AEA-46F570E79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46B67A4-D328-4747-A82B-65E84FA46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05D614-A447-43F1-BF78-6E63F439A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6" y="6456400"/>
            <a:ext cx="3610018" cy="400942"/>
          </a:xfrm>
          <a:prstGeom prst="rect">
            <a:avLst/>
          </a:prstGeom>
        </p:spPr>
      </p:pic>
      <p:pic>
        <p:nvPicPr>
          <p:cNvPr id="12" name="Content Placeholder 2">
            <a:extLst>
              <a:ext uri="{FF2B5EF4-FFF2-40B4-BE49-F238E27FC236}">
                <a16:creationId xmlns:a16="http://schemas.microsoft.com/office/drawing/2014/main" id="{BDD104B1-75EB-EC40-9D69-40E5A7FB8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069" y="4035412"/>
            <a:ext cx="321664" cy="447571"/>
          </a:xfrm>
          <a:prstGeom prst="rect">
            <a:avLst/>
          </a:prstGeom>
        </p:spPr>
      </p:pic>
      <p:sp>
        <p:nvSpPr>
          <p:cNvPr id="13" name="TextBox 12">
            <a:extLst>
              <a:ext uri="{FF2B5EF4-FFF2-40B4-BE49-F238E27FC236}">
                <a16:creationId xmlns:a16="http://schemas.microsoft.com/office/drawing/2014/main" id="{985292D0-3FDA-FF4F-9A76-5A39C5FF47A1}"/>
              </a:ext>
            </a:extLst>
          </p:cNvPr>
          <p:cNvSpPr txBox="1"/>
          <p:nvPr/>
        </p:nvSpPr>
        <p:spPr>
          <a:xfrm>
            <a:off x="3880892" y="3843698"/>
            <a:ext cx="800054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50800" dist="38100" dir="2700000" algn="tl" rotWithShape="0">
                    <a:srgbClr val="002060">
                      <a:alpha val="90000"/>
                    </a:srgbClr>
                  </a:outerShdw>
                </a:effectLst>
                <a:uLnTx/>
                <a:uFillTx/>
                <a:latin typeface="Calibri" panose="020F0502020204030204"/>
                <a:ea typeface="+mn-ea"/>
                <a:cs typeface="+mn-cs"/>
              </a:rPr>
              <a:t>ENROLLMENT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C000"/>
                </a:solidFill>
                <a:effectLst>
                  <a:outerShdw blurRad="50800" dist="38100" dir="2700000" algn="tl" rotWithShape="0">
                    <a:srgbClr val="002060">
                      <a:alpha val="90000"/>
                    </a:srgbClr>
                  </a:outerShdw>
                </a:effectLst>
                <a:latin typeface="Calibri" panose="020F0502020204030204"/>
              </a:rPr>
              <a:t>AND STUDENT SUCCESS</a:t>
            </a:r>
            <a:endParaRPr kumimoji="0" lang="en-US" sz="2400" b="0" i="0" u="none" strike="noStrike" kern="1200" cap="none" spc="0" normalizeH="0" baseline="0" noProof="0" dirty="0">
              <a:ln>
                <a:noFill/>
              </a:ln>
              <a:solidFill>
                <a:prstClr val="white"/>
              </a:solidFill>
              <a:effectLst>
                <a:outerShdw blurRad="50800" dist="38100" dir="2700000" algn="tl" rotWithShape="0">
                  <a:srgbClr val="002060">
                    <a:alpha val="9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1927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33DE26B7CD4842A319B21F7627F8A2" ma:contentTypeVersion="4" ma:contentTypeDescription="Create a new document." ma:contentTypeScope="" ma:versionID="8997ce15c1f5bfffafbf22d0f669227c">
  <xsd:schema xmlns:xsd="http://www.w3.org/2001/XMLSchema" xmlns:xs="http://www.w3.org/2001/XMLSchema" xmlns:p="http://schemas.microsoft.com/office/2006/metadata/properties" xmlns:ns1="http://schemas.microsoft.com/sharepoint/v3" targetNamespace="http://schemas.microsoft.com/office/2006/metadata/properties" ma:root="true" ma:fieldsID="2ab91acf0173590172983a49406d704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ma:readOnly="false">
      <xsd:simpleType>
        <xsd:restriction base="dms:Unknown"/>
      </xsd:simpleType>
    </xsd:element>
    <xsd:element name="PublishingExpirationDate" ma:index="5" nillable="true" ma:displayName="Scheduling End Date" ma:description=""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618A81E-965A-4E51-994C-064F997A43AD}"/>
</file>

<file path=customXml/itemProps2.xml><?xml version="1.0" encoding="utf-8"?>
<ds:datastoreItem xmlns:ds="http://schemas.openxmlformats.org/officeDocument/2006/customXml" ds:itemID="{F249F883-659B-4B04-AAC5-C72E9E28EE86}"/>
</file>

<file path=customXml/itemProps3.xml><?xml version="1.0" encoding="utf-8"?>
<ds:datastoreItem xmlns:ds="http://schemas.openxmlformats.org/officeDocument/2006/customXml" ds:itemID="{F2155930-E7E2-474A-99DE-9E66D33A1533}"/>
</file>

<file path=docProps/app.xml><?xml version="1.0" encoding="utf-8"?>
<Properties xmlns="http://schemas.openxmlformats.org/officeDocument/2006/extended-properties" xmlns:vt="http://schemas.openxmlformats.org/officeDocument/2006/docPropsVTypes">
  <Template/>
  <TotalTime>14506</TotalTime>
  <Words>1416</Words>
  <Application>Microsoft Office PowerPoint</Application>
  <PresentationFormat>Widescreen</PresentationFormat>
  <Paragraphs>183</Paragraphs>
  <Slides>34</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Avenir Light</vt:lpstr>
      <vt:lpstr>Calibri</vt:lpstr>
      <vt:lpstr>Calibri Light</vt:lpstr>
      <vt:lpstr>Garamond</vt:lpstr>
      <vt:lpstr>Helvetica</vt:lpstr>
      <vt:lpstr>Play</vt:lpstr>
      <vt:lpstr>Roboto</vt:lpstr>
      <vt:lpstr>Times New Roman</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27 Morgan MHEC PowerPoint Presentation</dc:title>
  <dc:creator>Ms. Stacey L. Benn</dc:creator>
  <cp:lastModifiedBy>Reiner,  Anthony</cp:lastModifiedBy>
  <cp:revision>698</cp:revision>
  <cp:lastPrinted>2024-05-13T15:22:53Z</cp:lastPrinted>
  <dcterms:created xsi:type="dcterms:W3CDTF">2020-08-26T12:22:47Z</dcterms:created>
  <dcterms:modified xsi:type="dcterms:W3CDTF">2025-09-16T11:33:27Z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0x0101006833DE26B7CD4842A319B21F7627F8A2</vt:lpwstr>
  </property>
</Properties>
</file>