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style7.xml" ContentType="application/vnd.ms-office.chart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authors.xml" ContentType="application/vnd.ms-powerpoint.authors+xml"/>
  <Override PartName="/ppt/charts/style6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7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22"/>
  </p:notesMasterIdLst>
  <p:sldIdLst>
    <p:sldId id="259" r:id="rId2"/>
    <p:sldId id="264" r:id="rId3"/>
    <p:sldId id="265" r:id="rId4"/>
    <p:sldId id="310" r:id="rId5"/>
    <p:sldId id="270" r:id="rId6"/>
    <p:sldId id="282" r:id="rId7"/>
    <p:sldId id="283" r:id="rId8"/>
    <p:sldId id="291" r:id="rId9"/>
    <p:sldId id="273" r:id="rId10"/>
    <p:sldId id="284" r:id="rId11"/>
    <p:sldId id="285" r:id="rId12"/>
    <p:sldId id="287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2A982F-C497-2A01-21C9-3EB1A4E17F12}" name="Engle, Brandon S." initials="EBS" userId="S::bsengle@smcm.edu::405fb4a9-fa87-448a-b5de-c05ea63b4134" providerId="AD"/>
  <p188:author id="{8B55A8E8-6844-FE0E-96FB-9E6DCF280206}" name="Brady, Anne Marie" initials="AB" userId="S::ambrady@smcm.edu::5532d8b3-0072-4e0d-ae0c-aada89f39e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176"/>
    <a:srgbClr val="595959"/>
    <a:srgbClr val="FFC32D"/>
    <a:srgbClr val="01006D"/>
    <a:srgbClr val="011F5B"/>
    <a:srgbClr val="D1343B"/>
    <a:srgbClr val="FF0000"/>
    <a:srgbClr val="D0343B"/>
    <a:srgbClr val="D0343A"/>
    <a:srgbClr val="D5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5" autoAdjust="0"/>
    <p:restoredTop sz="94677" autoAdjust="0"/>
  </p:normalViewPr>
  <p:slideViewPr>
    <p:cSldViewPr snapToGrid="0">
      <p:cViewPr varScale="1">
        <p:scale>
          <a:sx n="118" d="100"/>
          <a:sy n="118" d="100"/>
        </p:scale>
        <p:origin x="1272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/>
              <a:t>Academic Degrees </a:t>
            </a:r>
          </a:p>
          <a:p>
            <a:pPr>
              <a:defRPr sz="1800"/>
            </a:pPr>
            <a:r>
              <a:rPr lang="en-US" sz="1800" b="0" dirty="0"/>
              <a:t>and Programs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7081768804698"/>
          <c:y val="0.23368394877377502"/>
          <c:w val="0.61811459563878968"/>
          <c:h val="0.755861430479014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Academic Degrees and Programs</c:v>
                </c:pt>
              </c:strCache>
            </c:strRef>
          </c:tx>
          <c:dPt>
            <c:idx val="0"/>
            <c:bubble3D val="0"/>
            <c:spPr>
              <a:solidFill>
                <a:srgbClr val="0020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43-4A1F-9DE1-936883FBB510}"/>
              </c:ext>
            </c:extLst>
          </c:dPt>
          <c:dPt>
            <c:idx val="1"/>
            <c:bubble3D val="0"/>
            <c:spPr>
              <a:solidFill>
                <a:srgbClr val="59B2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3-4A1F-9DE1-936883FBB510}"/>
              </c:ext>
            </c:extLst>
          </c:dPt>
          <c:dPt>
            <c:idx val="2"/>
            <c:bubble3D val="0"/>
            <c:spPr>
              <a:solidFill>
                <a:srgbClr val="F3C1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3-4A1F-9DE1-936883FBB510}"/>
              </c:ext>
            </c:extLst>
          </c:dPt>
          <c:dLbls>
            <c:dLbl>
              <c:idx val="0"/>
              <c:layout>
                <c:manualLayout>
                  <c:x val="-0.16305333353127982"/>
                  <c:y val="9.08076628978539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3-4A1F-9DE1-936883FBB510}"/>
                </c:ext>
              </c:extLst>
            </c:dLbl>
            <c:dLbl>
              <c:idx val="1"/>
              <c:layout>
                <c:manualLayout>
                  <c:x val="0.19149055052966429"/>
                  <c:y val="2.7162514249533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3-4A1F-9DE1-936883FBB510}"/>
                </c:ext>
              </c:extLst>
            </c:dLbl>
            <c:dLbl>
              <c:idx val="2"/>
              <c:layout>
                <c:manualLayout>
                  <c:x val="-0.24927382255749833"/>
                  <c:y val="8.790010427176170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710034430384282"/>
                      <c:h val="0.15673437200521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43-4A1F-9DE1-936883FB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BA</c:v>
                </c:pt>
                <c:pt idx="1">
                  <c:v>BS</c:v>
                </c:pt>
                <c:pt idx="2">
                  <c:v>MAT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3-4A1F-9DE1-936883FBB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>
          <a:solidFill>
            <a:schemeClr val="tx2">
              <a:lumMod val="90000"/>
              <a:lumOff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First-to-Second Year Retention Rates </a:t>
            </a:r>
          </a:p>
          <a:p>
            <a: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(Five-year</a:t>
            </a:r>
            <a:r>
              <a:rPr lang="en-US" sz="1400" b="0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average 2019-23)</a:t>
            </a:r>
            <a:endParaRPr lang="en-US" sz="1400" b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Debt of Graduates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3-4FA8-BF9C-76600B107A6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33-4FA8-BF9C-76600B107A6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F33-4FA8-BF9C-76600B107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Aspirant
(n=6)</c:v>
                </c:pt>
                <c:pt idx="1">
                  <c:v>SMCM</c:v>
                </c:pt>
                <c:pt idx="2">
                  <c:v>Peer
(n=12)</c:v>
                </c:pt>
                <c:pt idx="3">
                  <c:v>Md Private 
(n=9)</c:v>
                </c:pt>
                <c:pt idx="4">
                  <c:v>Md Public
(n=11)</c:v>
                </c:pt>
                <c:pt idx="5">
                  <c:v>COPLAC 
(n=27)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0.92219999999999991</c:v>
                </c:pt>
                <c:pt idx="1">
                  <c:v>0.83256696201817237</c:v>
                </c:pt>
                <c:pt idx="2">
                  <c:v>0.8246</c:v>
                </c:pt>
                <c:pt idx="3">
                  <c:v>0.77880000000000005</c:v>
                </c:pt>
                <c:pt idx="4">
                  <c:v>0.748</c:v>
                </c:pt>
                <c:pt idx="5">
                  <c:v>0.72099999999999997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3-4FA8-BF9C-76600B107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46114848"/>
        <c:axId val="446121080"/>
      </c:barChart>
      <c:catAx>
        <c:axId val="4461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21080"/>
        <c:crosses val="autoZero"/>
        <c:auto val="1"/>
        <c:lblAlgn val="ctr"/>
        <c:lblOffset val="100"/>
        <c:noMultiLvlLbl val="0"/>
      </c:catAx>
      <c:valAx>
        <c:axId val="44612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Four-Year Graduation Rates</a:t>
            </a:r>
          </a:p>
          <a:p>
            <a:pPr>
              <a:defRPr sz="1400" b="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(Five-year average 2017-21)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4yr grad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71-47D5-B959-BF0D2A62A921}"/>
              </c:ext>
            </c:extLst>
          </c:dPt>
          <c:dPt>
            <c:idx val="1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71-47D5-B959-BF0D2A62A92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0F-4B2D-865E-250196F019F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0F-4B2D-865E-250196F01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Aspirant
(n=6)</c:v>
                </c:pt>
                <c:pt idx="1">
                  <c:v>Peer
(n=12)</c:v>
                </c:pt>
                <c:pt idx="2">
                  <c:v>SMCM</c:v>
                </c:pt>
                <c:pt idx="3">
                  <c:v>Md Private 
(n=9)</c:v>
                </c:pt>
                <c:pt idx="4">
                  <c:v>COPLAC 
(n=27)</c:v>
                </c:pt>
                <c:pt idx="5">
                  <c:v>Md Public
(n=11)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0.85</c:v>
                </c:pt>
                <c:pt idx="1">
                  <c:v>0.64600000000000002</c:v>
                </c:pt>
                <c:pt idx="2">
                  <c:v>0.62733139089956014</c:v>
                </c:pt>
                <c:pt idx="3">
                  <c:v>0.58799999999999997</c:v>
                </c:pt>
                <c:pt idx="4">
                  <c:v>0.39799999999999996</c:v>
                </c:pt>
                <c:pt idx="5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1-47D5-B959-BF0D2A62A9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42969112"/>
        <c:axId val="442973376"/>
      </c:barChart>
      <c:catAx>
        <c:axId val="44296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73376"/>
        <c:crosses val="autoZero"/>
        <c:auto val="1"/>
        <c:lblAlgn val="ctr"/>
        <c:lblOffset val="100"/>
        <c:noMultiLvlLbl val="0"/>
      </c:catAx>
      <c:valAx>
        <c:axId val="4429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6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29087690548153"/>
          <c:y val="8.9900616829438687E-2"/>
          <c:w val="0.65374974193534563"/>
          <c:h val="0.892563306436528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SMCM Pell Students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Six-Year Graduation</c:v>
                </c:pt>
                <c:pt idx="1">
                  <c:v>Four-Year Graduation</c:v>
                </c:pt>
                <c:pt idx="2">
                  <c:v>First-to-Second Year Retention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0.63</c:v>
                </c:pt>
                <c:pt idx="1">
                  <c:v>0.53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F-44D5-9E08-4B5F552B62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SMCM Students of Color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Six-Year Graduation</c:v>
                </c:pt>
                <c:pt idx="1">
                  <c:v>Four-Year Graduation</c:v>
                </c:pt>
                <c:pt idx="2">
                  <c:v>First-to-Second Year Retention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0.49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F-44D5-9E08-4B5F552B62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SMCM Students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Six-Year Graduation</c:v>
                </c:pt>
                <c:pt idx="1">
                  <c:v>Four-Year Graduation</c:v>
                </c:pt>
                <c:pt idx="2">
                  <c:v>First-to-Second Year Retention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0.69</c:v>
                </c:pt>
                <c:pt idx="1">
                  <c:v>0.59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DF-44D5-9E08-4B5F552B62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894731296"/>
        <c:axId val="825184432"/>
      </c:barChart>
      <c:catAx>
        <c:axId val="89473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184432"/>
        <c:crosses val="autoZero"/>
        <c:auto val="1"/>
        <c:lblAlgn val="ctr"/>
        <c:lblOffset val="100"/>
        <c:noMultiLvlLbl val="0"/>
      </c:catAx>
      <c:valAx>
        <c:axId val="825184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7312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9689200860382198"/>
          <c:y val="1.9072213280372102E-2"/>
          <c:w val="0.45520704821897884"/>
          <c:h val="6.5235122078399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State Funds Total: $41,684,737</a:t>
            </a:r>
          </a:p>
        </c:rich>
      </c:tx>
      <c:layout>
        <c:manualLayout>
          <c:xMode val="edge"/>
          <c:yMode val="edge"/>
          <c:x val="0.30054993273060315"/>
          <c:y val="4.0610958176140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261726989694113"/>
          <c:y val="0.20952996431756399"/>
          <c:w val="0.57463213110989197"/>
          <c:h val="0.683309260231277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 Funds Request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C3-904D-B0B1-5D900CE7DB7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C3-904D-B0B1-5D900CE7DB7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C3-904D-B0B1-5D900CE7DB78}"/>
              </c:ext>
            </c:extLst>
          </c:dPt>
          <c:dLbls>
            <c:dLbl>
              <c:idx val="0"/>
              <c:layout>
                <c:manualLayout>
                  <c:x val="8.4625543144589421E-2"/>
                  <c:y val="-2.4849691637917402E-3"/>
                </c:manualLayout>
              </c:layout>
              <c:tx>
                <c:rich>
                  <a:bodyPr/>
                  <a:lstStyle/>
                  <a:p>
                    <a:fld id="{CD8A9E99-85D3-43BD-8399-EE465F784B5A}" type="CATEGORYNAME">
                      <a:rPr lang="en-US" sz="1100"/>
                      <a:pPr/>
                      <a:t>[CATEGORY NAME]</a:t>
                    </a:fld>
                    <a:endParaRPr lang="en-US" sz="1100" dirty="0"/>
                  </a:p>
                  <a:p>
                    <a:r>
                      <a:rPr lang="en-US" sz="1100" dirty="0"/>
                      <a:t>$39,134,897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C3-904D-B0B1-5D900CE7DB78}"/>
                </c:ext>
              </c:extLst>
            </c:dLbl>
            <c:dLbl>
              <c:idx val="1"/>
              <c:layout>
                <c:manualLayout>
                  <c:x val="-0.20739573765935337"/>
                  <c:y val="-8.729126527960205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C3-904D-B0B1-5D900CE7DB78}"/>
                </c:ext>
              </c:extLst>
            </c:dLbl>
            <c:dLbl>
              <c:idx val="2"/>
              <c:layout>
                <c:manualLayout>
                  <c:x val="-0.19575700097209936"/>
                  <c:y val="7.07761727651162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3-904D-B0B1-5D900CE7D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Fund Grant</c:v>
                </c:pt>
                <c:pt idx="1">
                  <c:v>HEIF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27766276</c:v>
                </c:pt>
                <c:pt idx="1">
                  <c:v>2549840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C3-904D-B0B1-5D900CE7D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006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 Employees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52-AA4A-94CD-412B5469581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9F8-473D-BACF-974C64C5E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Faculty</c:v>
                </c:pt>
                <c:pt idx="1">
                  <c:v>Staff</c:v>
                </c:pt>
                <c:pt idx="2">
                  <c:v>Senior Administrators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145</c:v>
                </c:pt>
                <c:pt idx="1">
                  <c:v>267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7-43F7-803B-7B62128E8B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-27"/>
        <c:axId val="700217416"/>
        <c:axId val="700218400"/>
      </c:barChart>
      <c:catAx>
        <c:axId val="70021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218400"/>
        <c:crosses val="autoZero"/>
        <c:auto val="1"/>
        <c:lblAlgn val="ctr"/>
        <c:lblOffset val="100"/>
        <c:noMultiLvlLbl val="0"/>
      </c:catAx>
      <c:valAx>
        <c:axId val="70021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21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Fall Enrollment (FTE)</a:t>
            </a:r>
          </a:p>
        </c:rich>
      </c:tx>
      <c:layout>
        <c:manualLayout>
          <c:xMode val="edge"/>
          <c:yMode val="edge"/>
          <c:x val="0.16382760648265549"/>
          <c:y val="2.5139247346770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FA14</c:v>
                </c:pt>
                <c:pt idx="1">
                  <c:v>FA15</c:v>
                </c:pt>
                <c:pt idx="2">
                  <c:v>FA16</c:v>
                </c:pt>
                <c:pt idx="3">
                  <c:v>FA17</c:v>
                </c:pt>
                <c:pt idx="4">
                  <c:v>FA18</c:v>
                </c:pt>
                <c:pt idx="5">
                  <c:v>FA19</c:v>
                </c:pt>
                <c:pt idx="6">
                  <c:v>FA20</c:v>
                </c:pt>
                <c:pt idx="7">
                  <c:v>FA21</c:v>
                </c:pt>
                <c:pt idx="8">
                  <c:v>FA22</c:v>
                </c:pt>
                <c:pt idx="9">
                  <c:v>FA23</c:v>
                </c:pt>
                <c:pt idx="10">
                  <c:v>FA24</c:v>
                </c:pt>
                <c:pt idx="11">
                  <c:v>FA25</c:v>
                </c:pt>
                <c:pt idx="12">
                  <c:v>FA26</c:v>
                </c:pt>
                <c:pt idx="13">
                  <c:v>FA27</c:v>
                </c:pt>
                <c:pt idx="14">
                  <c:v>FA28</c:v>
                </c:pt>
                <c:pt idx="15">
                  <c:v>FA29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1797</c:v>
                </c:pt>
                <c:pt idx="1">
                  <c:v>1812</c:v>
                </c:pt>
                <c:pt idx="2">
                  <c:v>1702</c:v>
                </c:pt>
                <c:pt idx="3">
                  <c:v>1647</c:v>
                </c:pt>
                <c:pt idx="4">
                  <c:v>1651</c:v>
                </c:pt>
                <c:pt idx="5">
                  <c:v>1539</c:v>
                </c:pt>
                <c:pt idx="6">
                  <c:v>1573</c:v>
                </c:pt>
                <c:pt idx="7">
                  <c:v>1609</c:v>
                </c:pt>
                <c:pt idx="8">
                  <c:v>1618</c:v>
                </c:pt>
                <c:pt idx="9">
                  <c:v>1714</c:v>
                </c:pt>
                <c:pt idx="10">
                  <c:v>1757</c:v>
                </c:pt>
                <c:pt idx="11">
                  <c:v>1704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39-45AE-82AD-266D2AF698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FFC32D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FA14</c:v>
                </c:pt>
                <c:pt idx="1">
                  <c:v>FA15</c:v>
                </c:pt>
                <c:pt idx="2">
                  <c:v>FA16</c:v>
                </c:pt>
                <c:pt idx="3">
                  <c:v>FA17</c:v>
                </c:pt>
                <c:pt idx="4">
                  <c:v>FA18</c:v>
                </c:pt>
                <c:pt idx="5">
                  <c:v>FA19</c:v>
                </c:pt>
                <c:pt idx="6">
                  <c:v>FA20</c:v>
                </c:pt>
                <c:pt idx="7">
                  <c:v>FA21</c:v>
                </c:pt>
                <c:pt idx="8">
                  <c:v>FA22</c:v>
                </c:pt>
                <c:pt idx="9">
                  <c:v>FA23</c:v>
                </c:pt>
                <c:pt idx="10">
                  <c:v>FA24</c:v>
                </c:pt>
                <c:pt idx="11">
                  <c:v>FA25</c:v>
                </c:pt>
                <c:pt idx="12">
                  <c:v>FA26</c:v>
                </c:pt>
                <c:pt idx="13">
                  <c:v>FA27</c:v>
                </c:pt>
                <c:pt idx="14">
                  <c:v>FA28</c:v>
                </c:pt>
                <c:pt idx="15">
                  <c:v>FA29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11">
                  <c:v>1704</c:v>
                </c:pt>
                <c:pt idx="12">
                  <c:v>1734</c:v>
                </c:pt>
                <c:pt idx="13">
                  <c:v>1764</c:v>
                </c:pt>
                <c:pt idx="14">
                  <c:v>1794</c:v>
                </c:pt>
                <c:pt idx="15">
                  <c:v>1804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39-45AE-82AD-266D2AF698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FA14</c:v>
                </c:pt>
                <c:pt idx="1">
                  <c:v>FA15</c:v>
                </c:pt>
                <c:pt idx="2">
                  <c:v>FA16</c:v>
                </c:pt>
                <c:pt idx="3">
                  <c:v>FA17</c:v>
                </c:pt>
                <c:pt idx="4">
                  <c:v>FA18</c:v>
                </c:pt>
                <c:pt idx="5">
                  <c:v>FA19</c:v>
                </c:pt>
                <c:pt idx="6">
                  <c:v>FA20</c:v>
                </c:pt>
                <c:pt idx="7">
                  <c:v>FA21</c:v>
                </c:pt>
                <c:pt idx="8">
                  <c:v>FA22</c:v>
                </c:pt>
                <c:pt idx="9">
                  <c:v>FA23</c:v>
                </c:pt>
                <c:pt idx="10">
                  <c:v>FA24</c:v>
                </c:pt>
                <c:pt idx="11">
                  <c:v>FA25</c:v>
                </c:pt>
                <c:pt idx="12">
                  <c:v>FA26</c:v>
                </c:pt>
                <c:pt idx="13">
                  <c:v>FA27</c:v>
                </c:pt>
                <c:pt idx="14">
                  <c:v>FA28</c:v>
                </c:pt>
                <c:pt idx="15">
                  <c:v>FA29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39-45AE-82AD-266D2AF69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4593552"/>
        <c:axId val="534577232"/>
      </c:lineChart>
      <c:catAx>
        <c:axId val="53459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577232"/>
        <c:crosses val="autoZero"/>
        <c:auto val="1"/>
        <c:lblAlgn val="ctr"/>
        <c:lblOffset val="100"/>
        <c:noMultiLvlLbl val="0"/>
      </c:catAx>
      <c:valAx>
        <c:axId val="534577232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59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SMCM Full-Time Student Body Diversity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of Color</c:v>
                </c:pt>
              </c:strCache>
            </c:strRef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FA14</c:v>
                </c:pt>
                <c:pt idx="1">
                  <c:v>FA15</c:v>
                </c:pt>
                <c:pt idx="2">
                  <c:v>FA16</c:v>
                </c:pt>
                <c:pt idx="3">
                  <c:v>FA17</c:v>
                </c:pt>
                <c:pt idx="4">
                  <c:v>FA18</c:v>
                </c:pt>
                <c:pt idx="5">
                  <c:v>FA19</c:v>
                </c:pt>
                <c:pt idx="6">
                  <c:v>FA20</c:v>
                </c:pt>
                <c:pt idx="7">
                  <c:v>FA21</c:v>
                </c:pt>
                <c:pt idx="8">
                  <c:v>FA22</c:v>
                </c:pt>
                <c:pt idx="9">
                  <c:v>FA23</c:v>
                </c:pt>
                <c:pt idx="10">
                  <c:v>FA24</c:v>
                </c:pt>
                <c:pt idx="11">
                  <c:v>FA25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0.23200000000000001</c:v>
                </c:pt>
                <c:pt idx="1">
                  <c:v>0.253</c:v>
                </c:pt>
                <c:pt idx="2">
                  <c:v>0.26700000000000002</c:v>
                </c:pt>
                <c:pt idx="3">
                  <c:v>0.26600000000000001</c:v>
                </c:pt>
                <c:pt idx="4">
                  <c:v>0.249</c:v>
                </c:pt>
                <c:pt idx="5">
                  <c:v>0.26200000000000001</c:v>
                </c:pt>
                <c:pt idx="6">
                  <c:v>0.27100000000000002</c:v>
                </c:pt>
                <c:pt idx="7">
                  <c:v>0.28299999999999997</c:v>
                </c:pt>
                <c:pt idx="8">
                  <c:v>0.29199999999999998</c:v>
                </c:pt>
                <c:pt idx="9">
                  <c:v>0.28799999999999998</c:v>
                </c:pt>
                <c:pt idx="10">
                  <c:v>0.30299999999999999</c:v>
                </c:pt>
                <c:pt idx="11">
                  <c:v>0.29799999999999999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09-4317-A7BF-924BBEAE76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Generation</c:v>
                </c:pt>
              </c:strCache>
            </c:strRef>
          </c:tx>
          <c:spPr>
            <a:ln w="31750" cap="rnd">
              <a:solidFill>
                <a:srgbClr val="FFC32D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FA14</c:v>
                </c:pt>
                <c:pt idx="1">
                  <c:v>FA15</c:v>
                </c:pt>
                <c:pt idx="2">
                  <c:v>FA16</c:v>
                </c:pt>
                <c:pt idx="3">
                  <c:v>FA17</c:v>
                </c:pt>
                <c:pt idx="4">
                  <c:v>FA18</c:v>
                </c:pt>
                <c:pt idx="5">
                  <c:v>FA19</c:v>
                </c:pt>
                <c:pt idx="6">
                  <c:v>FA20</c:v>
                </c:pt>
                <c:pt idx="7">
                  <c:v>FA21</c:v>
                </c:pt>
                <c:pt idx="8">
                  <c:v>FA22</c:v>
                </c:pt>
                <c:pt idx="9">
                  <c:v>FA23</c:v>
                </c:pt>
                <c:pt idx="10">
                  <c:v>FA24</c:v>
                </c:pt>
                <c:pt idx="11">
                  <c:v>FA25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0.17899999999999999</c:v>
                </c:pt>
                <c:pt idx="1">
                  <c:v>0.182</c:v>
                </c:pt>
                <c:pt idx="2">
                  <c:v>0.16900000000000001</c:v>
                </c:pt>
                <c:pt idx="3">
                  <c:v>0.189</c:v>
                </c:pt>
                <c:pt idx="4">
                  <c:v>0.20899999999999999</c:v>
                </c:pt>
                <c:pt idx="5">
                  <c:v>0.217</c:v>
                </c:pt>
                <c:pt idx="6">
                  <c:v>0.23</c:v>
                </c:pt>
                <c:pt idx="7">
                  <c:v>0.21</c:v>
                </c:pt>
                <c:pt idx="8">
                  <c:v>0.22700000000000001</c:v>
                </c:pt>
                <c:pt idx="9">
                  <c:v>0.23499999999999999</c:v>
                </c:pt>
                <c:pt idx="10">
                  <c:v>0.23599999999999999</c:v>
                </c:pt>
                <c:pt idx="11">
                  <c:v>0.254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09-4317-A7BF-924BBEAE76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Recipient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FA14</c:v>
                </c:pt>
                <c:pt idx="1">
                  <c:v>FA15</c:v>
                </c:pt>
                <c:pt idx="2">
                  <c:v>FA16</c:v>
                </c:pt>
                <c:pt idx="3">
                  <c:v>FA17</c:v>
                </c:pt>
                <c:pt idx="4">
                  <c:v>FA18</c:v>
                </c:pt>
                <c:pt idx="5">
                  <c:v>FA19</c:v>
                </c:pt>
                <c:pt idx="6">
                  <c:v>FA20</c:v>
                </c:pt>
                <c:pt idx="7">
                  <c:v>FA21</c:v>
                </c:pt>
                <c:pt idx="8">
                  <c:v>FA22</c:v>
                </c:pt>
                <c:pt idx="9">
                  <c:v>FA23</c:v>
                </c:pt>
                <c:pt idx="10">
                  <c:v>FA24</c:v>
                </c:pt>
                <c:pt idx="11">
                  <c:v>FA25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0.19</c:v>
                </c:pt>
                <c:pt idx="1">
                  <c:v>0.20300000000000001</c:v>
                </c:pt>
                <c:pt idx="2">
                  <c:v>0.191</c:v>
                </c:pt>
                <c:pt idx="3">
                  <c:v>0.21099999999999999</c:v>
                </c:pt>
                <c:pt idx="4">
                  <c:v>0.20399999999999999</c:v>
                </c:pt>
                <c:pt idx="5">
                  <c:v>0.214</c:v>
                </c:pt>
                <c:pt idx="6">
                  <c:v>0.20899999999999999</c:v>
                </c:pt>
                <c:pt idx="7">
                  <c:v>0.20100000000000001</c:v>
                </c:pt>
                <c:pt idx="8">
                  <c:v>0.20200000000000001</c:v>
                </c:pt>
                <c:pt idx="9">
                  <c:v>0.20899999999999999</c:v>
                </c:pt>
                <c:pt idx="10">
                  <c:v>0.222</c:v>
                </c:pt>
                <c:pt idx="11">
                  <c:v>0.22700000000000001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09-4317-A7BF-924BBEAE7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4883503"/>
        <c:axId val="1480005887"/>
      </c:lineChart>
      <c:catAx>
        <c:axId val="142488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005887"/>
        <c:crosses val="autoZero"/>
        <c:auto val="1"/>
        <c:lblAlgn val="ctr"/>
        <c:lblOffset val="100"/>
        <c:noMultiLvlLbl val="0"/>
      </c:catAx>
      <c:valAx>
        <c:axId val="1480005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88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Maryland</a:t>
            </a:r>
            <a:r>
              <a:rPr lang="en-US" sz="1600" b="0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Liberal Arts Colleges – Net Cost of Attendance</a:t>
            </a:r>
          </a:p>
          <a:p>
            <a: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(Three-year</a:t>
            </a:r>
            <a:r>
              <a:rPr lang="en-US" sz="1600" b="0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average 2021-2023)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32938235097756E-2"/>
          <c:y val="0.16555002870455801"/>
          <c:w val="0.97794177175152974"/>
          <c:h val="0.6170606242200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62-43DC-A9DF-E2D56EEEB9C1}"/>
              </c:ext>
            </c:extLst>
          </c:dPt>
          <c:dPt>
            <c:idx val="1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27-492C-94F5-97BDD1E59F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A62-43DC-A9DF-E2D56EEEB9C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27-492C-94F5-97BDD1E59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SMCM</c:v>
                </c:pt>
                <c:pt idx="1">
                  <c:v>McDaniel</c:v>
                </c:pt>
                <c:pt idx="2">
                  <c:v>Hood</c:v>
                </c:pt>
                <c:pt idx="3">
                  <c:v>Notre Dame of MD</c:v>
                </c:pt>
                <c:pt idx="4">
                  <c:v>Mount St. Mary's</c:v>
                </c:pt>
                <c:pt idx="5">
                  <c:v>Goucher</c:v>
                </c:pt>
                <c:pt idx="6">
                  <c:v>Stevenson</c:v>
                </c:pt>
                <c:pt idx="7">
                  <c:v>St. John's</c:v>
                </c:pt>
                <c:pt idx="8">
                  <c:v>Washington</c:v>
                </c:pt>
                <c:pt idx="9">
                  <c:v>Loyola</c:v>
                </c:pt>
              </c:strCache>
            </c:strRef>
          </c:cat>
          <c:val>
            <c:numRef>
              <c:f>Sheet1!$B$2:$B$11</c:f>
              <c:numCache>
                <c:formatCode>"$"#,##0</c:formatCode>
                <c:ptCount val="10"/>
                <c:pt idx="0">
                  <c:v>20535.333333333332</c:v>
                </c:pt>
                <c:pt idx="1">
                  <c:v>22994</c:v>
                </c:pt>
                <c:pt idx="2">
                  <c:v>23613.666666666668</c:v>
                </c:pt>
                <c:pt idx="3">
                  <c:v>23933.666666666668</c:v>
                </c:pt>
                <c:pt idx="4">
                  <c:v>24716</c:v>
                </c:pt>
                <c:pt idx="5">
                  <c:v>26612.666666666668</c:v>
                </c:pt>
                <c:pt idx="6">
                  <c:v>27051.666666666668</c:v>
                </c:pt>
                <c:pt idx="7">
                  <c:v>28267.666666666668</c:v>
                </c:pt>
                <c:pt idx="8">
                  <c:v>29097</c:v>
                </c:pt>
                <c:pt idx="9">
                  <c:v>32690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7-492C-94F5-97BDD1E59F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253535560"/>
        <c:axId val="253529984"/>
      </c:barChart>
      <c:catAx>
        <c:axId val="25353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29984"/>
        <c:crosses val="autoZero"/>
        <c:auto val="1"/>
        <c:lblAlgn val="ctr"/>
        <c:lblOffset val="100"/>
        <c:noMultiLvlLbl val="0"/>
      </c:catAx>
      <c:valAx>
        <c:axId val="25352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3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Median Debt of Graduates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Debt of Graduates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3-4FA8-BF9C-76600B107A6E}"/>
              </c:ext>
            </c:extLst>
          </c:dPt>
          <c:dPt>
            <c:idx val="1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33-4FA8-BF9C-76600B107A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92611FE-85A9-40C4-B5F7-0337DEA2EE5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33-4FA8-BF9C-76600B107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SMCM</c:v>
                </c:pt>
                <c:pt idx="1">
                  <c:v>MD Median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21000</c:v>
                </c:pt>
                <c:pt idx="1">
                  <c:v>23250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3-4FA8-BF9C-76600B107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446114848"/>
        <c:axId val="446121080"/>
      </c:barChart>
      <c:catAx>
        <c:axId val="4461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21080"/>
        <c:crosses val="autoZero"/>
        <c:auto val="1"/>
        <c:lblAlgn val="ctr"/>
        <c:lblOffset val="100"/>
        <c:noMultiLvlLbl val="0"/>
      </c:catAx>
      <c:valAx>
        <c:axId val="446121080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 b="0">
          <a:solidFill>
            <a:schemeClr val="tx2">
              <a:lumMod val="90000"/>
              <a:lumOff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006D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1006D"/>
                </a:solidFill>
              </a:rPr>
              <a:t>SMCM Grads</a:t>
            </a:r>
            <a:r>
              <a:rPr lang="en-US" baseline="0" dirty="0">
                <a:solidFill>
                  <a:srgbClr val="01006D"/>
                </a:solidFill>
              </a:rPr>
              <a:t> Median </a:t>
            </a:r>
            <a:r>
              <a:rPr lang="en-US" dirty="0">
                <a:solidFill>
                  <a:srgbClr val="01006D"/>
                </a:solidFill>
              </a:rPr>
              <a:t>Debt vs. Median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006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 Default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71-47D5-B959-BF0D2A62A92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71-47D5-B959-BF0D2A62A92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371-47D5-B959-BF0D2A62A92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371-47D5-B959-BF0D2A62A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Annual 
Income</c:v>
                </c:pt>
                <c:pt idx="1">
                  <c:v>Total 
Debt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60110</c:v>
                </c:pt>
                <c:pt idx="1">
                  <c:v>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1-47D5-B959-BF0D2A62A9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42969112"/>
        <c:axId val="442973376"/>
      </c:barChart>
      <c:catAx>
        <c:axId val="442969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73376"/>
        <c:crosses val="autoZero"/>
        <c:auto val="1"/>
        <c:lblAlgn val="ctr"/>
        <c:lblOffset val="100"/>
        <c:noMultiLvlLbl val="0"/>
      </c:catAx>
      <c:valAx>
        <c:axId val="44297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6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High Impact Practices (HIPs) – Class of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Completed 2+ HIPs</c:v>
                </c:pt>
                <c:pt idx="1">
                  <c:v>Completed 3+ HIPs</c:v>
                </c:pt>
                <c:pt idx="2">
                  <c:v>Experiential coursework</c:v>
                </c:pt>
                <c:pt idx="3">
                  <c:v>Conducted research</c:v>
                </c:pt>
                <c:pt idx="4">
                  <c:v>Internship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0.96</c:v>
                </c:pt>
                <c:pt idx="2">
                  <c:v>0.87</c:v>
                </c:pt>
                <c:pt idx="3">
                  <c:v>0.7</c:v>
                </c:pt>
                <c:pt idx="4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C-4E17-90D0-EF7BDEA81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206330048"/>
        <c:axId val="1206331488"/>
      </c:barChart>
      <c:catAx>
        <c:axId val="1206330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331488"/>
        <c:crosses val="autoZero"/>
        <c:auto val="1"/>
        <c:lblAlgn val="ctr"/>
        <c:lblOffset val="100"/>
        <c:noMultiLvlLbl val="0"/>
      </c:catAx>
      <c:valAx>
        <c:axId val="120633148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33004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rgbClr val="595959"/>
                </a:solidFill>
              </a:rPr>
              <a:t>High-Impact</a:t>
            </a:r>
            <a:r>
              <a:rPr lang="en-US" sz="1800" b="0" baseline="0" dirty="0">
                <a:solidFill>
                  <a:srgbClr val="595959"/>
                </a:solidFill>
              </a:rPr>
              <a:t> Practices (HIPs) - Five-year avg Classes of 2021-2025</a:t>
            </a:r>
            <a:endParaRPr lang="en-US" sz="1800" b="0" dirty="0">
              <a:solidFill>
                <a:srgbClr val="595959"/>
              </a:solidFill>
            </a:endParaRPr>
          </a:p>
        </c:rich>
      </c:tx>
      <c:layout>
        <c:manualLayout>
          <c:xMode val="edge"/>
          <c:yMode val="edge"/>
          <c:x val="0.13629495637369654"/>
          <c:y val="4.584540905850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38504320458847"/>
          <c:y val="0.1445418832938607"/>
          <c:w val="0.67868417173453044"/>
          <c:h val="0.855458116706139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Pell Students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Studied abroad 
(prior to 2022)</c:v>
                </c:pt>
                <c:pt idx="1">
                  <c:v>Completed an internship</c:v>
                </c:pt>
                <c:pt idx="2">
                  <c:v>Conducted research</c:v>
                </c:pt>
                <c:pt idx="3">
                  <c:v>Completed 3+ HIPs</c:v>
                </c:pt>
                <c:pt idx="4">
                  <c:v>Completed 2+ HIPs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0.5</c:v>
                </c:pt>
                <c:pt idx="2">
                  <c:v>0.66</c:v>
                </c:pt>
                <c:pt idx="3">
                  <c:v>0.85</c:v>
                </c:pt>
                <c:pt idx="4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D-4AFC-8FD7-29866C8F3C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 of Color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Studied abroad 
(prior to 2022)</c:v>
                </c:pt>
                <c:pt idx="1">
                  <c:v>Completed an internship</c:v>
                </c:pt>
                <c:pt idx="2">
                  <c:v>Conducted research</c:v>
                </c:pt>
                <c:pt idx="3">
                  <c:v>Completed 3+ HIPs</c:v>
                </c:pt>
                <c:pt idx="4">
                  <c:v>Completed 2+ HIPs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0.35</c:v>
                </c:pt>
                <c:pt idx="1">
                  <c:v>0.43</c:v>
                </c:pt>
                <c:pt idx="2">
                  <c:v>0.66</c:v>
                </c:pt>
                <c:pt idx="3">
                  <c:v>0.86</c:v>
                </c:pt>
                <c:pt idx="4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D-4AFC-8FD7-29866C8F3C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Students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Studied abroad 
(prior to 2022)</c:v>
                </c:pt>
                <c:pt idx="1">
                  <c:v>Completed an internship</c:v>
                </c:pt>
                <c:pt idx="2">
                  <c:v>Conducted research</c:v>
                </c:pt>
                <c:pt idx="3">
                  <c:v>Completed 3+ HIPs</c:v>
                </c:pt>
                <c:pt idx="4">
                  <c:v>Completed 2+ HIPs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0.35</c:v>
                </c:pt>
                <c:pt idx="1">
                  <c:v>0.46</c:v>
                </c:pt>
                <c:pt idx="2">
                  <c:v>0.68</c:v>
                </c:pt>
                <c:pt idx="3">
                  <c:v>0.84</c:v>
                </c:pt>
                <c:pt idx="4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9-479D-B691-3C1C99A17B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60369824"/>
        <c:axId val="822921504"/>
      </c:barChart>
      <c:catAx>
        <c:axId val="66036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921504"/>
        <c:crosses val="autoZero"/>
        <c:auto val="1"/>
        <c:lblAlgn val="ctr"/>
        <c:lblOffset val="100"/>
        <c:noMultiLvlLbl val="0"/>
      </c:catAx>
      <c:valAx>
        <c:axId val="822921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AFE220-70C2-7E4E-B4BB-463A79772BB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CC6B8D-2850-B640-B073-F461E6211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are five-year averages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174BB-373C-BBB8-5C2F-E24419FE2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90A4D-C4FD-7178-85D4-46A9BD9DA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ED43C9-C225-4D60-71D5-42647ED44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2D680-05D0-C4E9-B2B1-BCE68E4BD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5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0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1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52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2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94101" y="27224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FAB32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rgbClr val="FAB32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rgbClr val="FAB326"/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>
                <a:ln w="3175">
                  <a:noFill/>
                </a:ln>
                <a:solidFill>
                  <a:srgbClr val="FAB326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760"/>
            <a:ext cx="6400800" cy="13365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7E8E5-41FE-354D-A43A-FA3616A2B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57200"/>
            <a:ext cx="1105076" cy="34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0F886-6B42-A849-9E13-43EA8594D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3965" y="5064252"/>
            <a:ext cx="1684708" cy="1329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AC3306-2C8C-8147-8754-AE03C091C6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559052"/>
            <a:ext cx="7745505" cy="32924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A5C8E76C-E5EC-4E08-A1AB-4A112EB2694B}" type="datetime1">
              <a:rPr lang="en-US" smtClean="0"/>
              <a:t>9/15/25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99247" y="779440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697015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006D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006D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0000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8205E0A7-88DD-4AB0-A386-3DE9F770B0C8}" type="datetime1">
              <a:rPr lang="en-US" smtClean="0"/>
              <a:t>9/15/25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F0AE37-2E8E-DC4C-A39C-F056A31D5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121D2ACB-F1D7-423A-880B-AE9D17A6F7D9}" type="datetime1">
              <a:rPr lang="en-US" smtClean="0"/>
              <a:t>9/15/25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9C6AB-45B3-4AC9-8680-E40E822FB78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AB326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9/15/25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AB326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D7CD-C7AE-4F65-842D-A68651343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AB326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AB326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5C"/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3687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3660" y="6082486"/>
            <a:ext cx="9167660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B5180-23F5-1D4E-9CF8-10DCFEEE70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200" y="457200"/>
            <a:ext cx="1105072" cy="34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CB8BF-13BD-0F46-B4C0-6F6CD595F8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7958" y="6274614"/>
            <a:ext cx="2973275" cy="16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F1B32D-3355-8342-8333-E3404E07E0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EB05F61-890C-4F41-8F53-0AAAC1AC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77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5" r:id="rId4"/>
    <p:sldLayoutId id="214748389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Montserrat ExtraBold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978A83D-00FC-1245-9C91-91D8095E6B46}"/>
              </a:ext>
            </a:extLst>
          </p:cNvPr>
          <p:cNvGrpSpPr/>
          <p:nvPr/>
        </p:nvGrpSpPr>
        <p:grpSpPr>
          <a:xfrm>
            <a:off x="1172584" y="2472875"/>
            <a:ext cx="6779110" cy="923330"/>
            <a:chOff x="1172584" y="1381459"/>
            <a:chExt cx="677911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118C50-033B-254D-8484-A2B6D274B322}"/>
                </a:ext>
              </a:extLst>
            </p:cNvPr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1F5B"/>
                  </a:solidFill>
                  <a:effectLst/>
                  <a:uLnTx/>
                  <a:uFillTx/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27E33D-9C26-EA47-9C77-515E1EABDA0A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noFill/>
            <a:ln w="6350" cap="flat" cmpd="sng" algn="ctr">
              <a:solidFill>
                <a:srgbClr val="00006D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FD2C7B-5B17-B843-83E2-0E18BA8F43FC}"/>
                </a:ext>
              </a:extLst>
            </p:cNvPr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noFill/>
            <a:ln w="6350" cap="flat" cmpd="sng" algn="ctr">
              <a:solidFill>
                <a:srgbClr val="00006D"/>
              </a:solidFill>
              <a:prstDash val="solid"/>
              <a:miter lim="800000"/>
            </a:ln>
            <a:effectLst/>
          </p:spPr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706576D-91FF-4A3C-B2DD-59BB627C6E00}"/>
              </a:ext>
            </a:extLst>
          </p:cNvPr>
          <p:cNvSpPr txBox="1">
            <a:spLocks/>
          </p:cNvSpPr>
          <p:nvPr/>
        </p:nvSpPr>
        <p:spPr>
          <a:xfrm>
            <a:off x="6827" y="235009"/>
            <a:ext cx="9144000" cy="1584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St. Mary’s College of Maryland</a:t>
            </a:r>
          </a:p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Operating and Capital Budget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E82E066-651E-4809-91F1-D6AB73E3454D}"/>
              </a:ext>
            </a:extLst>
          </p:cNvPr>
          <p:cNvSpPr txBox="1">
            <a:spLocks/>
          </p:cNvSpPr>
          <p:nvPr/>
        </p:nvSpPr>
        <p:spPr>
          <a:xfrm>
            <a:off x="13653" y="1792720"/>
            <a:ext cx="9130345" cy="140327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Presented to the</a:t>
            </a:r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Maryland Higher Education Commission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September 17, 2025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1F62F52-CEE6-43E3-81B1-06DCB6E23517}"/>
              </a:ext>
            </a:extLst>
          </p:cNvPr>
          <p:cNvSpPr txBox="1">
            <a:spLocks/>
          </p:cNvSpPr>
          <p:nvPr/>
        </p:nvSpPr>
        <p:spPr>
          <a:xfrm>
            <a:off x="2527594" y="4592977"/>
            <a:ext cx="4143983" cy="70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Eileen E. Petula, CPA MBA 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Vice President for Business 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and Chief Financial Officer</a:t>
            </a:r>
          </a:p>
          <a:p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7001638-427C-4056-B4BF-C7FD372A3E0B}"/>
              </a:ext>
            </a:extLst>
          </p:cNvPr>
          <p:cNvSpPr txBox="1">
            <a:spLocks/>
          </p:cNvSpPr>
          <p:nvPr/>
        </p:nvSpPr>
        <p:spPr>
          <a:xfrm>
            <a:off x="3069252" y="4026775"/>
            <a:ext cx="3060665" cy="522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Katherine L. Gantz, Ph.D.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Provost and Dean of Faculty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5F5C54D-9436-4237-AE79-B7D635BCF21A}"/>
              </a:ext>
            </a:extLst>
          </p:cNvPr>
          <p:cNvSpPr txBox="1">
            <a:spLocks/>
          </p:cNvSpPr>
          <p:nvPr/>
        </p:nvSpPr>
        <p:spPr>
          <a:xfrm>
            <a:off x="6827" y="4689358"/>
            <a:ext cx="9144000" cy="36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E2AE50B-1151-470B-8AD4-1EA077F3AFBD}"/>
              </a:ext>
            </a:extLst>
          </p:cNvPr>
          <p:cNvSpPr txBox="1">
            <a:spLocks/>
          </p:cNvSpPr>
          <p:nvPr/>
        </p:nvSpPr>
        <p:spPr>
          <a:xfrm>
            <a:off x="2885086" y="3469169"/>
            <a:ext cx="3429000" cy="70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Rhonda G. Phillips, Ph.D.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President</a:t>
            </a:r>
            <a:endParaRPr lang="en-US" sz="1600" i="1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25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FD023FB-F35A-455C-B4E5-65C5C88EF44C}"/>
              </a:ext>
            </a:extLst>
          </p:cNvPr>
          <p:cNvGrpSpPr/>
          <p:nvPr/>
        </p:nvGrpSpPr>
        <p:grpSpPr>
          <a:xfrm>
            <a:off x="285750" y="2377440"/>
            <a:ext cx="8458200" cy="3601233"/>
            <a:chOff x="1386979" y="1833228"/>
            <a:chExt cx="6370041" cy="416490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7A53FF3-CE83-4F8D-8E90-739C2CC09A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8397470"/>
                </p:ext>
              </p:extLst>
            </p:nvPr>
          </p:nvGraphicFramePr>
          <p:xfrm>
            <a:off x="1386979" y="1833228"/>
            <a:ext cx="6370041" cy="4164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49148-D46C-4D91-9BB5-0028CFB55727}"/>
                </a:ext>
              </a:extLst>
            </p:cNvPr>
            <p:cNvSpPr txBox="1"/>
            <p:nvPr/>
          </p:nvSpPr>
          <p:spPr>
            <a:xfrm>
              <a:off x="3304237" y="2457281"/>
              <a:ext cx="1628414" cy="31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All SMCM Students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1CDC8A-1D62-4992-AA54-87F4EB134A27}"/>
                </a:ext>
              </a:extLst>
            </p:cNvPr>
            <p:cNvSpPr txBox="1"/>
            <p:nvPr/>
          </p:nvSpPr>
          <p:spPr>
            <a:xfrm>
              <a:off x="3304237" y="2655121"/>
              <a:ext cx="1318563" cy="31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Students of Color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B763C3-241E-4265-9F47-4CC9AC27DF28}"/>
                </a:ext>
              </a:extLst>
            </p:cNvPr>
            <p:cNvSpPr txBox="1"/>
            <p:nvPr/>
          </p:nvSpPr>
          <p:spPr>
            <a:xfrm>
              <a:off x="3304237" y="2852961"/>
              <a:ext cx="1112122" cy="31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Pell Students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BFAE106-6347-4CF0-AD08-C22D165F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1727"/>
            <a:ext cx="9144000" cy="1218047"/>
          </a:xfrm>
        </p:spPr>
        <p:txBody>
          <a:bodyPr>
            <a:noAutofit/>
          </a:bodyPr>
          <a:lstStyle/>
          <a:p>
            <a:br>
              <a:rPr lang="en-US" sz="4800" b="0" dirty="0">
                <a:solidFill>
                  <a:srgbClr val="D0343A"/>
                </a:solidFill>
                <a:latin typeface="+mj-lt"/>
              </a:rPr>
            </a:br>
            <a:r>
              <a:rPr lang="en-US" sz="4800" b="0" dirty="0">
                <a:solidFill>
                  <a:srgbClr val="D0343A"/>
                </a:solidFill>
                <a:latin typeface="+mj-lt"/>
              </a:rPr>
              <a:t>Equitable </a:t>
            </a:r>
            <a:r>
              <a:rPr lang="en-US" sz="4800" b="0" dirty="0">
                <a:latin typeface="+mj-lt"/>
              </a:rPr>
              <a:t>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D0750-F34E-43DE-8681-197B3616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9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1999" y="6077763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Success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96180191"/>
              </p:ext>
            </p:extLst>
          </p:nvPr>
        </p:nvGraphicFramePr>
        <p:xfrm>
          <a:off x="415636" y="2484301"/>
          <a:ext cx="4059547" cy="346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258237"/>
              </p:ext>
            </p:extLst>
          </p:nvPr>
        </p:nvGraphicFramePr>
        <p:xfrm>
          <a:off x="4668818" y="2484302"/>
          <a:ext cx="3964819" cy="346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9F62E-E680-4552-8D1E-19D5C956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518575" y="6093231"/>
            <a:ext cx="1370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Five-year averages.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6AB8BA0-4792-4719-8775-05572C3C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58470"/>
            <a:ext cx="9143999" cy="1542716"/>
          </a:xfrm>
        </p:spPr>
        <p:txBody>
          <a:bodyPr>
            <a:noAutofit/>
          </a:bodyPr>
          <a:lstStyle/>
          <a:p>
            <a:r>
              <a:rPr lang="en-US" sz="4800" b="0" dirty="0">
                <a:solidFill>
                  <a:srgbClr val="D0343A"/>
                </a:solidFill>
                <a:latin typeface="+mj-lt"/>
              </a:rPr>
              <a:t>Equitable </a:t>
            </a:r>
            <a:r>
              <a:rPr lang="en-US" sz="4800" b="0" dirty="0">
                <a:latin typeface="+mj-lt"/>
              </a:rPr>
              <a:t>Success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6DD891-5B53-47DA-8049-88158FA5569C}"/>
              </a:ext>
            </a:extLst>
          </p:cNvPr>
          <p:cNvGrpSpPr/>
          <p:nvPr/>
        </p:nvGrpSpPr>
        <p:grpSpPr>
          <a:xfrm>
            <a:off x="723014" y="2396929"/>
            <a:ext cx="7737568" cy="3494104"/>
            <a:chOff x="1035763" y="1906573"/>
            <a:chExt cx="6999215" cy="4116722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160FA34-28C6-4E3A-B339-AB18713BE4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3329465"/>
                </p:ext>
              </p:extLst>
            </p:nvPr>
          </p:nvGraphicFramePr>
          <p:xfrm>
            <a:off x="1035763" y="1906573"/>
            <a:ext cx="6999215" cy="4116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FF4CB7-57E7-4569-8F54-B3F11AFBE2EB}"/>
                </a:ext>
              </a:extLst>
            </p:cNvPr>
            <p:cNvSpPr txBox="1"/>
            <p:nvPr/>
          </p:nvSpPr>
          <p:spPr>
            <a:xfrm>
              <a:off x="3297284" y="2493374"/>
              <a:ext cx="1433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All SMCM Students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AF2B7-0729-44D8-B1FD-F72B38B6D127}"/>
                </a:ext>
              </a:extLst>
            </p:cNvPr>
            <p:cNvSpPr txBox="1"/>
            <p:nvPr/>
          </p:nvSpPr>
          <p:spPr>
            <a:xfrm>
              <a:off x="3297284" y="2743292"/>
              <a:ext cx="1924651" cy="308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Students of Color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B8BECE-6BD5-4967-86BB-B64410A1EF43}"/>
                </a:ext>
              </a:extLst>
            </p:cNvPr>
            <p:cNvSpPr txBox="1"/>
            <p:nvPr/>
          </p:nvSpPr>
          <p:spPr>
            <a:xfrm>
              <a:off x="3297284" y="2993213"/>
              <a:ext cx="1623318" cy="308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Pell Students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22110-DF3C-474F-BA57-8AFBAF16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9740" y="6187667"/>
            <a:ext cx="533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11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E7D0EA-9128-2EF7-27AC-2CB27BDA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Autofit/>
          </a:bodyPr>
          <a:lstStyle/>
          <a:p>
            <a:r>
              <a:rPr lang="en-US" sz="4800" b="0" dirty="0">
                <a:latin typeface="+mj-lt"/>
              </a:rPr>
              <a:t>Current State Funding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B231EB-DC47-998D-56B1-A6D209270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85952"/>
              </p:ext>
            </p:extLst>
          </p:nvPr>
        </p:nvGraphicFramePr>
        <p:xfrm>
          <a:off x="698500" y="2537278"/>
          <a:ext cx="7747000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6708D41-6B41-78B6-86D9-5B0AE711B039}"/>
              </a:ext>
            </a:extLst>
          </p:cNvPr>
          <p:cNvSpPr txBox="1">
            <a:spLocks/>
          </p:cNvSpPr>
          <p:nvPr/>
        </p:nvSpPr>
        <p:spPr>
          <a:xfrm>
            <a:off x="8178800" y="6168216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12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B02ED-AF7A-4E4F-ADB9-EDCAE472B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31787-EC28-1CD6-F78E-093650D3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02367"/>
            <a:ext cx="9143999" cy="992606"/>
          </a:xfrm>
        </p:spPr>
        <p:txBody>
          <a:bodyPr>
            <a:noAutofit/>
          </a:bodyPr>
          <a:lstStyle/>
          <a:p>
            <a:r>
              <a:rPr lang="en-US" sz="4400" b="0" dirty="0">
                <a:latin typeface="+mj-lt"/>
              </a:rPr>
              <a:t>Current Funds Unrestricted Revenues by Source</a:t>
            </a:r>
          </a:p>
        </p:txBody>
      </p:sp>
      <p:pic>
        <p:nvPicPr>
          <p:cNvPr id="7" name="chart">
            <a:extLst>
              <a:ext uri="{FF2B5EF4-FFF2-40B4-BE49-F238E27FC236}">
                <a16:creationId xmlns:a16="http://schemas.microsoft.com/office/drawing/2014/main" id="{38BFC2A4-FCD9-BFCD-8F24-52578943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431051"/>
            <a:ext cx="6766559" cy="365052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C7D39A4-BFDF-B6F0-48F2-CCBD6B9F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16" y="6184231"/>
            <a:ext cx="533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13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76196-D998-645D-3C68-F8638F87B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9CD8C-DFB4-8A77-182A-32356918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4000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284176"/>
                </a:solidFill>
                <a:latin typeface="+mj-lt"/>
              </a:rPr>
              <a:t>Expenditures by Object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7A0BAF-CC35-EAA2-589C-5BFF8CBAA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94" y="2486530"/>
            <a:ext cx="5789511" cy="348863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1D52C1E-B2AC-C3D5-75C7-8179FB34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478" y="6214311"/>
            <a:ext cx="533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14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9496-0859-7F1D-9AC9-9EBB35952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7ADE6-FB99-A50B-D6DF-E9AD4CC4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4000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284176"/>
                </a:solidFill>
                <a:latin typeface="+mj-lt"/>
              </a:rPr>
              <a:t>Capital Initiatives Summary</a:t>
            </a:r>
          </a:p>
        </p:txBody>
      </p:sp>
      <p:pic>
        <p:nvPicPr>
          <p:cNvPr id="6" name="Picture 5" descr="A table with numbers and a few dollar bills&#10;&#10;AI-generated content may be incorrect.">
            <a:extLst>
              <a:ext uri="{FF2B5EF4-FFF2-40B4-BE49-F238E27FC236}">
                <a16:creationId xmlns:a16="http://schemas.microsoft.com/office/drawing/2014/main" id="{FA36867E-BBA8-616F-158C-197AEC4C1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6" y="2904100"/>
            <a:ext cx="9151356" cy="1951863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4196849-B12F-FBCB-3A0F-77684956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465" y="6172199"/>
            <a:ext cx="533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15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B8200-D0C2-752C-B2C9-B60B436CD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BDE850-3F06-30CC-DD84-63D19AD0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4000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284176"/>
                </a:solidFill>
                <a:latin typeface="+mj-lt"/>
              </a:rPr>
              <a:t>Montgomery Hall</a:t>
            </a:r>
          </a:p>
        </p:txBody>
      </p:sp>
      <p:pic>
        <p:nvPicPr>
          <p:cNvPr id="2" name="Content Placeholder 8" descr="A building with a lawn and benches">
            <a:extLst>
              <a:ext uri="{FF2B5EF4-FFF2-40B4-BE49-F238E27FC236}">
                <a16:creationId xmlns:a16="http://schemas.microsoft.com/office/drawing/2014/main" id="{687E86B7-8347-030F-0334-2AB4CD6C5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31" y="2622995"/>
            <a:ext cx="4846623" cy="300754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building with a bench in the back&#10;&#10;Description automatically generated">
            <a:extLst>
              <a:ext uri="{FF2B5EF4-FFF2-40B4-BE49-F238E27FC236}">
                <a16:creationId xmlns:a16="http://schemas.microsoft.com/office/drawing/2014/main" id="{BD65FDFF-27ED-F6A1-1677-96C2DC9A3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09165" y="2998939"/>
            <a:ext cx="3007549" cy="225566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542C6BD-6467-2752-A96E-49A2095B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16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FDFEE-F40B-E99C-A806-F1890BAA5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59F619-441C-AB98-5425-E6BFB6FB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4000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284176"/>
                </a:solidFill>
                <a:latin typeface="+mj-lt"/>
              </a:rPr>
              <a:t>Campus Infrastructure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9BD96BC-2E92-AEA8-77F6-5C40663F4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924" y="2560307"/>
            <a:ext cx="3507276" cy="167790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1FB305-A70E-6765-8FE9-01735F0FBB92}"/>
              </a:ext>
            </a:extLst>
          </p:cNvPr>
          <p:cNvSpPr txBox="1"/>
          <p:nvPr/>
        </p:nvSpPr>
        <p:spPr>
          <a:xfrm>
            <a:off x="696259" y="4481785"/>
            <a:ext cx="388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Campus Center Roof Replacement</a:t>
            </a:r>
          </a:p>
          <a:p>
            <a:pPr algn="ctr"/>
            <a:r>
              <a:rPr lang="en-US" dirty="0"/>
              <a:t>(completed FY24)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35350-B35C-D1AE-1791-C1207B423FBF}"/>
              </a:ext>
            </a:extLst>
          </p:cNvPr>
          <p:cNvSpPr txBox="1"/>
          <p:nvPr/>
        </p:nvSpPr>
        <p:spPr>
          <a:xfrm>
            <a:off x="4741177" y="2865108"/>
            <a:ext cx="404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Historic St. Mary’s Hall Revitalization</a:t>
            </a:r>
          </a:p>
          <a:p>
            <a:pPr algn="ctr"/>
            <a:r>
              <a:rPr lang="en-US" dirty="0"/>
              <a:t>(FY27 initiative)</a:t>
            </a:r>
          </a:p>
        </p:txBody>
      </p:sp>
      <p:pic>
        <p:nvPicPr>
          <p:cNvPr id="9" name="Picture 8" descr="A brick building with a porch&#10;&#10;AI-generated content may be incorrect.">
            <a:extLst>
              <a:ext uri="{FF2B5EF4-FFF2-40B4-BE49-F238E27FC236}">
                <a16:creationId xmlns:a16="http://schemas.microsoft.com/office/drawing/2014/main" id="{67ED17D4-A934-0059-633E-3A90DD8D2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3" y="3570516"/>
            <a:ext cx="3507276" cy="2110361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DA08AEA-D6A3-F2B1-092B-753226F3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17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8ABF9-DF3B-FB19-C0C3-CC31B3F46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DEE418-F14F-1195-E672-63FFB867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4000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284176"/>
                </a:solidFill>
                <a:latin typeface="+mj-lt"/>
              </a:rPr>
              <a:t>Schaefer Hall</a:t>
            </a:r>
          </a:p>
        </p:txBody>
      </p:sp>
      <p:pic>
        <p:nvPicPr>
          <p:cNvPr id="2" name="Picture 2" descr="Campus green space Schaefer Hall">
            <a:extLst>
              <a:ext uri="{FF2B5EF4-FFF2-40B4-BE49-F238E27FC236}">
                <a16:creationId xmlns:a16="http://schemas.microsoft.com/office/drawing/2014/main" id="{A274B1E6-319B-6E9D-3FC8-39D17C4F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409"/>
            <a:ext cx="914400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22C262D-3279-2CF9-F9CA-9AFDEB43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18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AAA54B-4633-414E-9FF9-9624FB2CA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4356" r="17259" b="6574"/>
          <a:stretch/>
        </p:blipFill>
        <p:spPr>
          <a:xfrm>
            <a:off x="158097" y="87213"/>
            <a:ext cx="8827806" cy="5606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3359F-7C37-4331-8AC6-AC1089E071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41" y="5001890"/>
            <a:ext cx="443631" cy="461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E20C7-218C-674E-8DFF-32B39CFAB1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097" y="838200"/>
            <a:ext cx="7756525" cy="1054100"/>
          </a:xfrm>
        </p:spPr>
        <p:txBody>
          <a:bodyPr/>
          <a:lstStyle/>
          <a:p>
            <a:pPr algn="l"/>
            <a:r>
              <a:rPr lang="en-US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We are…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34590-C3CE-4573-B4CD-618FF1EE4D9C}"/>
              </a:ext>
            </a:extLst>
          </p:cNvPr>
          <p:cNvSpPr txBox="1"/>
          <p:nvPr/>
        </p:nvSpPr>
        <p:spPr>
          <a:xfrm>
            <a:off x="893995" y="2015933"/>
            <a:ext cx="18133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Liberal Arts</a:t>
            </a:r>
          </a:p>
          <a:p>
            <a:pPr algn="ctr"/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Honors</a:t>
            </a:r>
          </a:p>
          <a:p>
            <a:pPr algn="ctr"/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Accessible</a:t>
            </a:r>
          </a:p>
          <a:p>
            <a:pPr algn="ctr"/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Affordable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91F0A-8277-2A44-8DDB-D6CBA0F5C5B5}"/>
              </a:ext>
            </a:extLst>
          </p:cNvPr>
          <p:cNvSpPr txBox="1"/>
          <p:nvPr/>
        </p:nvSpPr>
        <p:spPr>
          <a:xfrm>
            <a:off x="4485819" y="2308845"/>
            <a:ext cx="18473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99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9F3E19-60BF-47A4-8409-AAD6206E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48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C358C-7355-FED1-E1EB-BF9684CBF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FBB0C1-A1B6-A09C-F26C-F10B16DD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6778"/>
            <a:ext cx="9144000" cy="4652531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284176"/>
                </a:solidFill>
                <a:latin typeface="+mj-lt"/>
              </a:rPr>
              <a:t>Thank you!</a:t>
            </a:r>
            <a:br>
              <a:rPr lang="en-US" sz="4800" b="0" dirty="0">
                <a:solidFill>
                  <a:srgbClr val="284176"/>
                </a:solidFill>
                <a:latin typeface="+mj-lt"/>
              </a:rPr>
            </a:br>
            <a:br>
              <a:rPr lang="en-US" sz="4800" b="0" dirty="0">
                <a:solidFill>
                  <a:srgbClr val="284176"/>
                </a:solidFill>
                <a:latin typeface="+mj-lt"/>
              </a:rPr>
            </a:br>
            <a:r>
              <a:rPr lang="en-US" sz="4800" b="0" dirty="0">
                <a:solidFill>
                  <a:srgbClr val="284176"/>
                </a:solidFill>
                <a:latin typeface="+mj-lt"/>
              </a:rPr>
              <a:t>Questions?</a:t>
            </a:r>
            <a:br>
              <a:rPr lang="en-US" sz="4800" b="0" dirty="0">
                <a:solidFill>
                  <a:srgbClr val="284176"/>
                </a:solidFill>
                <a:latin typeface="+mj-lt"/>
              </a:rPr>
            </a:br>
            <a:br>
              <a:rPr lang="en-US" sz="4800" b="0" dirty="0">
                <a:solidFill>
                  <a:srgbClr val="284176"/>
                </a:solidFill>
                <a:latin typeface="+mj-lt"/>
              </a:rPr>
            </a:br>
            <a:endParaRPr lang="en-US" sz="4800" b="0" dirty="0">
              <a:solidFill>
                <a:srgbClr val="284176"/>
              </a:solidFill>
              <a:latin typeface="+mj-lt"/>
            </a:endParaRPr>
          </a:p>
        </p:txBody>
      </p:sp>
      <p:pic>
        <p:nvPicPr>
          <p:cNvPr id="5" name="Picture 4" descr="A red and blue circle with white text&#10;&#10;AI-generated content may be incorrect.">
            <a:extLst>
              <a:ext uri="{FF2B5EF4-FFF2-40B4-BE49-F238E27FC236}">
                <a16:creationId xmlns:a16="http://schemas.microsoft.com/office/drawing/2014/main" id="{D28A17B1-9523-48C7-1CA7-15D1E74F8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13" y="3585207"/>
            <a:ext cx="2609385" cy="1041620"/>
          </a:xfrm>
          <a:prstGeom prst="rect">
            <a:avLst/>
          </a:prstGeom>
        </p:spPr>
      </p:pic>
      <p:pic>
        <p:nvPicPr>
          <p:cNvPr id="7" name="Picture 6" descr="A blue and white seal with text&#10;&#10;AI-generated content may be incorrect.">
            <a:extLst>
              <a:ext uri="{FF2B5EF4-FFF2-40B4-BE49-F238E27FC236}">
                <a16:creationId xmlns:a16="http://schemas.microsoft.com/office/drawing/2014/main" id="{D18FD452-89D4-AEE0-2703-3C3F88E85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2" y="4989080"/>
            <a:ext cx="4562159" cy="1096364"/>
          </a:xfrm>
          <a:prstGeom prst="rect">
            <a:avLst/>
          </a:prstGeom>
        </p:spPr>
      </p:pic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ADF93488-99EA-D1E4-E74E-52124C84B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91" y="4991271"/>
            <a:ext cx="2955073" cy="1096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A792CD-F43E-28A7-ADD0-DDFFD17E6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45" y="4649376"/>
            <a:ext cx="5503126" cy="289985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59AD7A3-B860-1A21-9869-067FDD15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19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01870634"/>
              </p:ext>
            </p:extLst>
          </p:nvPr>
        </p:nvGraphicFramePr>
        <p:xfrm>
          <a:off x="487679" y="2535043"/>
          <a:ext cx="3796937" cy="343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By The Numbers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571318444"/>
              </p:ext>
            </p:extLst>
          </p:nvPr>
        </p:nvGraphicFramePr>
        <p:xfrm>
          <a:off x="4859385" y="2546079"/>
          <a:ext cx="3543908" cy="342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AD00B8-7E6A-4751-9E87-9C51AF2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93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58B9E-23CD-CBF0-7A79-24F538B84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4C1C8F7-253E-3B15-9799-55E13E68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By The Numbers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A3453A-8F92-AD39-C3E8-CAA5945F6119}"/>
              </a:ext>
            </a:extLst>
          </p:cNvPr>
          <p:cNvGrpSpPr/>
          <p:nvPr/>
        </p:nvGrpSpPr>
        <p:grpSpPr>
          <a:xfrm>
            <a:off x="5048052" y="3361174"/>
            <a:ext cx="3423846" cy="2315726"/>
            <a:chOff x="-1883716" y="1897916"/>
            <a:chExt cx="3817765" cy="25325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055204-4D46-0C92-5344-81458C69CA00}"/>
                </a:ext>
              </a:extLst>
            </p:cNvPr>
            <p:cNvSpPr/>
            <p:nvPr/>
          </p:nvSpPr>
          <p:spPr>
            <a:xfrm>
              <a:off x="-1883716" y="1897918"/>
              <a:ext cx="1905000" cy="1360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4C8822-9787-0CA3-A151-93BDAD1CBD2C}"/>
                </a:ext>
              </a:extLst>
            </p:cNvPr>
            <p:cNvSpPr/>
            <p:nvPr/>
          </p:nvSpPr>
          <p:spPr>
            <a:xfrm>
              <a:off x="19846" y="1897918"/>
              <a:ext cx="1905000" cy="1360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767FFD-8BED-76A4-5BD2-DDC119FF9010}"/>
                </a:ext>
              </a:extLst>
            </p:cNvPr>
            <p:cNvSpPr/>
            <p:nvPr/>
          </p:nvSpPr>
          <p:spPr>
            <a:xfrm>
              <a:off x="-1882278" y="3258270"/>
              <a:ext cx="1903562" cy="323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2012-2013</a:t>
              </a:r>
              <a:endPara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93B58B-EDB0-F8F8-A73E-3780BD6D8F3E}"/>
                </a:ext>
              </a:extLst>
            </p:cNvPr>
            <p:cNvSpPr/>
            <p:nvPr/>
          </p:nvSpPr>
          <p:spPr>
            <a:xfrm>
              <a:off x="21284" y="3258270"/>
              <a:ext cx="1903562" cy="323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2023-2024</a:t>
              </a:r>
              <a:endPara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90557A-F594-22BF-D0D9-47EB6A34E19E}"/>
                </a:ext>
              </a:extLst>
            </p:cNvPr>
            <p:cNvSpPr txBox="1"/>
            <p:nvPr/>
          </p:nvSpPr>
          <p:spPr>
            <a:xfrm>
              <a:off x="-1883716" y="2070896"/>
              <a:ext cx="1883716" cy="365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D03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301524-6E8C-A5F5-1202-91EA5F40BBA0}"/>
                </a:ext>
              </a:extLst>
            </p:cNvPr>
            <p:cNvSpPr txBox="1"/>
            <p:nvPr/>
          </p:nvSpPr>
          <p:spPr>
            <a:xfrm>
              <a:off x="30487" y="1897916"/>
              <a:ext cx="1883716" cy="1312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2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</a:t>
              </a:r>
              <a:r>
                <a:rPr lang="en-US" sz="6600" baseline="30000" dirty="0">
                  <a:solidFill>
                    <a:srgbClr val="002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r>
                <a:rPr lang="en-US" sz="7200" dirty="0">
                  <a:solidFill>
                    <a:srgbClr val="002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dirty="0">
                <a:solidFill>
                  <a:srgbClr val="002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32C90A-76D7-9B22-06E7-E7118137DC5A}"/>
                </a:ext>
              </a:extLst>
            </p:cNvPr>
            <p:cNvSpPr/>
            <p:nvPr/>
          </p:nvSpPr>
          <p:spPr>
            <a:xfrm>
              <a:off x="-1882998" y="3596569"/>
              <a:ext cx="1903561" cy="38389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171194-B21D-CAD8-D500-A633E8174A62}"/>
                </a:ext>
              </a:extLst>
            </p:cNvPr>
            <p:cNvSpPr/>
            <p:nvPr/>
          </p:nvSpPr>
          <p:spPr>
            <a:xfrm>
              <a:off x="30488" y="3596569"/>
              <a:ext cx="1903561" cy="383892"/>
            </a:xfrm>
            <a:prstGeom prst="rect">
              <a:avLst/>
            </a:prstGeom>
            <a:solidFill>
              <a:srgbClr val="00006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OFF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826868-9C00-92D1-CD9B-101E431A0A50}"/>
                </a:ext>
              </a:extLst>
            </p:cNvPr>
            <p:cNvSpPr/>
            <p:nvPr/>
          </p:nvSpPr>
          <p:spPr>
            <a:xfrm>
              <a:off x="-1882999" y="3980461"/>
              <a:ext cx="3807844" cy="450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USDE’s “Highest Tuition” List</a:t>
              </a:r>
              <a:endPara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A036D8-0194-614E-8DC6-4BEDB22F8EF2}"/>
              </a:ext>
            </a:extLst>
          </p:cNvPr>
          <p:cNvSpPr txBox="1"/>
          <p:nvPr/>
        </p:nvSpPr>
        <p:spPr>
          <a:xfrm>
            <a:off x="4912452" y="2554593"/>
            <a:ext cx="374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Tuition Rankings </a:t>
            </a:r>
          </a:p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Public Four-Year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4B9A9-F721-06E7-223B-84907F1A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520417-866F-9909-055B-EB7C6A5DB26C}"/>
              </a:ext>
            </a:extLst>
          </p:cNvPr>
          <p:cNvSpPr txBox="1"/>
          <p:nvPr/>
        </p:nvSpPr>
        <p:spPr>
          <a:xfrm>
            <a:off x="4985970" y="3361176"/>
            <a:ext cx="1759535" cy="121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66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9ACD280-FF1E-4457-5AC7-939394810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421904"/>
              </p:ext>
            </p:extLst>
          </p:nvPr>
        </p:nvGraphicFramePr>
        <p:xfrm>
          <a:off x="439270" y="2554594"/>
          <a:ext cx="4329954" cy="312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93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E8435-5A68-41A6-B5F9-73C3BD5D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8" y="773425"/>
            <a:ext cx="7756263" cy="1054250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BF0F5-351A-44CA-9A77-55221A4E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  <a:p>
            <a:endParaRPr lang="en-US" sz="1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E8B287-10B8-CEBB-88C8-BFDBA4DF5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380511"/>
              </p:ext>
            </p:extLst>
          </p:nvPr>
        </p:nvGraphicFramePr>
        <p:xfrm>
          <a:off x="1183340" y="2545976"/>
          <a:ext cx="6741459" cy="341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09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1996" y="6078560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-304800" y="1241504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10D4E77-304D-46B3-BA31-CCA4D028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3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D0343B"/>
                </a:solidFill>
                <a:latin typeface="+mj-lt"/>
              </a:rPr>
              <a:t>Affordable</a:t>
            </a:r>
            <a:r>
              <a:rPr lang="en-US" sz="4800" b="0" dirty="0">
                <a:latin typeface="+mj-lt"/>
              </a:rPr>
              <a:t> Access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34583849"/>
              </p:ext>
            </p:extLst>
          </p:nvPr>
        </p:nvGraphicFramePr>
        <p:xfrm>
          <a:off x="467833" y="2324910"/>
          <a:ext cx="8070377" cy="385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6893-3F71-4B20-8682-B8B54E1C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2000" y="6078560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9440"/>
            <a:ext cx="9144000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D1343B"/>
                </a:solidFill>
                <a:latin typeface="+mj-lt"/>
              </a:rPr>
              <a:t>Affordable</a:t>
            </a:r>
            <a:r>
              <a:rPr lang="en-US" sz="4800" b="0" dirty="0">
                <a:latin typeface="+mj-lt"/>
              </a:rPr>
              <a:t> Value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63807758"/>
              </p:ext>
            </p:extLst>
          </p:nvPr>
        </p:nvGraphicFramePr>
        <p:xfrm>
          <a:off x="396110" y="2572849"/>
          <a:ext cx="4079073" cy="334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34654"/>
              </p:ext>
            </p:extLst>
          </p:nvPr>
        </p:nvGraphicFramePr>
        <p:xfrm>
          <a:off x="4668818" y="2572849"/>
          <a:ext cx="4008254" cy="334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BDF90-7616-485D-81DA-FBE17DC6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54895-C295-754C-97F4-A6D47A3D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7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3EB88-8EF2-3140-A192-919CD55F7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477" r="26320"/>
          <a:stretch/>
        </p:blipFill>
        <p:spPr>
          <a:xfrm rot="5400000">
            <a:off x="2678206" y="-640178"/>
            <a:ext cx="3878825" cy="81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FD023FB-F35A-455C-B4E5-65C5C88EF44C}"/>
              </a:ext>
            </a:extLst>
          </p:cNvPr>
          <p:cNvGrpSpPr/>
          <p:nvPr/>
        </p:nvGrpSpPr>
        <p:grpSpPr>
          <a:xfrm>
            <a:off x="1880606" y="3275110"/>
            <a:ext cx="4846198" cy="537084"/>
            <a:chOff x="2572083" y="2800995"/>
            <a:chExt cx="3601106" cy="6495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49148-D46C-4D91-9BB5-0028CFB55727}"/>
                </a:ext>
              </a:extLst>
            </p:cNvPr>
            <p:cNvSpPr txBox="1"/>
            <p:nvPr/>
          </p:nvSpPr>
          <p:spPr>
            <a:xfrm>
              <a:off x="2572083" y="2800995"/>
              <a:ext cx="2874501" cy="6328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Class of 2024 – St. Mary’s College of Maryland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1CDC8A-1D62-4992-AA54-87F4EB134A27}"/>
                </a:ext>
              </a:extLst>
            </p:cNvPr>
            <p:cNvSpPr txBox="1"/>
            <p:nvPr/>
          </p:nvSpPr>
          <p:spPr>
            <a:xfrm>
              <a:off x="2572083" y="3078334"/>
              <a:ext cx="3601106" cy="3722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Five-year average – National Baccalaureate Arts &amp; Sciences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BFAE106-6347-4CF0-AD08-C22D165F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4215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374F1-646B-46F2-BE97-50CC5BDD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08625A-8F84-E56E-5460-1CC9F717C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578923"/>
              </p:ext>
            </p:extLst>
          </p:nvPr>
        </p:nvGraphicFramePr>
        <p:xfrm>
          <a:off x="1129553" y="2465294"/>
          <a:ext cx="6831106" cy="344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0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St. Mary Colors">
      <a:dk1>
        <a:sysClr val="windowText" lastClr="000000"/>
      </a:dk1>
      <a:lt1>
        <a:sysClr val="window" lastClr="FFFFFF"/>
      </a:lt1>
      <a:dk2>
        <a:srgbClr val="00205C"/>
      </a:dk2>
      <a:lt2>
        <a:srgbClr val="847870"/>
      </a:lt2>
      <a:accent1>
        <a:srgbClr val="F9E0A4"/>
      </a:accent1>
      <a:accent2>
        <a:srgbClr val="FFB81D"/>
      </a:accent2>
      <a:accent3>
        <a:srgbClr val="B7814F"/>
      </a:accent3>
      <a:accent4>
        <a:srgbClr val="0099A8"/>
      </a:accent4>
      <a:accent5>
        <a:srgbClr val="007935"/>
      </a:accent5>
      <a:accent6>
        <a:srgbClr val="D13238"/>
      </a:accent6>
      <a:hlink>
        <a:srgbClr val="CC9900"/>
      </a:hlink>
      <a:folHlink>
        <a:srgbClr val="FFFF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3DE26B7CD4842A319B21F7627F8A2" ma:contentTypeVersion="4" ma:contentTypeDescription="Create a new document." ma:contentTypeScope="" ma:versionID="8997ce15c1f5bfffafbf22d0f66922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b91acf0173590172983a49406d70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F4AD18-5BF7-40E6-BB58-7376B6FA6926}"/>
</file>

<file path=customXml/itemProps2.xml><?xml version="1.0" encoding="utf-8"?>
<ds:datastoreItem xmlns:ds="http://schemas.openxmlformats.org/officeDocument/2006/customXml" ds:itemID="{6779E00C-204E-4F83-86D2-F87F9342590C}"/>
</file>

<file path=customXml/itemProps3.xml><?xml version="1.0" encoding="utf-8"?>
<ds:datastoreItem xmlns:ds="http://schemas.openxmlformats.org/officeDocument/2006/customXml" ds:itemID="{5CAAA574-598C-4E9D-99F4-0F8C68698785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35439</TotalTime>
  <Words>340</Words>
  <Application>Microsoft Macintosh PowerPoint</Application>
  <PresentationFormat>On-screen Show (4:3)</PresentationFormat>
  <Paragraphs>112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Book Antiqua</vt:lpstr>
      <vt:lpstr>Calibri</vt:lpstr>
      <vt:lpstr>Montserrat ExtraBold</vt:lpstr>
      <vt:lpstr>Roboto</vt:lpstr>
      <vt:lpstr>Wingdings</vt:lpstr>
      <vt:lpstr>Hardcover</vt:lpstr>
      <vt:lpstr>PowerPoint Presentation</vt:lpstr>
      <vt:lpstr>We are…</vt:lpstr>
      <vt:lpstr>By The Numbers</vt:lpstr>
      <vt:lpstr>By The Numbers</vt:lpstr>
      <vt:lpstr>Access</vt:lpstr>
      <vt:lpstr>Affordable Access</vt:lpstr>
      <vt:lpstr>Affordable Value</vt:lpstr>
      <vt:lpstr>PowerPoint Presentation</vt:lpstr>
      <vt:lpstr>Quality</vt:lpstr>
      <vt:lpstr> Equitable Quality</vt:lpstr>
      <vt:lpstr>Success</vt:lpstr>
      <vt:lpstr>Equitable Success</vt:lpstr>
      <vt:lpstr>Current State Funding</vt:lpstr>
      <vt:lpstr>Current Funds Unrestricted Revenues by Source</vt:lpstr>
      <vt:lpstr>Expenditures by Object</vt:lpstr>
      <vt:lpstr>Capital Initiatives Summary</vt:lpstr>
      <vt:lpstr>Montgomery Hall</vt:lpstr>
      <vt:lpstr>Campus Infrastructure</vt:lpstr>
      <vt:lpstr>Schaefer Hall</vt:lpstr>
      <vt:lpstr>Thank you! 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FY 2027 SMCM PowerPoint Presentation</dc:title>
  <dc:creator>cc</dc:creator>
  <cp:lastModifiedBy>Engle, Brandon S.</cp:lastModifiedBy>
  <cp:revision>328</cp:revision>
  <cp:lastPrinted>2022-09-23T19:36:08Z</cp:lastPrinted>
  <dcterms:created xsi:type="dcterms:W3CDTF">2016-08-16T00:41:31Z</dcterms:created>
  <dcterms:modified xsi:type="dcterms:W3CDTF">2025-09-15T16:33:34Z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0x0101006833DE26B7CD4842A319B21F7627F8A2</vt:lpwstr>
  </property>
</Properties>
</file>