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charts/style1.xml" ContentType="application/vnd.ms-office.chartstyle+xml"/>
  <Override PartName="/ppt/charts/chart2.xml" ContentType="application/vnd.openxmlformats-officedocument.drawingml.chart+xml"/>
  <Override PartName="/ppt/charts/chart1.xml" ContentType="application/vnd.openxmlformats-officedocument.drawingml.chart+xml"/>
  <Override PartName="/ppt/charts/colors1.xml" ContentType="application/vnd.ms-office.chartcolorstyl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673" autoAdjust="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222600493353501E-2"/>
          <c:y val="3.6702771796301083E-2"/>
          <c:w val="0.85561410036108998"/>
          <c:h val="0.7939440070482740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34925" cap="rnd">
              <a:solidFill>
                <a:srgbClr val="008080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spPr>
              <a:ln w="34925" cap="rnd">
                <a:solidFill>
                  <a:srgbClr val="008080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131-4E8C-A907-58378DB4BBFE}"/>
              </c:ext>
            </c:extLst>
          </c:dPt>
          <c:dLbls>
            <c:dLbl>
              <c:idx val="0"/>
              <c:layout>
                <c:manualLayout>
                  <c:x val="-6.4349295992739489E-2"/>
                  <c:y val="5.0243085542611482E-3"/>
                </c:manualLayout>
              </c:layout>
              <c:tx>
                <c:rich>
                  <a:bodyPr/>
                  <a:lstStyle/>
                  <a:p>
                    <a:fld id="{FB5C8265-57BC-47E6-B314-E02EC59D88C3}" type="VALUE">
                      <a:rPr lang="en-US" sz="1400" b="1"/>
                      <a:pPr/>
                      <a:t>[VALUE]</a:t>
                    </a:fld>
                    <a:endParaRPr lang="en-US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131-4E8C-A907-58378DB4BBFE}"/>
                </c:ext>
              </c:extLst>
            </c:dLbl>
            <c:dLbl>
              <c:idx val="1"/>
              <c:layout>
                <c:manualLayout>
                  <c:x val="-6.8664741139960558E-2"/>
                  <c:y val="5.0243085542611482E-3"/>
                </c:manualLayout>
              </c:layout>
              <c:tx>
                <c:rich>
                  <a:bodyPr/>
                  <a:lstStyle/>
                  <a:p>
                    <a:fld id="{49605A9D-CEB8-4B47-BE83-26588B968562}" type="VALUE">
                      <a:rPr lang="en-US" sz="1400" b="1"/>
                      <a:pPr/>
                      <a:t>[VALUE]</a:t>
                    </a:fld>
                    <a:endParaRPr lang="en-US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131-4E8C-A907-58378DB4BBF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 b="1"/>
                      <a:t>456.1</a:t>
                    </a:r>
                    <a:endParaRPr lang="en-US" b="1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131-4E8C-A907-58378DB4BBFE}"/>
                </c:ext>
              </c:extLst>
            </c:dLbl>
            <c:dLbl>
              <c:idx val="3"/>
              <c:layout>
                <c:manualLayout>
                  <c:x val="-6.5933446742985402E-2"/>
                  <c:y val="-1.856462230057163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>
                          <a:outerShdw blurRad="50800" dist="50800" dir="5400000" algn="ctr" rotWithShape="0">
                            <a:schemeClr val="bg1"/>
                          </a:outerShdw>
                        </a:effectLst>
                        <a:latin typeface="+mn-lt"/>
                        <a:ea typeface="+mn-ea"/>
                        <a:cs typeface="+mn-cs"/>
                      </a:defRPr>
                    </a:pPr>
                    <a:fld id="{440CD2EA-ABC0-42CF-BD9B-E71B7B795284}" type="VALUE">
                      <a:rPr lang="en-US" sz="1400" b="1">
                        <a:effectLst>
                          <a:outerShdw blurRad="50800" dist="50800" dir="5400000" algn="ctr" rotWithShape="0">
                            <a:schemeClr val="bg1"/>
                          </a:outerShdw>
                        </a:effectLst>
                      </a:rPr>
                      <a:pPr>
                        <a:defRPr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solidFill>
                  <a:schemeClr val="bg1"/>
                </a:solidFill>
                <a:ln>
                  <a:solidFill>
                    <a:srgbClr val="008080"/>
                  </a:solidFill>
                </a:ln>
                <a:effectLst>
                  <a:outerShdw blurRad="50800" dist="50800" dir="5400000" algn="ctr" rotWithShape="0">
                    <a:schemeClr val="bg1"/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effectLst>
                        <a:outerShdw blurRad="50800" dist="50800" dir="5400000" algn="ctr" rotWithShape="0">
                          <a:schemeClr val="bg1"/>
                        </a:outerShd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B708-4C75-82EB-9B1143240B30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D8645C6-3D94-49E1-B58D-8B6DBFFB48C7}" type="VALUE">
                      <a:rPr lang="en-US" sz="1400" b="1"/>
                      <a:pPr>
                        <a:defRPr/>
                      </a:pPr>
                      <a:t>[VALUE]</a:t>
                    </a:fld>
                    <a:endParaRPr lang="en-US"/>
                  </a:p>
                </c:rich>
              </c:tx>
              <c:spPr>
                <a:solidFill>
                  <a:schemeClr val="bg1"/>
                </a:solidFill>
                <a:ln>
                  <a:solidFill>
                    <a:srgbClr val="008080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616-4A96-9DF8-872C3DEF4549}"/>
                </c:ext>
              </c:extLst>
            </c:dLbl>
            <c:spPr>
              <a:solidFill>
                <a:schemeClr val="bg1"/>
              </a:solidFill>
              <a:ln>
                <a:solidFill>
                  <a:srgbClr val="008080"/>
                </a:solidFill>
              </a:ln>
              <a:effectLst>
                <a:outerShdw blurRad="50800" dist="50800" dir="5400000" algn="ctr" rotWithShape="0">
                  <a:schemeClr val="bg1"/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FY 2020</c:v>
                </c:pt>
                <c:pt idx="1">
                  <c:v>FY 2021</c:v>
                </c:pt>
                <c:pt idx="2">
                  <c:v>FY 2022</c:v>
                </c:pt>
                <c:pt idx="3">
                  <c:v>FY 2023</c:v>
                </c:pt>
                <c:pt idx="4">
                  <c:v>FY 2024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673.2</c:v>
                </c:pt>
                <c:pt idx="1">
                  <c:v>628.5</c:v>
                </c:pt>
                <c:pt idx="2">
                  <c:v>456.1</c:v>
                </c:pt>
                <c:pt idx="3">
                  <c:v>224.9</c:v>
                </c:pt>
                <c:pt idx="4">
                  <c:v>235.4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131-4E8C-A907-58378DB4BBF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803792488"/>
        <c:axId val="803793144"/>
      </c:lineChart>
      <c:catAx>
        <c:axId val="803792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3793144"/>
        <c:crosses val="autoZero"/>
        <c:auto val="1"/>
        <c:lblAlgn val="ctr"/>
        <c:lblOffset val="100"/>
        <c:noMultiLvlLbl val="0"/>
      </c:catAx>
      <c:valAx>
        <c:axId val="803793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3792488"/>
        <c:crosses val="autoZero"/>
        <c:crossBetween val="between"/>
      </c:valAx>
      <c:spPr>
        <a:noFill/>
        <a:ln>
          <a:solidFill>
            <a:schemeClr val="bg1">
              <a:alpha val="0"/>
            </a:schemeClr>
          </a:solidFill>
        </a:ln>
        <a:effectLst/>
      </c:spPr>
    </c:plotArea>
    <c:plotVisOnly val="1"/>
    <c:dispBlanksAs val="gap"/>
    <c:showDLblsOverMax val="0"/>
  </c:chart>
  <c:spPr>
    <a:noFill/>
    <a:ln>
      <a:solidFill>
        <a:srgbClr val="008080"/>
      </a:solidFill>
      <a:prstDash val="solid"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9483644165730202"/>
          <c:y val="2.9352155392365375E-3"/>
          <c:w val="0.76419474022616574"/>
          <c:h val="0.73064913283374011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008080"/>
            </a:solidFill>
            <a:ln>
              <a:solidFill>
                <a:srgbClr val="008080"/>
              </a:solidFill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>
              <a:contourClr>
                <a:srgbClr val="008080"/>
              </a:contourClr>
            </a:sp3d>
          </c:spPr>
          <c:invertIfNegative val="0"/>
          <c:dLbls>
            <c:dLbl>
              <c:idx val="0"/>
              <c:spPr>
                <a:noFill/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4-681C-4B81-81B1-35714DA6A59B}"/>
                </c:ext>
              </c:extLst>
            </c:dLbl>
            <c:dLbl>
              <c:idx val="1"/>
              <c:layout>
                <c:manualLayout>
                  <c:x val="6.7430865443300859E-3"/>
                  <c:y val="-1.078311754362280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18.5</a:t>
                    </a: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9.1756682889895747E-2"/>
                      <c:h val="0.189890699943197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681C-4B81-81B1-35714DA6A5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FACULTY</c:v>
                </c:pt>
                <c:pt idx="1">
                  <c:v>STAFF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</c:v>
                </c:pt>
                <c:pt idx="1">
                  <c:v>18.5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1C-4B81-81B1-35714DA6A59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82143688"/>
        <c:axId val="582141392"/>
        <c:axId val="0"/>
      </c:bar3DChart>
      <c:catAx>
        <c:axId val="5821436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2141392"/>
        <c:crosses val="autoZero"/>
        <c:auto val="1"/>
        <c:lblAlgn val="ctr"/>
        <c:lblOffset val="100"/>
        <c:noMultiLvlLbl val="0"/>
      </c:catAx>
      <c:valAx>
        <c:axId val="5821413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21436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4CFB2-CC09-4E2D-9CE3-90B8E020ED8B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C093-BFAA-47E1-B885-E22D81539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32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4CFB2-CC09-4E2D-9CE3-90B8E020ED8B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C093-BFAA-47E1-B885-E22D81539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69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4CFB2-CC09-4E2D-9CE3-90B8E020ED8B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C093-BFAA-47E1-B885-E22D81539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337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4CFB2-CC09-4E2D-9CE3-90B8E020ED8B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C093-BFAA-47E1-B885-E22D81539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623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4CFB2-CC09-4E2D-9CE3-90B8E020ED8B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C093-BFAA-47E1-B885-E22D81539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380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4CFB2-CC09-4E2D-9CE3-90B8E020ED8B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C093-BFAA-47E1-B885-E22D81539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493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4CFB2-CC09-4E2D-9CE3-90B8E020ED8B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C093-BFAA-47E1-B885-E22D81539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286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4CFB2-CC09-4E2D-9CE3-90B8E020ED8B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C093-BFAA-47E1-B885-E22D81539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82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4CFB2-CC09-4E2D-9CE3-90B8E020ED8B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C093-BFAA-47E1-B885-E22D81539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08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4CFB2-CC09-4E2D-9CE3-90B8E020ED8B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C093-BFAA-47E1-B885-E22D81539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289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4CFB2-CC09-4E2D-9CE3-90B8E020ED8B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C093-BFAA-47E1-B885-E22D81539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189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4CFB2-CC09-4E2D-9CE3-90B8E020ED8B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6C093-BFAA-47E1-B885-E22D81539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359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image" Target="../media/image9.png"/><Relationship Id="rId7" Type="http://schemas.openxmlformats.org/officeDocument/2006/relationships/chart" Target="../charts/chart2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7.png"/><Relationship Id="rId5" Type="http://schemas.openxmlformats.org/officeDocument/2006/relationships/chart" Target="../charts/chart1.xml"/><Relationship Id="rId10" Type="http://schemas.openxmlformats.org/officeDocument/2006/relationships/image" Target="../media/image6.png"/><Relationship Id="rId4" Type="http://schemas.microsoft.com/office/2007/relationships/hdphoto" Target="../media/hdphoto1.wdp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864" b="5438"/>
          <a:stretch/>
        </p:blipFill>
        <p:spPr>
          <a:xfrm>
            <a:off x="7667780" y="169151"/>
            <a:ext cx="4481225" cy="213283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497654" y="1323279"/>
            <a:ext cx="84822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14 DEGREE PROGRAMS | 4 INSTITUTIONS | 1 CONVENIENT LOCATION</a:t>
            </a:r>
          </a:p>
        </p:txBody>
      </p:sp>
      <p:pic>
        <p:nvPicPr>
          <p:cNvPr id="1028" name="Picture 4" descr="Mission Statement Icon"/>
          <p:cNvPicPr>
            <a:picLocks noChangeAspect="1" noChangeArrowheads="1"/>
          </p:cNvPicPr>
          <p:nvPr/>
        </p:nvPicPr>
        <p:blipFill rotWithShape="1"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1" t="11016" r="70294" b="25953"/>
          <a:stretch/>
        </p:blipFill>
        <p:spPr bwMode="auto">
          <a:xfrm>
            <a:off x="97925" y="3221827"/>
            <a:ext cx="799458" cy="1065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/>
        </p:nvCxnSpPr>
        <p:spPr>
          <a:xfrm>
            <a:off x="995916" y="2369708"/>
            <a:ext cx="0" cy="24806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120913" y="2301981"/>
            <a:ext cx="60197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Arundel Mills Regional Higher Education Center provides </a:t>
            </a:r>
            <a:r>
              <a:rPr lang="en-US" sz="2000" b="1" i="1" u="sng" dirty="0">
                <a:solidFill>
                  <a:srgbClr val="008080"/>
                </a:solidFill>
              </a:rPr>
              <a:t>access</a:t>
            </a:r>
            <a:r>
              <a:rPr lang="en-US" i="1" dirty="0"/>
              <a:t> to affordable, high-quality associate, baccalaureate and graduate degree programs that meet the needs of learners historically underserved; the necessary career education and skills to successfully compete in the workplace and global economy, with a focus on areas of worker shortages; lifelong learning and life skills opportunities; and a full array of instructional and student support services to ensure </a:t>
            </a:r>
            <a:r>
              <a:rPr lang="en-US" b="1" i="1" u="sng" dirty="0">
                <a:solidFill>
                  <a:srgbClr val="008080"/>
                </a:solidFill>
              </a:rPr>
              <a:t>completion</a:t>
            </a:r>
            <a:r>
              <a:rPr lang="en-US" i="1" dirty="0"/>
              <a:t> and </a:t>
            </a:r>
            <a:r>
              <a:rPr lang="en-US" b="1" i="1" u="sng" dirty="0">
                <a:solidFill>
                  <a:srgbClr val="008080"/>
                </a:solidFill>
              </a:rPr>
              <a:t>student success</a:t>
            </a:r>
            <a:r>
              <a:rPr lang="en-US" i="1" dirty="0"/>
              <a:t>. </a:t>
            </a:r>
            <a:endParaRPr lang="en-US" dirty="0"/>
          </a:p>
        </p:txBody>
      </p:sp>
      <p:pic>
        <p:nvPicPr>
          <p:cNvPr id="1030" name="Picture 6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2968" y="2836121"/>
            <a:ext cx="1093816" cy="1093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027634" y="3835635"/>
            <a:ext cx="1079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AMIL BY</a:t>
            </a:r>
            <a:br>
              <a:rPr lang="en-US" sz="1600" b="1" dirty="0"/>
            </a:br>
            <a:r>
              <a:rPr lang="en-US" sz="1600" b="1" dirty="0"/>
              <a:t>THE #s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8201115" y="2301981"/>
            <a:ext cx="0" cy="31379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232861" y="2215917"/>
            <a:ext cx="39282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80,272 gross square foot facility </a:t>
            </a:r>
          </a:p>
          <a:p>
            <a:r>
              <a:rPr lang="en-US" sz="1500" dirty="0"/>
              <a:t>1,000 steps away from Live! Casino &amp; Hotel </a:t>
            </a:r>
          </a:p>
          <a:p>
            <a:r>
              <a:rPr lang="en-US" sz="1500" dirty="0"/>
              <a:t>499 steps away from Arundel Mills Mall</a:t>
            </a:r>
          </a:p>
          <a:p>
            <a:r>
              <a:rPr lang="en-US" sz="1500" dirty="0"/>
              <a:t>135-seat lecture hall </a:t>
            </a:r>
          </a:p>
          <a:p>
            <a:r>
              <a:rPr lang="en-US" sz="1500" dirty="0"/>
              <a:t>27 general-purpose classrooms </a:t>
            </a:r>
          </a:p>
          <a:p>
            <a:r>
              <a:rPr lang="en-US" sz="1500" dirty="0"/>
              <a:t>27 miles from AACC (Arnold campus)</a:t>
            </a:r>
          </a:p>
          <a:p>
            <a:r>
              <a:rPr lang="en-US" sz="1500" dirty="0"/>
              <a:t>25 miles from PGCC (Largo campus) </a:t>
            </a:r>
          </a:p>
          <a:p>
            <a:r>
              <a:rPr lang="en-US" sz="1500" dirty="0"/>
              <a:t>16 laboratories (science, computer, engineering) </a:t>
            </a:r>
          </a:p>
          <a:p>
            <a:r>
              <a:rPr lang="en-US" sz="1500" dirty="0"/>
              <a:t>14 miles from Howard Community College</a:t>
            </a:r>
          </a:p>
          <a:p>
            <a:r>
              <a:rPr lang="en-US" sz="1500" dirty="0"/>
              <a:t>9 miles from CCBC-Catonsville campus </a:t>
            </a:r>
          </a:p>
          <a:p>
            <a:r>
              <a:rPr lang="en-US" sz="1500"/>
              <a:t>1 </a:t>
            </a:r>
            <a:r>
              <a:rPr lang="en-US" sz="1500" dirty="0"/>
              <a:t>Lactation room </a:t>
            </a:r>
          </a:p>
          <a:p>
            <a:r>
              <a:rPr lang="en-US" sz="1500" dirty="0"/>
              <a:t>1 Engineering Fabrication Shop</a:t>
            </a:r>
          </a:p>
          <a:p>
            <a:r>
              <a:rPr lang="en-US" sz="1500" dirty="0"/>
              <a:t>1 distance learning classroom</a:t>
            </a:r>
          </a:p>
          <a:p>
            <a:r>
              <a:rPr lang="en-US" sz="1500" dirty="0"/>
              <a:t>1 Serenity Space  </a:t>
            </a:r>
          </a:p>
          <a:p>
            <a:endParaRPr lang="en-US" sz="1400" dirty="0"/>
          </a:p>
        </p:txBody>
      </p:sp>
      <p:pic>
        <p:nvPicPr>
          <p:cNvPr id="20" name="Picture 19" descr="Anne Arundel Community College logo">
            <a:extLst>
              <a:ext uri="{FF2B5EF4-FFF2-40B4-BE49-F238E27FC236}">
                <a16:creationId xmlns:a16="http://schemas.microsoft.com/office/drawing/2014/main" id="{642814A2-F688-F3B6-3651-AEEF4270BEE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8530" b="15374"/>
          <a:stretch/>
        </p:blipFill>
        <p:spPr>
          <a:xfrm>
            <a:off x="682961" y="5386838"/>
            <a:ext cx="1682077" cy="1279975"/>
          </a:xfrm>
          <a:prstGeom prst="rect">
            <a:avLst/>
          </a:prstGeom>
        </p:spPr>
      </p:pic>
      <p:pic>
        <p:nvPicPr>
          <p:cNvPr id="23" name="Picture 2" descr="Frostburg State University logo">
            <a:extLst>
              <a:ext uri="{FF2B5EF4-FFF2-40B4-BE49-F238E27FC236}">
                <a16:creationId xmlns:a16="http://schemas.microsoft.com/office/drawing/2014/main" id="{006BC1C4-62E7-44C2-9BFB-C976CAF443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839"/>
          <a:stretch/>
        </p:blipFill>
        <p:spPr bwMode="auto">
          <a:xfrm>
            <a:off x="3089880" y="5749887"/>
            <a:ext cx="1775992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7" descr="Notre Dame of Maryland University logo">
            <a:extLst>
              <a:ext uri="{FF2B5EF4-FFF2-40B4-BE49-F238E27FC236}">
                <a16:creationId xmlns:a16="http://schemas.microsoft.com/office/drawing/2014/main" id="{3D15AE4E-BBF1-4CD7-766F-E842D30C525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70979" y="5577331"/>
            <a:ext cx="2561882" cy="898988"/>
          </a:xfrm>
          <a:prstGeom prst="rect">
            <a:avLst/>
          </a:prstGeom>
        </p:spPr>
      </p:pic>
      <p:pic>
        <p:nvPicPr>
          <p:cNvPr id="2" name="Picture 1" descr="University of Maryland Global Campus logo">
            <a:extLst>
              <a:ext uri="{FF2B5EF4-FFF2-40B4-BE49-F238E27FC236}">
                <a16:creationId xmlns:a16="http://schemas.microsoft.com/office/drawing/2014/main" id="{46E20332-D48F-6B83-EFE2-D8FDB17C577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944" y="5681835"/>
            <a:ext cx="2168503" cy="689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386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763" y="201658"/>
            <a:ext cx="703878" cy="703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428348" y="375507"/>
            <a:ext cx="2570005" cy="38472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900" b="1" dirty="0"/>
              <a:t>ACADEMIC PROGRAMS </a:t>
            </a:r>
          </a:p>
        </p:txBody>
      </p:sp>
      <p:pic>
        <p:nvPicPr>
          <p:cNvPr id="34" name="Picture 2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0172" y="142990"/>
            <a:ext cx="1215413" cy="1215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CE7E773-7C7C-3514-91BA-D2BC564359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231052"/>
              </p:ext>
            </p:extLst>
          </p:nvPr>
        </p:nvGraphicFramePr>
        <p:xfrm>
          <a:off x="613720" y="1044395"/>
          <a:ext cx="6460536" cy="4297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53512">
                  <a:extLst>
                    <a:ext uri="{9D8B030D-6E8A-4147-A177-3AD203B41FA5}">
                      <a16:colId xmlns:a16="http://schemas.microsoft.com/office/drawing/2014/main" val="3216307671"/>
                    </a:ext>
                  </a:extLst>
                </a:gridCol>
                <a:gridCol w="2153512">
                  <a:extLst>
                    <a:ext uri="{9D8B030D-6E8A-4147-A177-3AD203B41FA5}">
                      <a16:colId xmlns:a16="http://schemas.microsoft.com/office/drawing/2014/main" val="490367474"/>
                    </a:ext>
                  </a:extLst>
                </a:gridCol>
                <a:gridCol w="2153512">
                  <a:extLst>
                    <a:ext uri="{9D8B030D-6E8A-4147-A177-3AD203B41FA5}">
                      <a16:colId xmlns:a16="http://schemas.microsoft.com/office/drawing/2014/main" val="1390452450"/>
                    </a:ext>
                  </a:extLst>
                </a:gridCol>
              </a:tblGrid>
              <a:tr h="209837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Whitney Book" pitchFamily="50" charset="0"/>
                        </a:rPr>
                        <a:t>Associate</a:t>
                      </a:r>
                    </a:p>
                  </a:txBody>
                  <a:tcPr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Whitney Book" pitchFamily="50" charset="0"/>
                        </a:rPr>
                        <a:t>Bachelor</a:t>
                      </a:r>
                    </a:p>
                  </a:txBody>
                  <a:tcPr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Whitney Book" pitchFamily="50" charset="0"/>
                        </a:rPr>
                        <a:t>Master</a:t>
                      </a:r>
                    </a:p>
                  </a:txBody>
                  <a:tcPr>
                    <a:solidFill>
                      <a:srgbClr val="0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43501"/>
                  </a:ext>
                </a:extLst>
              </a:tr>
              <a:tr h="3357392"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Whitney Book" pitchFamily="50" charset="0"/>
                        </a:rPr>
                        <a:t>Business Administration Transfer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endParaRPr lang="en-US" sz="1400" dirty="0">
                        <a:latin typeface="Whitney Book" pitchFamily="50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Whitney Book" pitchFamily="50" charset="0"/>
                        </a:rPr>
                        <a:t>Elementary Education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endParaRPr lang="en-US" sz="1400" dirty="0">
                        <a:latin typeface="Whitney Book" pitchFamily="50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Whitney Book" pitchFamily="50" charset="0"/>
                        </a:rPr>
                        <a:t>Electrical Engineering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endParaRPr lang="en-US" sz="1400" dirty="0">
                        <a:latin typeface="Whitney Book" pitchFamily="50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Whitney Book" pitchFamily="50" charset="0"/>
                        </a:rPr>
                        <a:t>Homeland Security Management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endParaRPr lang="en-US" sz="1400" dirty="0">
                        <a:latin typeface="Whitney Book" pitchFamily="50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Whitney Book" pitchFamily="50" charset="0"/>
                        </a:rPr>
                        <a:t>Information Assurance and Cybersecurity </a:t>
                      </a:r>
                    </a:p>
                    <a:p>
                      <a:endParaRPr lang="en-US" sz="1400" dirty="0">
                        <a:latin typeface="Whitney Book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Whitney Book" pitchFamily="50" charset="0"/>
                        </a:rPr>
                        <a:t>Business Administration &amp; Management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 dirty="0">
                        <a:latin typeface="Whitney Book" pitchFamily="50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Whitney Book" pitchFamily="50" charset="0"/>
                        </a:rPr>
                        <a:t>Cybersecurity Management &amp; Policy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 dirty="0">
                        <a:latin typeface="Whitney Book" pitchFamily="50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Whitney Book" pitchFamily="50" charset="0"/>
                        </a:rPr>
                        <a:t>Electrical Engineering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>
                          <a:latin typeface="Whitney Book" pitchFamily="50" charset="0"/>
                        </a:rPr>
                        <a:t> 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Whitney Book" pitchFamily="50" charset="0"/>
                        </a:rPr>
                        <a:t>Information Systems Management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400" dirty="0">
                        <a:latin typeface="Whitney Book" pitchFamily="50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Whitney Book" pitchFamily="50" charset="0"/>
                        </a:rPr>
                        <a:t>Liberal Studies/Elementary Education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 dirty="0">
                        <a:latin typeface="Whitney Book" pitchFamily="50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Whitney Book" pitchFamily="50" charset="0"/>
                        </a:rPr>
                        <a:t>Public Safety Administration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Whitney Book" pitchFamily="50" charset="0"/>
                        </a:rPr>
                        <a:t>Leadership in Teaching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endParaRPr lang="en-US" sz="1400" dirty="0">
                        <a:latin typeface="Whitney Book" pitchFamily="50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Whitney Book" pitchFamily="50" charset="0"/>
                        </a:rPr>
                        <a:t>Teaching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endParaRPr lang="en-US" sz="1400" dirty="0">
                        <a:latin typeface="Whitney Book" pitchFamily="50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Whitney Book" pitchFamily="50" charset="0"/>
                        </a:rPr>
                        <a:t>Nursing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Whitney Book" pitchFamily="50" charset="0"/>
                        </a:rPr>
                        <a:t>Leadership in Nursing Administration (Concentration)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Whitney Book" pitchFamily="50" charset="0"/>
                        </a:rPr>
                        <a:t>Leadership in Nursing Education (Concentration) 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9842827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A57E4EE8-E10A-E29A-B707-0297FA9A710B}"/>
              </a:ext>
            </a:extLst>
          </p:cNvPr>
          <p:cNvSpPr txBox="1"/>
          <p:nvPr/>
        </p:nvSpPr>
        <p:spPr>
          <a:xfrm>
            <a:off x="8573588" y="556482"/>
            <a:ext cx="3355021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900" b="1" dirty="0"/>
              <a:t>FULL-TIME ENROLLMENT (FTE) </a:t>
            </a:r>
            <a:endParaRPr lang="en-US" sz="1900" dirty="0"/>
          </a:p>
        </p:txBody>
      </p:sp>
      <p:graphicFrame>
        <p:nvGraphicFramePr>
          <p:cNvPr id="2053" name="Chart 2052" descr="Graph depicting the full time enrollment at Arundel Mills"/>
          <p:cNvGraphicFramePr/>
          <p:nvPr>
            <p:extLst>
              <p:ext uri="{D42A27DB-BD31-4B8C-83A1-F6EECF244321}">
                <p14:modId xmlns:p14="http://schemas.microsoft.com/office/powerpoint/2010/main" val="4236663713"/>
              </p:ext>
            </p:extLst>
          </p:nvPr>
        </p:nvGraphicFramePr>
        <p:xfrm>
          <a:off x="7395764" y="1358417"/>
          <a:ext cx="4649810" cy="2527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1030" name="Picture 6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2169" y="4305755"/>
            <a:ext cx="1093416" cy="603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7517761" y="4909362"/>
            <a:ext cx="1506018" cy="30777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400" b="1" dirty="0"/>
              <a:t>FACULTY/STAFF</a:t>
            </a:r>
            <a:endParaRPr lang="en-US" sz="1600" b="1" dirty="0"/>
          </a:p>
        </p:txBody>
      </p:sp>
      <p:graphicFrame>
        <p:nvGraphicFramePr>
          <p:cNvPr id="5" name="Chart 4" descr="Graph depicting the proportions of faculty and staff to students"/>
          <p:cNvGraphicFramePr/>
          <p:nvPr>
            <p:extLst>
              <p:ext uri="{D42A27DB-BD31-4B8C-83A1-F6EECF244321}">
                <p14:modId xmlns:p14="http://schemas.microsoft.com/office/powerpoint/2010/main" val="3119563135"/>
              </p:ext>
            </p:extLst>
          </p:nvPr>
        </p:nvGraphicFramePr>
        <p:xfrm>
          <a:off x="8573588" y="4162047"/>
          <a:ext cx="3766821" cy="11777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11" name="Picture 10" descr="Anne Arundel Community College logo">
            <a:extLst>
              <a:ext uri="{FF2B5EF4-FFF2-40B4-BE49-F238E27FC236}">
                <a16:creationId xmlns:a16="http://schemas.microsoft.com/office/drawing/2014/main" id="{175EDD5B-BD1B-121A-69A4-EC69F43CBEC8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8530" b="15374"/>
          <a:stretch/>
        </p:blipFill>
        <p:spPr>
          <a:xfrm>
            <a:off x="763322" y="5412850"/>
            <a:ext cx="1682077" cy="1279975"/>
          </a:xfrm>
          <a:prstGeom prst="rect">
            <a:avLst/>
          </a:prstGeom>
        </p:spPr>
      </p:pic>
      <p:pic>
        <p:nvPicPr>
          <p:cNvPr id="12" name="Picture 2" descr="Frostburg State University logo">
            <a:extLst>
              <a:ext uri="{FF2B5EF4-FFF2-40B4-BE49-F238E27FC236}">
                <a16:creationId xmlns:a16="http://schemas.microsoft.com/office/drawing/2014/main" id="{8DB76AE3-4461-DB86-F2B3-7C0B416461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839"/>
          <a:stretch/>
        </p:blipFill>
        <p:spPr bwMode="auto">
          <a:xfrm>
            <a:off x="3170193" y="5659766"/>
            <a:ext cx="1775992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Notre Dame of Maryland University logo">
            <a:extLst>
              <a:ext uri="{FF2B5EF4-FFF2-40B4-BE49-F238E27FC236}">
                <a16:creationId xmlns:a16="http://schemas.microsoft.com/office/drawing/2014/main" id="{D2FE99D4-D952-D7C3-4BCA-68A2BF982D9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70979" y="5591908"/>
            <a:ext cx="2561882" cy="898988"/>
          </a:xfrm>
          <a:prstGeom prst="rect">
            <a:avLst/>
          </a:prstGeom>
        </p:spPr>
      </p:pic>
      <p:pic>
        <p:nvPicPr>
          <p:cNvPr id="3" name="Picture 2" descr="University of Maryland Global Campus logo">
            <a:extLst>
              <a:ext uri="{FF2B5EF4-FFF2-40B4-BE49-F238E27FC236}">
                <a16:creationId xmlns:a16="http://schemas.microsoft.com/office/drawing/2014/main" id="{48286C8E-8CCB-3107-9EB9-E3C81470BFF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7655" y="5696412"/>
            <a:ext cx="2168503" cy="689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635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33DE26B7CD4842A319B21F7627F8A2" ma:contentTypeVersion="4" ma:contentTypeDescription="Create a new document." ma:contentTypeScope="" ma:versionID="8997ce15c1f5bfffafbf22d0f669227c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2ab91acf0173590172983a49406d7043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" ma:hidden="true" ma:internalName="PublishingStartDate" ma:readOnly="false">
      <xsd:simpleType>
        <xsd:restriction base="dms:Unknown"/>
      </xsd:simpleType>
    </xsd:element>
    <xsd:element name="PublishingExpirationDate" ma:index="5" nillable="true" ma:displayName="Scheduling End Date" ma:description="" ma:hidden="true" ma:internalName="PublishingExpirationDate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C0C7070-8E7E-46C6-A671-DBA867CDB403}"/>
</file>

<file path=customXml/itemProps2.xml><?xml version="1.0" encoding="utf-8"?>
<ds:datastoreItem xmlns:ds="http://schemas.openxmlformats.org/officeDocument/2006/customXml" ds:itemID="{25BCD4D5-14E1-45F7-AF15-9C8E538764E5}"/>
</file>

<file path=customXml/itemProps3.xml><?xml version="1.0" encoding="utf-8"?>
<ds:datastoreItem xmlns:ds="http://schemas.openxmlformats.org/officeDocument/2006/customXml" ds:itemID="{EA5CB16B-B7C4-4CC3-9BBA-8C1A73A93E02}"/>
</file>

<file path=docMetadata/LabelInfo.xml><?xml version="1.0" encoding="utf-8"?>
<clbl:labelList xmlns:clbl="http://schemas.microsoft.com/office/2020/mipLabelMetadata">
  <clbl:label id="{36597c6b-c613-484e-86f7-5b992342257a}" enabled="0" method="" siteId="{36597c6b-c613-484e-86f7-5b992342257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6263</TotalTime>
  <Words>240</Words>
  <Application>Microsoft Office PowerPoint</Application>
  <PresentationFormat>Widescreen</PresentationFormat>
  <Paragraphs>56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Whitney Book</vt:lpstr>
      <vt:lpstr>Office Theme</vt:lpstr>
      <vt:lpstr>PowerPoint Presentation</vt:lpstr>
      <vt:lpstr>PowerPoint Presentation</vt:lpstr>
    </vt:vector>
  </TitlesOfParts>
  <Company>Anne Arundel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RHEC FY 27 AACC Arundel Mills</dc:title>
  <dc:creator>Wright, Marcus</dc:creator>
  <cp:lastModifiedBy>Reiner,  Anthony</cp:lastModifiedBy>
  <cp:revision>68</cp:revision>
  <dcterms:created xsi:type="dcterms:W3CDTF">2020-08-31T19:27:07Z</dcterms:created>
  <dcterms:modified xsi:type="dcterms:W3CDTF">2025-09-10T19:55:55Z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0x0101006833DE26B7CD4842A319B21F7627F8A2</vt:lpwstr>
  </property>
</Properties>
</file>