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59" r:id="rId6"/>
    <p:sldId id="262" r:id="rId7"/>
    <p:sldId id="263" r:id="rId8"/>
    <p:sldId id="2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0E3E"/>
    <a:srgbClr val="231F20"/>
    <a:srgbClr val="FEC2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94" d="100"/>
          <a:sy n="94" d="100"/>
        </p:scale>
        <p:origin x="27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1.png"/><Relationship Id="rId4" Type="http://schemas.openxmlformats.org/officeDocument/2006/relationships/image" Target="../media/image8.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pic>
        <p:nvPicPr>
          <p:cNvPr id="7" name="Picture 6"/>
          <p:cNvPicPr>
            <a:picLocks noChangeAspect="1"/>
          </p:cNvPicPr>
          <p:nvPr userDrawn="1"/>
        </p:nvPicPr>
        <p:blipFill>
          <a:blip r:embed="rId2"/>
          <a:stretch>
            <a:fillRect/>
          </a:stretch>
        </p:blipFill>
        <p:spPr>
          <a:xfrm>
            <a:off x="110512" y="116775"/>
            <a:ext cx="2395728" cy="1589546"/>
          </a:xfrm>
          <a:prstGeom prst="rect">
            <a:avLst/>
          </a:prstGeom>
        </p:spPr>
      </p:pic>
      <p:pic>
        <p:nvPicPr>
          <p:cNvPr id="8" name="Picture 4" descr="https://img.freepik.com/free-photo/close-up-education-economy-objects_23-2149113543.jpg?uid=R204089742&amp;ga=GA1.1.983459284.1749749162&amp;semt=ais_hybrid&amp;w=740"/>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22617" y="109170"/>
            <a:ext cx="239706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164629" y="159770"/>
            <a:ext cx="1874557" cy="1502454"/>
          </a:xfrm>
          <a:prstGeom prst="rect">
            <a:avLst/>
          </a:prstGeom>
        </p:spPr>
      </p:pic>
      <p:pic>
        <p:nvPicPr>
          <p:cNvPr id="10" name="Picture 2" descr="Graduating class  Graduation Stock Photo"/>
          <p:cNvPicPr>
            <a:picLocks noChangeAspect="1" noChangeArrowheads="1"/>
          </p:cNvPicPr>
          <p:nvPr userDrawn="1"/>
        </p:nvPicPr>
        <p:blipFill rotWithShape="1">
          <a:blip r:embed="rId5" cstate="print">
            <a:extLst>
              <a:ext uri="{28A0092B-C50C-407E-A947-70E740481C1C}">
                <a14:useLocalDpi xmlns:a14="http://schemas.microsoft.com/office/drawing/2010/main" val="0"/>
              </a:ext>
            </a:extLst>
          </a:blip>
          <a:srcRect r="38659" b="40555"/>
          <a:stretch/>
        </p:blipFill>
        <p:spPr bwMode="auto">
          <a:xfrm>
            <a:off x="9676235" y="120481"/>
            <a:ext cx="2406729" cy="156544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p:cNvPicPr>
            <a:picLocks noChangeAspect="1"/>
          </p:cNvPicPr>
          <p:nvPr userDrawn="1"/>
        </p:nvPicPr>
        <p:blipFill rotWithShape="1">
          <a:blip r:embed="rId6" cstate="print">
            <a:extLst>
              <a:ext uri="{28A0092B-C50C-407E-A947-70E740481C1C}">
                <a14:useLocalDpi xmlns:a14="http://schemas.microsoft.com/office/drawing/2010/main" val="0"/>
              </a:ext>
            </a:extLst>
          </a:blip>
          <a:stretch/>
        </p:blipFill>
        <p:spPr>
          <a:xfrm>
            <a:off x="7172860" y="110693"/>
            <a:ext cx="2400300" cy="1600200"/>
          </a:xfrm>
          <a:prstGeom prst="rect">
            <a:avLst/>
          </a:prstGeom>
        </p:spPr>
      </p:pic>
      <p:cxnSp>
        <p:nvCxnSpPr>
          <p:cNvPr id="12" name="Straight Connector 11"/>
          <p:cNvCxnSpPr/>
          <p:nvPr userDrawn="1"/>
        </p:nvCxnSpPr>
        <p:spPr>
          <a:xfrm>
            <a:off x="0" y="1707845"/>
            <a:ext cx="12192000" cy="0"/>
          </a:xfrm>
          <a:prstGeom prst="line">
            <a:avLst/>
          </a:prstGeom>
          <a:ln w="57150">
            <a:solidFill>
              <a:srgbClr val="C40E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6995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Content Placeholder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802" y="140825"/>
            <a:ext cx="3166744" cy="844000"/>
          </a:xfrm>
          <a:prstGeom prst="rect">
            <a:avLst/>
          </a:prstGeom>
        </p:spPr>
      </p:pic>
      <p:grpSp>
        <p:nvGrpSpPr>
          <p:cNvPr id="8" name="Group 2"/>
          <p:cNvGrpSpPr/>
          <p:nvPr userDrawn="1"/>
        </p:nvGrpSpPr>
        <p:grpSpPr>
          <a:xfrm rot="5400000">
            <a:off x="10293719" y="-923542"/>
            <a:ext cx="1014984" cy="2862072"/>
            <a:chOff x="-1" y="-38100"/>
            <a:chExt cx="491786" cy="2747433"/>
          </a:xfrm>
        </p:grpSpPr>
        <p:sp>
          <p:nvSpPr>
            <p:cNvPr id="9" name="Freeform 3"/>
            <p:cNvSpPr/>
            <p:nvPr/>
          </p:nvSpPr>
          <p:spPr>
            <a:xfrm>
              <a:off x="-1" y="-19049"/>
              <a:ext cx="491785" cy="2709333"/>
            </a:xfrm>
            <a:custGeom>
              <a:avLst/>
              <a:gdLst/>
              <a:ahLst/>
              <a:cxnLst/>
              <a:rect l="l" t="t" r="r" b="b"/>
              <a:pathLst>
                <a:path w="491785" h="2709333">
                  <a:moveTo>
                    <a:pt x="0" y="0"/>
                  </a:moveTo>
                  <a:lnTo>
                    <a:pt x="491785" y="0"/>
                  </a:lnTo>
                  <a:lnTo>
                    <a:pt x="491785" y="2709333"/>
                  </a:lnTo>
                  <a:lnTo>
                    <a:pt x="0" y="2709333"/>
                  </a:lnTo>
                  <a:close/>
                </a:path>
              </a:pathLst>
            </a:custGeom>
            <a:solidFill>
              <a:srgbClr val="C4113C"/>
            </a:solidFill>
          </p:spPr>
        </p:sp>
        <p:sp>
          <p:nvSpPr>
            <p:cNvPr id="10" name="TextBox 4"/>
            <p:cNvSpPr txBox="1"/>
            <p:nvPr/>
          </p:nvSpPr>
          <p:spPr>
            <a:xfrm>
              <a:off x="0" y="-38100"/>
              <a:ext cx="491785" cy="2747433"/>
            </a:xfrm>
            <a:prstGeom prst="rect">
              <a:avLst/>
            </a:prstGeom>
          </p:spPr>
          <p:txBody>
            <a:bodyPr lIns="50800" tIns="50800" rIns="50800" bIns="50800" rtlCol="0" anchor="ctr"/>
            <a:lstStyle/>
            <a:p>
              <a:pPr algn="ctr">
                <a:lnSpc>
                  <a:spcPts val="2659"/>
                </a:lnSpc>
                <a:spcBef>
                  <a:spcPct val="0"/>
                </a:spcBef>
              </a:pPr>
              <a:endParaRPr/>
            </a:p>
          </p:txBody>
        </p:sp>
      </p:grpSp>
      <p:grpSp>
        <p:nvGrpSpPr>
          <p:cNvPr id="11" name="Group 2"/>
          <p:cNvGrpSpPr/>
          <p:nvPr userDrawn="1"/>
        </p:nvGrpSpPr>
        <p:grpSpPr>
          <a:xfrm rot="5400000">
            <a:off x="7618712" y="-923540"/>
            <a:ext cx="1014984" cy="2862072"/>
            <a:chOff x="0" y="0"/>
            <a:chExt cx="491785" cy="2709333"/>
          </a:xfrm>
          <a:solidFill>
            <a:srgbClr val="231F20"/>
          </a:solidFill>
        </p:grpSpPr>
        <p:sp>
          <p:nvSpPr>
            <p:cNvPr id="12"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3"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4" name="Group 2"/>
          <p:cNvGrpSpPr/>
          <p:nvPr userDrawn="1"/>
        </p:nvGrpSpPr>
        <p:grpSpPr>
          <a:xfrm rot="5400000">
            <a:off x="4734190" y="-924186"/>
            <a:ext cx="1014984" cy="2863363"/>
            <a:chOff x="0" y="0"/>
            <a:chExt cx="491785" cy="2709333"/>
          </a:xfrm>
          <a:solidFill>
            <a:srgbClr val="FEC233"/>
          </a:solidFill>
        </p:grpSpPr>
        <p:sp>
          <p:nvSpPr>
            <p:cNvPr id="15"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6"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spTree>
    <p:extLst>
      <p:ext uri="{BB962C8B-B14F-4D97-AF65-F5344CB8AC3E}">
        <p14:creationId xmlns:p14="http://schemas.microsoft.com/office/powerpoint/2010/main" val="3855193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8" name="Content Placeholder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802" y="140825"/>
            <a:ext cx="3166744" cy="844000"/>
          </a:xfrm>
          <a:prstGeom prst="rect">
            <a:avLst/>
          </a:prstGeom>
        </p:spPr>
      </p:pic>
      <p:grpSp>
        <p:nvGrpSpPr>
          <p:cNvPr id="9" name="Group 2"/>
          <p:cNvGrpSpPr/>
          <p:nvPr userDrawn="1"/>
        </p:nvGrpSpPr>
        <p:grpSpPr>
          <a:xfrm rot="5400000">
            <a:off x="10293719" y="-923542"/>
            <a:ext cx="1014984" cy="2862072"/>
            <a:chOff x="-1" y="-38100"/>
            <a:chExt cx="491786" cy="2747433"/>
          </a:xfrm>
        </p:grpSpPr>
        <p:sp>
          <p:nvSpPr>
            <p:cNvPr id="10" name="Freeform 3"/>
            <p:cNvSpPr/>
            <p:nvPr/>
          </p:nvSpPr>
          <p:spPr>
            <a:xfrm>
              <a:off x="-1" y="-19049"/>
              <a:ext cx="491785" cy="2709333"/>
            </a:xfrm>
            <a:custGeom>
              <a:avLst/>
              <a:gdLst/>
              <a:ahLst/>
              <a:cxnLst/>
              <a:rect l="l" t="t" r="r" b="b"/>
              <a:pathLst>
                <a:path w="491785" h="2709333">
                  <a:moveTo>
                    <a:pt x="0" y="0"/>
                  </a:moveTo>
                  <a:lnTo>
                    <a:pt x="491785" y="0"/>
                  </a:lnTo>
                  <a:lnTo>
                    <a:pt x="491785" y="2709333"/>
                  </a:lnTo>
                  <a:lnTo>
                    <a:pt x="0" y="2709333"/>
                  </a:lnTo>
                  <a:close/>
                </a:path>
              </a:pathLst>
            </a:custGeom>
            <a:solidFill>
              <a:srgbClr val="C4113C"/>
            </a:solidFill>
          </p:spPr>
        </p:sp>
        <p:sp>
          <p:nvSpPr>
            <p:cNvPr id="11" name="TextBox 4"/>
            <p:cNvSpPr txBox="1"/>
            <p:nvPr/>
          </p:nvSpPr>
          <p:spPr>
            <a:xfrm>
              <a:off x="0" y="-38100"/>
              <a:ext cx="491785" cy="2747433"/>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2"/>
          <p:cNvGrpSpPr/>
          <p:nvPr userDrawn="1"/>
        </p:nvGrpSpPr>
        <p:grpSpPr>
          <a:xfrm rot="5400000">
            <a:off x="7618712" y="-923540"/>
            <a:ext cx="1014984" cy="2862072"/>
            <a:chOff x="0" y="0"/>
            <a:chExt cx="491785" cy="2709333"/>
          </a:xfrm>
          <a:solidFill>
            <a:srgbClr val="231F20"/>
          </a:solidFill>
        </p:grpSpPr>
        <p:sp>
          <p:nvSpPr>
            <p:cNvPr id="13"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4"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5" name="Group 2"/>
          <p:cNvGrpSpPr/>
          <p:nvPr userDrawn="1"/>
        </p:nvGrpSpPr>
        <p:grpSpPr>
          <a:xfrm rot="5400000">
            <a:off x="4734190" y="-924186"/>
            <a:ext cx="1014984" cy="2863363"/>
            <a:chOff x="0" y="0"/>
            <a:chExt cx="491785" cy="2709333"/>
          </a:xfrm>
          <a:solidFill>
            <a:srgbClr val="FEC233"/>
          </a:solidFill>
        </p:grpSpPr>
        <p:sp>
          <p:nvSpPr>
            <p:cNvPr id="16"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7"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spTree>
    <p:extLst>
      <p:ext uri="{BB962C8B-B14F-4D97-AF65-F5344CB8AC3E}">
        <p14:creationId xmlns:p14="http://schemas.microsoft.com/office/powerpoint/2010/main" val="476844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pic>
        <p:nvPicPr>
          <p:cNvPr id="8" name="Content Placeholder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3802" y="140825"/>
            <a:ext cx="3166744" cy="844000"/>
          </a:xfrm>
          <a:prstGeom prst="rect">
            <a:avLst/>
          </a:prstGeom>
        </p:spPr>
      </p:pic>
      <p:grpSp>
        <p:nvGrpSpPr>
          <p:cNvPr id="9" name="Group 2"/>
          <p:cNvGrpSpPr/>
          <p:nvPr userDrawn="1"/>
        </p:nvGrpSpPr>
        <p:grpSpPr>
          <a:xfrm rot="5400000">
            <a:off x="10293719" y="-923542"/>
            <a:ext cx="1014984" cy="2862072"/>
            <a:chOff x="-1" y="-38100"/>
            <a:chExt cx="491786" cy="2747433"/>
          </a:xfrm>
        </p:grpSpPr>
        <p:sp>
          <p:nvSpPr>
            <p:cNvPr id="10" name="Freeform 3"/>
            <p:cNvSpPr/>
            <p:nvPr/>
          </p:nvSpPr>
          <p:spPr>
            <a:xfrm>
              <a:off x="-1" y="-19049"/>
              <a:ext cx="491785" cy="2709333"/>
            </a:xfrm>
            <a:custGeom>
              <a:avLst/>
              <a:gdLst/>
              <a:ahLst/>
              <a:cxnLst/>
              <a:rect l="l" t="t" r="r" b="b"/>
              <a:pathLst>
                <a:path w="491785" h="2709333">
                  <a:moveTo>
                    <a:pt x="0" y="0"/>
                  </a:moveTo>
                  <a:lnTo>
                    <a:pt x="491785" y="0"/>
                  </a:lnTo>
                  <a:lnTo>
                    <a:pt x="491785" y="2709333"/>
                  </a:lnTo>
                  <a:lnTo>
                    <a:pt x="0" y="2709333"/>
                  </a:lnTo>
                  <a:close/>
                </a:path>
              </a:pathLst>
            </a:custGeom>
            <a:solidFill>
              <a:srgbClr val="C4113C"/>
            </a:solidFill>
          </p:spPr>
        </p:sp>
        <p:sp>
          <p:nvSpPr>
            <p:cNvPr id="11" name="TextBox 4"/>
            <p:cNvSpPr txBox="1"/>
            <p:nvPr/>
          </p:nvSpPr>
          <p:spPr>
            <a:xfrm>
              <a:off x="0" y="-38100"/>
              <a:ext cx="491785" cy="2747433"/>
            </a:xfrm>
            <a:prstGeom prst="rect">
              <a:avLst/>
            </a:prstGeom>
          </p:spPr>
          <p:txBody>
            <a:bodyPr lIns="50800" tIns="50800" rIns="50800" bIns="50800" rtlCol="0" anchor="ctr"/>
            <a:lstStyle/>
            <a:p>
              <a:pPr algn="ctr">
                <a:lnSpc>
                  <a:spcPts val="2659"/>
                </a:lnSpc>
                <a:spcBef>
                  <a:spcPct val="0"/>
                </a:spcBef>
              </a:pPr>
              <a:endParaRPr/>
            </a:p>
          </p:txBody>
        </p:sp>
      </p:grpSp>
      <p:grpSp>
        <p:nvGrpSpPr>
          <p:cNvPr id="12" name="Group 2"/>
          <p:cNvGrpSpPr/>
          <p:nvPr userDrawn="1"/>
        </p:nvGrpSpPr>
        <p:grpSpPr>
          <a:xfrm rot="5400000">
            <a:off x="7618712" y="-923540"/>
            <a:ext cx="1014984" cy="2862072"/>
            <a:chOff x="0" y="0"/>
            <a:chExt cx="491785" cy="2709333"/>
          </a:xfrm>
          <a:solidFill>
            <a:srgbClr val="231F20"/>
          </a:solidFill>
        </p:grpSpPr>
        <p:sp>
          <p:nvSpPr>
            <p:cNvPr id="13"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4"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5" name="Group 2"/>
          <p:cNvGrpSpPr/>
          <p:nvPr userDrawn="1"/>
        </p:nvGrpSpPr>
        <p:grpSpPr>
          <a:xfrm rot="5400000">
            <a:off x="4734190" y="-924186"/>
            <a:ext cx="1014984" cy="2863363"/>
            <a:chOff x="0" y="0"/>
            <a:chExt cx="491785" cy="2709333"/>
          </a:xfrm>
          <a:solidFill>
            <a:srgbClr val="FEC233"/>
          </a:solidFill>
        </p:grpSpPr>
        <p:sp>
          <p:nvSpPr>
            <p:cNvPr id="16"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7"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spTree>
    <p:extLst>
      <p:ext uri="{BB962C8B-B14F-4D97-AF65-F5344CB8AC3E}">
        <p14:creationId xmlns:p14="http://schemas.microsoft.com/office/powerpoint/2010/main" val="2516883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2" descr="Graduating class  Graduation Stock Photo"/>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r="38659" b="40555"/>
          <a:stretch/>
        </p:blipFill>
        <p:spPr bwMode="auto">
          <a:xfrm>
            <a:off x="9163770" y="118314"/>
            <a:ext cx="2713905" cy="174650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userDrawn="1"/>
        </p:nvPicPr>
        <p:blipFill rotWithShape="1">
          <a:blip r:embed="rId3" cstate="print">
            <a:extLst>
              <a:ext uri="{28A0092B-C50C-407E-A947-70E740481C1C}">
                <a14:useLocalDpi xmlns:a14="http://schemas.microsoft.com/office/drawing/2010/main" val="0"/>
              </a:ext>
            </a:extLst>
          </a:blip>
          <a:stretch/>
        </p:blipFill>
        <p:spPr>
          <a:xfrm>
            <a:off x="6214177" y="109169"/>
            <a:ext cx="2619756" cy="1746504"/>
          </a:xfrm>
          <a:prstGeom prst="rect">
            <a:avLst/>
          </a:prstGeom>
        </p:spPr>
      </p:pic>
      <p:pic>
        <p:nvPicPr>
          <p:cNvPr id="7" name="Picture 4" descr="https://img.freepik.com/free-photo/close-up-education-economy-objects_23-2149113543.jpg?uid=R204089742&amp;ga=GA1.1.983459284.1749749162&amp;semt=ais_hybrid&amp;w=740"/>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3279992" y="109169"/>
            <a:ext cx="2616218" cy="1746504"/>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userDrawn="1"/>
        </p:nvPicPr>
        <p:blipFill>
          <a:blip r:embed="rId5"/>
          <a:stretch>
            <a:fillRect/>
          </a:stretch>
        </p:blipFill>
        <p:spPr>
          <a:xfrm>
            <a:off x="314325" y="109169"/>
            <a:ext cx="2632292" cy="1746504"/>
          </a:xfrm>
          <a:prstGeom prst="rect">
            <a:avLst/>
          </a:prstGeom>
        </p:spPr>
      </p:pic>
      <p:cxnSp>
        <p:nvCxnSpPr>
          <p:cNvPr id="9" name="Straight Connector 8"/>
          <p:cNvCxnSpPr/>
          <p:nvPr userDrawn="1"/>
        </p:nvCxnSpPr>
        <p:spPr>
          <a:xfrm>
            <a:off x="0" y="1860245"/>
            <a:ext cx="12192000" cy="0"/>
          </a:xfrm>
          <a:prstGeom prst="line">
            <a:avLst/>
          </a:prstGeom>
          <a:ln w="57150">
            <a:solidFill>
              <a:srgbClr val="C40E3E"/>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545504" y="2557406"/>
            <a:ext cx="3090146" cy="2476746"/>
          </a:xfrm>
          <a:prstGeom prst="rect">
            <a:avLst/>
          </a:prstGeom>
        </p:spPr>
      </p:pic>
      <p:sp>
        <p:nvSpPr>
          <p:cNvPr id="11" name="TextBox 10"/>
          <p:cNvSpPr txBox="1"/>
          <p:nvPr userDrawn="1"/>
        </p:nvSpPr>
        <p:spPr>
          <a:xfrm>
            <a:off x="4099852" y="5305425"/>
            <a:ext cx="3981450" cy="553998"/>
          </a:xfrm>
          <a:prstGeom prst="rect">
            <a:avLst/>
          </a:prstGeom>
          <a:noFill/>
        </p:spPr>
        <p:txBody>
          <a:bodyPr wrap="square" rtlCol="0">
            <a:spAutoFit/>
          </a:bodyPr>
          <a:lstStyle/>
          <a:p>
            <a:r>
              <a:rPr lang="en-US" sz="3000" b="1" dirty="0">
                <a:latin typeface="Century Gothic" panose="020B0502020202020204" pitchFamily="34" charset="0"/>
              </a:rPr>
              <a:t>m</a:t>
            </a:r>
            <a:r>
              <a:rPr lang="en-US" sz="3000" b="1" dirty="0" smtClean="0">
                <a:latin typeface="Century Gothic" panose="020B0502020202020204" pitchFamily="34" charset="0"/>
              </a:rPr>
              <a:t>hec.maryland.gov</a:t>
            </a:r>
            <a:endParaRPr lang="en-US" sz="3000" b="1" dirty="0">
              <a:latin typeface="Century Gothic" panose="020B0502020202020204" pitchFamily="34" charset="0"/>
            </a:endParaRPr>
          </a:p>
        </p:txBody>
      </p:sp>
    </p:spTree>
    <p:extLst>
      <p:ext uri="{BB962C8B-B14F-4D97-AF65-F5344CB8AC3E}">
        <p14:creationId xmlns:p14="http://schemas.microsoft.com/office/powerpoint/2010/main" val="40812844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A6E12A-7C68-43F6-863F-60A6B5923358}" type="datetimeFigureOut">
              <a:rPr lang="en-US" smtClean="0"/>
              <a:t>9/12/2025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09B119-5403-485C-9450-92410F8E6CF0}" type="slidenum">
              <a:rPr lang="en-US" smtClean="0"/>
              <a:t>‹#›</a:t>
            </a:fld>
            <a:endParaRPr lang="en-US"/>
          </a:p>
        </p:txBody>
      </p:sp>
    </p:spTree>
    <p:extLst>
      <p:ext uri="{BB962C8B-B14F-4D97-AF65-F5344CB8AC3E}">
        <p14:creationId xmlns:p14="http://schemas.microsoft.com/office/powerpoint/2010/main" val="1597629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7" r:id="rId4"/>
    <p:sldLayoutId id="2147483655"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2.jpeg"/><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pPr>
              <a:lnSpc>
                <a:spcPct val="80000"/>
              </a:lnSpc>
            </a:pPr>
            <a:r>
              <a:rPr lang="en-US" dirty="0"/>
              <a:t>Maryland Higher Education Commission</a:t>
            </a:r>
          </a:p>
          <a:p>
            <a:pPr>
              <a:lnSpc>
                <a:spcPct val="80000"/>
              </a:lnSpc>
            </a:pPr>
            <a:endParaRPr lang="en-US" sz="2000" dirty="0"/>
          </a:p>
          <a:p>
            <a:pPr>
              <a:lnSpc>
                <a:spcPct val="80000"/>
              </a:lnSpc>
            </a:pPr>
            <a:r>
              <a:rPr lang="en-US" sz="2000" dirty="0"/>
              <a:t>September 17, 2025</a:t>
            </a:r>
          </a:p>
          <a:p>
            <a:endParaRPr lang="en-US" dirty="0"/>
          </a:p>
        </p:txBody>
      </p:sp>
      <p:pic>
        <p:nvPicPr>
          <p:cNvPr id="1026" name="Picture 2" descr="Graduating class  Graduation Stock Photo"/>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8659" b="40555"/>
          <a:stretch/>
        </p:blipFill>
        <p:spPr bwMode="auto">
          <a:xfrm>
            <a:off x="9676235" y="120481"/>
            <a:ext cx="2406729" cy="1565444"/>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64629" y="159770"/>
            <a:ext cx="1874557" cy="1502454"/>
          </a:xfrm>
          <a:prstGeom prst="rect">
            <a:avLst/>
          </a:prstGeom>
        </p:spPr>
      </p:pic>
      <p:pic>
        <p:nvPicPr>
          <p:cNvPr id="14" name="Picture 13"/>
          <p:cNvPicPr>
            <a:picLocks noChangeAspect="1"/>
          </p:cNvPicPr>
          <p:nvPr/>
        </p:nvPicPr>
        <p:blipFill rotWithShape="1">
          <a:blip r:embed="rId4" cstate="print">
            <a:extLst>
              <a:ext uri="{28A0092B-C50C-407E-A947-70E740481C1C}">
                <a14:useLocalDpi xmlns:a14="http://schemas.microsoft.com/office/drawing/2010/main" val="0"/>
              </a:ext>
            </a:extLst>
          </a:blip>
          <a:stretch/>
        </p:blipFill>
        <p:spPr>
          <a:xfrm>
            <a:off x="7172860" y="110693"/>
            <a:ext cx="2400300" cy="1600200"/>
          </a:xfrm>
          <a:prstGeom prst="rect">
            <a:avLst/>
          </a:prstGeom>
        </p:spPr>
      </p:pic>
      <p:pic>
        <p:nvPicPr>
          <p:cNvPr id="1028" name="Picture 4" descr="https://img.freepik.com/free-photo/close-up-education-economy-objects_23-2149113543.jpg?uid=R204089742&amp;ga=GA1.1.983459284.1749749162&amp;semt=ais_hybrid&amp;w=74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22617" y="109170"/>
            <a:ext cx="239706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6"/>
          <a:stretch>
            <a:fillRect/>
          </a:stretch>
        </p:blipFill>
        <p:spPr>
          <a:xfrm>
            <a:off x="110512" y="116775"/>
            <a:ext cx="2395728" cy="1589546"/>
          </a:xfrm>
          <a:prstGeom prst="rect">
            <a:avLst/>
          </a:prstGeom>
        </p:spPr>
      </p:pic>
      <p:cxnSp>
        <p:nvCxnSpPr>
          <p:cNvPr id="18" name="Straight Connector 17"/>
          <p:cNvCxnSpPr/>
          <p:nvPr/>
        </p:nvCxnSpPr>
        <p:spPr>
          <a:xfrm>
            <a:off x="0" y="1707845"/>
            <a:ext cx="12192000" cy="0"/>
          </a:xfrm>
          <a:prstGeom prst="line">
            <a:avLst/>
          </a:prstGeom>
          <a:ln w="57150">
            <a:solidFill>
              <a:srgbClr val="C40E3E"/>
            </a:solidFill>
          </a:ln>
        </p:spPr>
        <p:style>
          <a:lnRef idx="1">
            <a:schemeClr val="accent1"/>
          </a:lnRef>
          <a:fillRef idx="0">
            <a:schemeClr val="accent1"/>
          </a:fillRef>
          <a:effectRef idx="0">
            <a:schemeClr val="accent1"/>
          </a:effectRef>
          <a:fontRef idx="minor">
            <a:schemeClr val="tx1"/>
          </a:fontRef>
        </p:style>
      </p:cxnSp>
      <p:sp>
        <p:nvSpPr>
          <p:cNvPr id="10" name="Rectangle 2"/>
          <p:cNvSpPr>
            <a:spLocks noGrp="1" noChangeArrowheads="1"/>
          </p:cNvSpPr>
          <p:nvPr>
            <p:ph type="ctrTitle"/>
          </p:nvPr>
        </p:nvSpPr>
        <p:spPr/>
        <p:txBody>
          <a:bodyPr/>
          <a:lstStyle/>
          <a:p>
            <a:r>
              <a:rPr lang="en-US" sz="4000" b="1" dirty="0" smtClean="0">
                <a:latin typeface="+mn-lt"/>
              </a:rPr>
              <a:t>Regional </a:t>
            </a:r>
            <a:r>
              <a:rPr lang="en-US" sz="4000" b="1" dirty="0">
                <a:latin typeface="+mn-lt"/>
              </a:rPr>
              <a:t>Higher Education </a:t>
            </a:r>
            <a:r>
              <a:rPr lang="en-US" sz="4000" b="1" dirty="0" smtClean="0">
                <a:latin typeface="+mn-lt"/>
              </a:rPr>
              <a:t>Centers</a:t>
            </a:r>
            <a:endParaRPr lang="en-US" sz="4000" b="1" i="1" dirty="0">
              <a:latin typeface="+mn-lt"/>
            </a:endParaRPr>
          </a:p>
        </p:txBody>
      </p:sp>
    </p:spTree>
    <p:extLst>
      <p:ext uri="{BB962C8B-B14F-4D97-AF65-F5344CB8AC3E}">
        <p14:creationId xmlns:p14="http://schemas.microsoft.com/office/powerpoint/2010/main" val="328286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615" y="1288321"/>
            <a:ext cx="10576727" cy="1160966"/>
          </a:xfrm>
        </p:spPr>
        <p:txBody>
          <a:bodyPr>
            <a:normAutofit fontScale="90000"/>
          </a:bodyPr>
          <a:lstStyle/>
          <a:p>
            <a:pPr>
              <a:spcBef>
                <a:spcPct val="50000"/>
              </a:spcBef>
            </a:pPr>
            <a:r>
              <a:rPr lang="en-US" dirty="0" smtClean="0">
                <a:latin typeface="+mn-lt"/>
              </a:rPr>
              <a:t/>
            </a:r>
            <a:br>
              <a:rPr lang="en-US" dirty="0" smtClean="0">
                <a:latin typeface="+mn-lt"/>
              </a:rPr>
            </a:br>
            <a:r>
              <a:rPr lang="en-US" sz="4000" b="1" dirty="0">
                <a:solidFill>
                  <a:schemeClr val="tx2"/>
                </a:solidFill>
              </a:rPr>
              <a:t/>
            </a:r>
            <a:br>
              <a:rPr lang="en-US" sz="4000" b="1" dirty="0">
                <a:solidFill>
                  <a:schemeClr val="tx2"/>
                </a:solidFill>
              </a:rPr>
            </a:br>
            <a:r>
              <a:rPr lang="en-US" sz="4000" dirty="0"/>
              <a:t/>
            </a:r>
            <a:br>
              <a:rPr lang="en-US" sz="4000" dirty="0"/>
            </a:br>
            <a:r>
              <a:rPr lang="en-US" sz="4000" dirty="0" smtClean="0"/>
              <a:t/>
            </a:r>
            <a:br>
              <a:rPr lang="en-US" sz="4000" dirty="0" smtClean="0"/>
            </a:br>
            <a:r>
              <a:rPr lang="en-US" sz="4000" dirty="0"/>
              <a:t/>
            </a:r>
            <a:br>
              <a:rPr lang="en-US" sz="4000" dirty="0"/>
            </a:br>
            <a:r>
              <a:rPr lang="en-US" sz="4000" dirty="0" smtClean="0"/>
              <a:t/>
            </a:r>
            <a:br>
              <a:rPr lang="en-US" sz="4000" dirty="0" smtClean="0"/>
            </a:br>
            <a:r>
              <a:rPr lang="en-US" sz="4000" b="1" dirty="0" smtClean="0">
                <a:latin typeface="+mn-lt"/>
              </a:rPr>
              <a:t>Maryland’s </a:t>
            </a:r>
            <a:r>
              <a:rPr lang="en-US" sz="4000" b="1" dirty="0">
                <a:latin typeface="+mn-lt"/>
              </a:rPr>
              <a:t>Regional Higher Education Centers</a:t>
            </a:r>
            <a:r>
              <a:rPr lang="en-US" sz="4000" b="1" dirty="0">
                <a:solidFill>
                  <a:schemeClr val="tx2"/>
                </a:solidFill>
              </a:rPr>
              <a:t/>
            </a:r>
            <a:br>
              <a:rPr lang="en-US" sz="4000" b="1" dirty="0">
                <a:solidFill>
                  <a:schemeClr val="tx2"/>
                </a:solidFill>
              </a:rPr>
            </a:br>
            <a:r>
              <a:rPr lang="en-US" sz="1800" b="1" dirty="0"/>
              <a:t/>
            </a:r>
            <a:br>
              <a:rPr lang="en-US" sz="1800" b="1" dirty="0"/>
            </a:br>
            <a:r>
              <a:rPr lang="en-US" sz="4000" dirty="0"/>
              <a:t/>
            </a:r>
            <a:br>
              <a:rPr lang="en-US" sz="4000" dirty="0"/>
            </a:br>
            <a:r>
              <a:rPr lang="en-US" sz="3100" b="1" dirty="0" smtClean="0">
                <a:latin typeface="+mn-lt"/>
              </a:rPr>
              <a:t>Definition</a:t>
            </a:r>
            <a:r>
              <a:rPr lang="en-US" sz="3100" b="1" dirty="0">
                <a:latin typeface="+mn-lt"/>
              </a:rPr>
              <a:t>:</a:t>
            </a:r>
            <a:r>
              <a:rPr lang="en-US" sz="2200" b="1" dirty="0"/>
              <a:t/>
            </a:r>
            <a:br>
              <a:rPr lang="en-US" sz="2200" b="1" dirty="0"/>
            </a:br>
            <a:r>
              <a:rPr lang="en-US" sz="2200" dirty="0"/>
              <a:t>“Higher education facility that is operated by a public institution of higher education in the State or a nonpublic institution of higher education operating under a charter granted by the General Assembly and includes participation by two or more institutions of higher education in the State, consists of an array of program offerings from institutions of higher education approved to operate in the State by the Commission or by an act of the General Assembly that specifically satisfies the criteria set forth in § 10-212(b) of this title, offers multiple degree levels; and is either approved by the Commission to operate in the State or is established by statute.” §10-101(k) Education Article, Annotated Code of Maryland.</a:t>
            </a:r>
            <a:br>
              <a:rPr lang="en-US" sz="2200" dirty="0"/>
            </a:br>
            <a:endParaRPr lang="en-US" sz="2200" dirty="0"/>
          </a:p>
        </p:txBody>
      </p:sp>
      <p:grpSp>
        <p:nvGrpSpPr>
          <p:cNvPr id="4" name="Group 2"/>
          <p:cNvGrpSpPr/>
          <p:nvPr/>
        </p:nvGrpSpPr>
        <p:grpSpPr>
          <a:xfrm rot="5400000">
            <a:off x="10293719" y="-923542"/>
            <a:ext cx="1014984" cy="2862072"/>
            <a:chOff x="-1" y="-38100"/>
            <a:chExt cx="491786" cy="2747433"/>
          </a:xfrm>
        </p:grpSpPr>
        <p:sp>
          <p:nvSpPr>
            <p:cNvPr id="5" name="Freeform 3"/>
            <p:cNvSpPr/>
            <p:nvPr/>
          </p:nvSpPr>
          <p:spPr>
            <a:xfrm>
              <a:off x="-1" y="-19049"/>
              <a:ext cx="491785" cy="2709333"/>
            </a:xfrm>
            <a:custGeom>
              <a:avLst/>
              <a:gdLst/>
              <a:ahLst/>
              <a:cxnLst/>
              <a:rect l="l" t="t" r="r" b="b"/>
              <a:pathLst>
                <a:path w="491785" h="2709333">
                  <a:moveTo>
                    <a:pt x="0" y="0"/>
                  </a:moveTo>
                  <a:lnTo>
                    <a:pt x="491785" y="0"/>
                  </a:lnTo>
                  <a:lnTo>
                    <a:pt x="491785" y="2709333"/>
                  </a:lnTo>
                  <a:lnTo>
                    <a:pt x="0" y="2709333"/>
                  </a:lnTo>
                  <a:close/>
                </a:path>
              </a:pathLst>
            </a:custGeom>
            <a:solidFill>
              <a:srgbClr val="C4113C"/>
            </a:solidFill>
          </p:spPr>
        </p:sp>
        <p:sp>
          <p:nvSpPr>
            <p:cNvPr id="6" name="TextBox 4"/>
            <p:cNvSpPr txBox="1"/>
            <p:nvPr/>
          </p:nvSpPr>
          <p:spPr>
            <a:xfrm>
              <a:off x="0" y="-38100"/>
              <a:ext cx="491785" cy="2747433"/>
            </a:xfrm>
            <a:prstGeom prst="rect">
              <a:avLst/>
            </a:prstGeom>
          </p:spPr>
          <p:txBody>
            <a:bodyPr lIns="50800" tIns="50800" rIns="50800" bIns="50800" rtlCol="0" anchor="ctr"/>
            <a:lstStyle/>
            <a:p>
              <a:pPr algn="ctr">
                <a:lnSpc>
                  <a:spcPts val="2659"/>
                </a:lnSpc>
                <a:spcBef>
                  <a:spcPct val="0"/>
                </a:spcBef>
              </a:pPr>
              <a:endParaRPr/>
            </a:p>
          </p:txBody>
        </p:sp>
      </p:grpSp>
      <p:grpSp>
        <p:nvGrpSpPr>
          <p:cNvPr id="7" name="Group 2"/>
          <p:cNvGrpSpPr/>
          <p:nvPr/>
        </p:nvGrpSpPr>
        <p:grpSpPr>
          <a:xfrm rot="5400000">
            <a:off x="7618712" y="-923540"/>
            <a:ext cx="1014984" cy="2862072"/>
            <a:chOff x="0" y="0"/>
            <a:chExt cx="491785" cy="2709333"/>
          </a:xfrm>
          <a:solidFill>
            <a:srgbClr val="231F20"/>
          </a:solidFill>
        </p:grpSpPr>
        <p:sp>
          <p:nvSpPr>
            <p:cNvPr id="8"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9"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grpSp>
        <p:nvGrpSpPr>
          <p:cNvPr id="10" name="Group 2"/>
          <p:cNvGrpSpPr/>
          <p:nvPr/>
        </p:nvGrpSpPr>
        <p:grpSpPr>
          <a:xfrm rot="5400000">
            <a:off x="4734190" y="-924186"/>
            <a:ext cx="1014984" cy="2863363"/>
            <a:chOff x="0" y="0"/>
            <a:chExt cx="491785" cy="2709333"/>
          </a:xfrm>
          <a:solidFill>
            <a:srgbClr val="FEC233"/>
          </a:solidFill>
        </p:grpSpPr>
        <p:sp>
          <p:nvSpPr>
            <p:cNvPr id="11" name="Freeform 3"/>
            <p:cNvSpPr/>
            <p:nvPr/>
          </p:nvSpPr>
          <p:spPr>
            <a:xfrm>
              <a:off x="0" y="0"/>
              <a:ext cx="491785" cy="2709333"/>
            </a:xfrm>
            <a:custGeom>
              <a:avLst/>
              <a:gdLst/>
              <a:ahLst/>
              <a:cxnLst/>
              <a:rect l="l" t="t" r="r" b="b"/>
              <a:pathLst>
                <a:path w="491785" h="2709333">
                  <a:moveTo>
                    <a:pt x="0" y="0"/>
                  </a:moveTo>
                  <a:lnTo>
                    <a:pt x="491785" y="0"/>
                  </a:lnTo>
                  <a:lnTo>
                    <a:pt x="491785" y="2709333"/>
                  </a:lnTo>
                  <a:lnTo>
                    <a:pt x="0" y="2709333"/>
                  </a:lnTo>
                  <a:close/>
                </a:path>
              </a:pathLst>
            </a:custGeom>
            <a:grpFill/>
          </p:spPr>
        </p:sp>
        <p:sp>
          <p:nvSpPr>
            <p:cNvPr id="12" name="TextBox 4"/>
            <p:cNvSpPr txBox="1"/>
            <p:nvPr/>
          </p:nvSpPr>
          <p:spPr>
            <a:xfrm>
              <a:off x="0" y="-38100"/>
              <a:ext cx="491785" cy="2747433"/>
            </a:xfrm>
            <a:prstGeom prst="rect">
              <a:avLst/>
            </a:prstGeom>
            <a:grpFill/>
          </p:spPr>
          <p:txBody>
            <a:bodyPr lIns="50800" tIns="50800" rIns="50800" bIns="50800" rtlCol="0" anchor="ctr"/>
            <a:lstStyle/>
            <a:p>
              <a:pPr algn="ctr">
                <a:lnSpc>
                  <a:spcPts val="2659"/>
                </a:lnSpc>
                <a:spcBef>
                  <a:spcPct val="0"/>
                </a:spcBef>
              </a:pPr>
              <a:endParaRPr/>
            </a:p>
          </p:txBody>
        </p:sp>
      </p:grpSp>
    </p:spTree>
    <p:extLst>
      <p:ext uri="{BB962C8B-B14F-4D97-AF65-F5344CB8AC3E}">
        <p14:creationId xmlns:p14="http://schemas.microsoft.com/office/powerpoint/2010/main" val="2265623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8892" y="1162843"/>
            <a:ext cx="10414907" cy="1188471"/>
          </a:xfrm>
        </p:spPr>
        <p:txBody>
          <a:bodyPr>
            <a:normAutofit fontScale="90000"/>
          </a:bodyPr>
          <a:lstStyle/>
          <a:p>
            <a:r>
              <a:rPr lang="en-US" b="1" dirty="0">
                <a:latin typeface="+mn-lt"/>
              </a:rPr>
              <a:t>Maryland’s Regional Higher Education Centers</a:t>
            </a:r>
            <a:r>
              <a:rPr lang="en-US" b="1" dirty="0">
                <a:solidFill>
                  <a:schemeClr val="tx2"/>
                </a:solidFill>
                <a:latin typeface="+mn-lt"/>
              </a:rPr>
              <a:t/>
            </a:r>
            <a:br>
              <a:rPr lang="en-US" b="1" dirty="0">
                <a:solidFill>
                  <a:schemeClr val="tx2"/>
                </a:solidFill>
                <a:latin typeface="+mn-lt"/>
              </a:rPr>
            </a:br>
            <a:endParaRPr lang="en-US" dirty="0">
              <a:latin typeface="+mn-lt"/>
            </a:endParaRPr>
          </a:p>
        </p:txBody>
      </p:sp>
      <p:sp>
        <p:nvSpPr>
          <p:cNvPr id="3" name="Content Placeholder 2"/>
          <p:cNvSpPr>
            <a:spLocks noGrp="1"/>
          </p:cNvSpPr>
          <p:nvPr>
            <p:ph idx="1"/>
          </p:nvPr>
        </p:nvSpPr>
        <p:spPr>
          <a:xfrm>
            <a:off x="908956" y="2135868"/>
            <a:ext cx="10444843" cy="3734254"/>
          </a:xfrm>
        </p:spPr>
        <p:txBody>
          <a:bodyPr/>
          <a:lstStyle/>
          <a:p>
            <a:pPr marL="0" indent="0">
              <a:buNone/>
            </a:pPr>
            <a:r>
              <a:rPr lang="en-US" b="1" dirty="0"/>
              <a:t>Duties and Goals:</a:t>
            </a:r>
          </a:p>
          <a:p>
            <a:pPr marL="0" indent="0">
              <a:spcBef>
                <a:spcPts val="200"/>
              </a:spcBef>
              <a:spcAft>
                <a:spcPts val="200"/>
              </a:spcAft>
              <a:buNone/>
            </a:pPr>
            <a:r>
              <a:rPr lang="en-US" sz="2000" dirty="0" smtClean="0"/>
              <a:t>Regional </a:t>
            </a:r>
            <a:r>
              <a:rPr lang="en-US" sz="2000" dirty="0"/>
              <a:t>Higher Education Centers shall, “Provide access to affordable higher education programs to citizens in unserved or underserved areas of the State, respond to the needs of businesses and industries in the areas in which they serve and encourage participation by institutions of higher education for the benefit of students and serve the needs of, and provide programs to, elementary and secondary schools, business and industry, and governmental agencies.” §10-212(b) Education Article, Annotated Code of Maryland</a:t>
            </a:r>
          </a:p>
          <a:p>
            <a:endParaRPr lang="en-US" dirty="0"/>
          </a:p>
        </p:txBody>
      </p:sp>
    </p:spTree>
    <p:extLst>
      <p:ext uri="{BB962C8B-B14F-4D97-AF65-F5344CB8AC3E}">
        <p14:creationId xmlns:p14="http://schemas.microsoft.com/office/powerpoint/2010/main" val="3508174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5026" y="1486934"/>
            <a:ext cx="10858503" cy="920820"/>
          </a:xfrm>
        </p:spPr>
        <p:txBody>
          <a:bodyPr>
            <a:normAutofit fontScale="90000"/>
          </a:bodyPr>
          <a:lstStyle/>
          <a:p>
            <a:r>
              <a:rPr lang="en-US" sz="4000" b="1" dirty="0">
                <a:latin typeface="+mn-lt"/>
              </a:rPr>
              <a:t>Regional higher education center locations</a:t>
            </a:r>
            <a:br>
              <a:rPr lang="en-US" sz="4000" b="1" dirty="0">
                <a:latin typeface="+mn-lt"/>
              </a:rPr>
            </a:br>
            <a:r>
              <a:rPr lang="en-US" sz="4000" b="1" i="1" dirty="0">
                <a:latin typeface="+mn-lt"/>
              </a:rPr>
              <a:t>Serving underserved areas of the State</a:t>
            </a:r>
            <a:r>
              <a:rPr lang="en-US" b="1" dirty="0">
                <a:solidFill>
                  <a:schemeClr val="tx2"/>
                </a:solidFill>
                <a:latin typeface="+mn-lt"/>
              </a:rPr>
              <a:t/>
            </a:r>
            <a:br>
              <a:rPr lang="en-US" b="1" dirty="0">
                <a:solidFill>
                  <a:schemeClr val="tx2"/>
                </a:solidFill>
                <a:latin typeface="+mn-lt"/>
              </a:rPr>
            </a:br>
            <a:endParaRPr lang="en-US" dirty="0">
              <a:latin typeface="+mn-lt"/>
            </a:endParaRPr>
          </a:p>
        </p:txBody>
      </p:sp>
      <p:pic>
        <p:nvPicPr>
          <p:cNvPr id="4" name="Picture 3" descr="maryland"/>
          <p:cNvPicPr/>
          <p:nvPr/>
        </p:nvPicPr>
        <p:blipFill>
          <a:blip r:embed="rId2">
            <a:extLst>
              <a:ext uri="{28A0092B-C50C-407E-A947-70E740481C1C}">
                <a14:useLocalDpi xmlns:a14="http://schemas.microsoft.com/office/drawing/2010/main" val="0"/>
              </a:ext>
            </a:extLst>
          </a:blip>
          <a:srcRect/>
          <a:stretch>
            <a:fillRect/>
          </a:stretch>
        </p:blipFill>
        <p:spPr bwMode="auto">
          <a:xfrm>
            <a:off x="1994015" y="2475009"/>
            <a:ext cx="7990114" cy="4395701"/>
          </a:xfrm>
          <a:prstGeom prst="rect">
            <a:avLst/>
          </a:prstGeom>
          <a:noFill/>
          <a:ln>
            <a:noFill/>
          </a:ln>
        </p:spPr>
      </p:pic>
      <p:sp>
        <p:nvSpPr>
          <p:cNvPr id="5" name="Text Box 28"/>
          <p:cNvSpPr txBox="1">
            <a:spLocks noChangeArrowheads="1"/>
          </p:cNvSpPr>
          <p:nvPr/>
        </p:nvSpPr>
        <p:spPr bwMode="auto">
          <a:xfrm>
            <a:off x="4221232" y="3895613"/>
            <a:ext cx="1200150" cy="600075"/>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dirty="0">
                <a:effectLst/>
                <a:latin typeface="Times New Roman" panose="02020603050405020304" pitchFamily="18" charset="0"/>
                <a:ea typeface="Times New Roman" panose="02020603050405020304" pitchFamily="18" charset="0"/>
              </a:rPr>
              <a:t>The Universities </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100" b="1" dirty="0">
                <a:effectLst/>
                <a:latin typeface="Times New Roman" panose="02020603050405020304" pitchFamily="18" charset="0"/>
                <a:ea typeface="Times New Roman" panose="02020603050405020304" pitchFamily="18" charset="0"/>
              </a:rPr>
              <a:t>at Shady Grove (USM)</a:t>
            </a:r>
            <a:endParaRPr lang="en-US" sz="1200" dirty="0">
              <a:effectLst/>
              <a:latin typeface="Times New Roman" panose="02020603050405020304" pitchFamily="18" charset="0"/>
              <a:ea typeface="Times New Roman" panose="02020603050405020304" pitchFamily="18" charset="0"/>
            </a:endParaRPr>
          </a:p>
        </p:txBody>
      </p:sp>
      <p:sp>
        <p:nvSpPr>
          <p:cNvPr id="6" name="Text Box 31"/>
          <p:cNvSpPr txBox="1">
            <a:spLocks noChangeArrowheads="1"/>
          </p:cNvSpPr>
          <p:nvPr/>
        </p:nvSpPr>
        <p:spPr bwMode="auto">
          <a:xfrm>
            <a:off x="4481809" y="4597678"/>
            <a:ext cx="1533525" cy="279400"/>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dirty="0">
                <a:effectLst/>
                <a:latin typeface="Times New Roman" panose="02020603050405020304" pitchFamily="18" charset="0"/>
                <a:ea typeface="Times New Roman" panose="02020603050405020304" pitchFamily="18" charset="0"/>
              </a:rPr>
              <a:t>Laurel College Center</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p:txBody>
      </p:sp>
      <p:sp>
        <p:nvSpPr>
          <p:cNvPr id="7" name="Text Box 33"/>
          <p:cNvSpPr txBox="1">
            <a:spLocks noChangeArrowheads="1"/>
          </p:cNvSpPr>
          <p:nvPr/>
        </p:nvSpPr>
        <p:spPr bwMode="auto">
          <a:xfrm>
            <a:off x="8527236" y="3733467"/>
            <a:ext cx="1823720" cy="425450"/>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dirty="0">
                <a:effectLst/>
                <a:latin typeface="Times New Roman" panose="02020603050405020304" pitchFamily="18" charset="0"/>
                <a:ea typeface="Times New Roman" panose="02020603050405020304" pitchFamily="18" charset="0"/>
              </a:rPr>
              <a:t>Eastern Shore Regional Higher Education Center</a:t>
            </a:r>
            <a:endParaRPr lang="en-US" sz="1200" dirty="0">
              <a:effectLst/>
              <a:latin typeface="Times New Roman" panose="02020603050405020304" pitchFamily="18" charset="0"/>
              <a:ea typeface="Times New Roman" panose="02020603050405020304" pitchFamily="18" charset="0"/>
            </a:endParaRPr>
          </a:p>
        </p:txBody>
      </p:sp>
      <p:sp>
        <p:nvSpPr>
          <p:cNvPr id="8" name="Text Box 35"/>
          <p:cNvSpPr txBox="1">
            <a:spLocks noChangeArrowheads="1"/>
          </p:cNvSpPr>
          <p:nvPr/>
        </p:nvSpPr>
        <p:spPr bwMode="auto">
          <a:xfrm>
            <a:off x="4583453" y="6100562"/>
            <a:ext cx="2181225" cy="628650"/>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dirty="0" smtClean="0">
                <a:effectLst/>
                <a:latin typeface="Times New Roman" panose="02020603050405020304" pitchFamily="18" charset="0"/>
                <a:ea typeface="Times New Roman" panose="02020603050405020304" pitchFamily="18" charset="0"/>
              </a:rPr>
              <a:t>University System of Maryland at Southern Maryland</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100" b="1" dirty="0">
                <a:effectLst/>
                <a:latin typeface="Times New Roman" panose="02020603050405020304" pitchFamily="18" charset="0"/>
                <a:ea typeface="Times New Roman" panose="02020603050405020304" pitchFamily="18" charset="0"/>
              </a:rPr>
              <a:t>(USM)</a:t>
            </a:r>
            <a:endParaRPr lang="en-US" sz="1200" dirty="0">
              <a:effectLst/>
              <a:latin typeface="Times New Roman" panose="02020603050405020304" pitchFamily="18" charset="0"/>
              <a:ea typeface="Times New Roman" panose="02020603050405020304" pitchFamily="18" charset="0"/>
            </a:endParaRPr>
          </a:p>
        </p:txBody>
      </p:sp>
      <p:sp>
        <p:nvSpPr>
          <p:cNvPr id="9" name="Text Box 42"/>
          <p:cNvSpPr txBox="1">
            <a:spLocks noChangeArrowheads="1"/>
          </p:cNvSpPr>
          <p:nvPr/>
        </p:nvSpPr>
        <p:spPr bwMode="auto">
          <a:xfrm>
            <a:off x="3912622" y="2208219"/>
            <a:ext cx="2076450" cy="609600"/>
          </a:xfrm>
          <a:prstGeom prst="rect">
            <a:avLst/>
          </a:prstGeom>
          <a:no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dirty="0">
                <a:effectLst/>
                <a:latin typeface="Times New Roman" panose="02020603050405020304" pitchFamily="18" charset="0"/>
                <a:ea typeface="Times New Roman" panose="02020603050405020304" pitchFamily="18" charset="0"/>
              </a:rPr>
              <a:t>University System of Maryland </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100" b="1" dirty="0">
                <a:effectLst/>
                <a:latin typeface="Times New Roman" panose="02020603050405020304" pitchFamily="18" charset="0"/>
                <a:ea typeface="Times New Roman" panose="02020603050405020304" pitchFamily="18" charset="0"/>
              </a:rPr>
              <a:t>at Hagerstown</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1100" b="1" dirty="0">
                <a:effectLst/>
                <a:latin typeface="Times New Roman" panose="02020603050405020304" pitchFamily="18" charset="0"/>
                <a:ea typeface="Times New Roman" panose="02020603050405020304" pitchFamily="18" charset="0"/>
              </a:rPr>
              <a:t>(USM)</a:t>
            </a:r>
            <a:endParaRPr lang="en-US" sz="1200" dirty="0">
              <a:effectLst/>
              <a:latin typeface="Times New Roman" panose="02020603050405020304" pitchFamily="18" charset="0"/>
              <a:ea typeface="Times New Roman" panose="02020603050405020304" pitchFamily="18" charset="0"/>
            </a:endParaRPr>
          </a:p>
        </p:txBody>
      </p:sp>
      <p:sp>
        <p:nvSpPr>
          <p:cNvPr id="10" name="Text Box 19"/>
          <p:cNvSpPr txBox="1">
            <a:spLocks noChangeArrowheads="1"/>
          </p:cNvSpPr>
          <p:nvPr/>
        </p:nvSpPr>
        <p:spPr bwMode="auto">
          <a:xfrm>
            <a:off x="4530259" y="5577761"/>
            <a:ext cx="1381125" cy="438150"/>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dirty="0" smtClean="0">
                <a:effectLst/>
                <a:latin typeface="Times New Roman" panose="02020603050405020304" pitchFamily="18" charset="0"/>
                <a:ea typeface="Times New Roman" panose="02020603050405020304" pitchFamily="18" charset="0"/>
              </a:rPr>
              <a:t>The Universities at </a:t>
            </a:r>
            <a:r>
              <a:rPr lang="en-US" sz="1100" b="1" dirty="0" err="1" smtClean="0">
                <a:effectLst/>
                <a:latin typeface="Times New Roman" panose="02020603050405020304" pitchFamily="18" charset="0"/>
                <a:ea typeface="Times New Roman" panose="02020603050405020304" pitchFamily="18" charset="0"/>
              </a:rPr>
              <a:t>LaPlata</a:t>
            </a:r>
            <a:endParaRPr lang="en-US" sz="1200" dirty="0">
              <a:effectLst/>
              <a:latin typeface="Times New Roman" panose="02020603050405020304" pitchFamily="18" charset="0"/>
              <a:ea typeface="Times New Roman" panose="02020603050405020304" pitchFamily="18" charset="0"/>
            </a:endParaRPr>
          </a:p>
          <a:p>
            <a:pPr marL="0" marR="0" algn="ctr">
              <a:spcBef>
                <a:spcPts val="0"/>
              </a:spcBef>
              <a:spcAft>
                <a:spcPts val="0"/>
              </a:spcAft>
            </a:pPr>
            <a:r>
              <a:rPr lang="en-US" sz="800" b="1"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p:txBody>
      </p:sp>
      <p:sp>
        <p:nvSpPr>
          <p:cNvPr id="11" name="Text Box 33"/>
          <p:cNvSpPr txBox="1">
            <a:spLocks noChangeArrowheads="1"/>
          </p:cNvSpPr>
          <p:nvPr/>
        </p:nvSpPr>
        <p:spPr bwMode="auto">
          <a:xfrm>
            <a:off x="8527236" y="3102973"/>
            <a:ext cx="1823720" cy="425450"/>
          </a:xfrm>
          <a:prstGeom prst="rect">
            <a:avLst/>
          </a:prstGeom>
          <a:solidFill>
            <a:srgbClr val="FFFFFF"/>
          </a:solidFill>
          <a:ln w="9525">
            <a:noFill/>
            <a:miter lim="800000"/>
            <a:headEnd/>
            <a:tailEnd/>
          </a:ln>
        </p:spPr>
        <p:txBody>
          <a:bodyPr rot="0" vert="horz" wrap="square" lIns="91440" tIns="45720" rIns="91440" bIns="45720" anchor="t" anchorCtr="0" upright="1">
            <a:noAutofit/>
          </a:bodyPr>
          <a:lstStyle/>
          <a:p>
            <a:pPr marL="0" marR="0" algn="ctr">
              <a:spcBef>
                <a:spcPts val="0"/>
              </a:spcBef>
              <a:spcAft>
                <a:spcPts val="0"/>
              </a:spcAft>
            </a:pPr>
            <a:r>
              <a:rPr lang="en-US" sz="1100" b="1" dirty="0">
                <a:effectLst/>
                <a:latin typeface="Times New Roman" panose="02020603050405020304" pitchFamily="18" charset="0"/>
                <a:ea typeface="Times New Roman" panose="02020603050405020304" pitchFamily="18" charset="0"/>
              </a:rPr>
              <a:t>Anne Arundel Community College at Arundel Mills</a:t>
            </a:r>
            <a:endParaRPr lang="en-US" sz="1200" dirty="0">
              <a:effectLst/>
              <a:latin typeface="Times New Roman" panose="02020603050405020304" pitchFamily="18" charset="0"/>
              <a:ea typeface="Times New Roman" panose="02020603050405020304" pitchFamily="18" charset="0"/>
            </a:endParaRPr>
          </a:p>
        </p:txBody>
      </p:sp>
      <p:cxnSp>
        <p:nvCxnSpPr>
          <p:cNvPr id="21" name="Straight Arrow Connector 20"/>
          <p:cNvCxnSpPr>
            <a:stCxn id="6" idx="3"/>
          </p:cNvCxnSpPr>
          <p:nvPr/>
        </p:nvCxnSpPr>
        <p:spPr>
          <a:xfrm flipV="1">
            <a:off x="6015334" y="4508638"/>
            <a:ext cx="697365" cy="2287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5674066" y="5335750"/>
            <a:ext cx="695324" cy="4980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7959536" y="3947266"/>
            <a:ext cx="751114" cy="16865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1" idx="1"/>
          </p:cNvCxnSpPr>
          <p:nvPr/>
        </p:nvCxnSpPr>
        <p:spPr>
          <a:xfrm flipH="1">
            <a:off x="7198272" y="3315698"/>
            <a:ext cx="1328964" cy="8002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6647669" y="5689643"/>
            <a:ext cx="300422" cy="5388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5187700" y="2645229"/>
            <a:ext cx="66245" cy="4082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V="1">
            <a:off x="5248571" y="3895613"/>
            <a:ext cx="740501" cy="3579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04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11452" y="2601232"/>
            <a:ext cx="10755312" cy="3889375"/>
          </a:xfrm>
        </p:spPr>
        <p:txBody>
          <a:bodyPr/>
          <a:lstStyle/>
          <a:p>
            <a:pPr marL="0" indent="0">
              <a:lnSpc>
                <a:spcPct val="80000"/>
              </a:lnSpc>
              <a:spcBef>
                <a:spcPct val="0"/>
              </a:spcBef>
              <a:buFontTx/>
              <a:buNone/>
            </a:pPr>
            <a:r>
              <a:rPr lang="en-US" sz="2000" b="1" dirty="0"/>
              <a:t>Four centers with State fund oversight by MHEC</a:t>
            </a:r>
          </a:p>
          <a:p>
            <a:pPr marL="0" indent="0">
              <a:lnSpc>
                <a:spcPct val="80000"/>
              </a:lnSpc>
              <a:spcBef>
                <a:spcPct val="0"/>
              </a:spcBef>
              <a:buFontTx/>
              <a:buNone/>
            </a:pPr>
            <a:endParaRPr lang="en-US" sz="2000" b="1" dirty="0"/>
          </a:p>
          <a:p>
            <a:pPr marL="1027113" lvl="1" indent="-338138">
              <a:lnSpc>
                <a:spcPct val="80000"/>
              </a:lnSpc>
              <a:spcBef>
                <a:spcPts val="200"/>
              </a:spcBef>
              <a:spcAft>
                <a:spcPts val="200"/>
              </a:spcAft>
              <a:buFontTx/>
              <a:buChar char="•"/>
            </a:pPr>
            <a:r>
              <a:rPr lang="en-US" sz="1800" dirty="0"/>
              <a:t>Anne Arundel Community College (AACC) at Arundel Mills University Consortium</a:t>
            </a:r>
          </a:p>
          <a:p>
            <a:pPr marL="1027113" lvl="1" indent="-338138">
              <a:lnSpc>
                <a:spcPct val="80000"/>
              </a:lnSpc>
              <a:spcBef>
                <a:spcPts val="200"/>
              </a:spcBef>
              <a:spcAft>
                <a:spcPts val="200"/>
              </a:spcAft>
              <a:buFontTx/>
              <a:buChar char="•"/>
            </a:pPr>
            <a:r>
              <a:rPr lang="en-US" sz="1800" dirty="0"/>
              <a:t>Eastern Shore Higher Education Center</a:t>
            </a:r>
          </a:p>
          <a:p>
            <a:pPr marL="1027113" lvl="1" indent="-338138">
              <a:lnSpc>
                <a:spcPct val="80000"/>
              </a:lnSpc>
              <a:spcBef>
                <a:spcPts val="200"/>
              </a:spcBef>
              <a:spcAft>
                <a:spcPts val="200"/>
              </a:spcAft>
              <a:buFontTx/>
              <a:buChar char="•"/>
            </a:pPr>
            <a:r>
              <a:rPr lang="en-US" sz="1800" dirty="0"/>
              <a:t>Laurel College Center</a:t>
            </a:r>
          </a:p>
          <a:p>
            <a:pPr marL="1027113" lvl="1" indent="-338138">
              <a:lnSpc>
                <a:spcPct val="80000"/>
              </a:lnSpc>
              <a:spcBef>
                <a:spcPts val="200"/>
              </a:spcBef>
              <a:spcAft>
                <a:spcPts val="200"/>
              </a:spcAft>
              <a:buFontTx/>
              <a:buChar char="•"/>
            </a:pPr>
            <a:r>
              <a:rPr lang="en-US" sz="1800" dirty="0"/>
              <a:t>The Universities at </a:t>
            </a:r>
            <a:r>
              <a:rPr lang="en-US" sz="1800" dirty="0" err="1"/>
              <a:t>LaPlata</a:t>
            </a:r>
            <a:endParaRPr lang="en-US" sz="1800" dirty="0"/>
          </a:p>
          <a:p>
            <a:pPr marL="688975" lvl="1" indent="0">
              <a:lnSpc>
                <a:spcPct val="80000"/>
              </a:lnSpc>
              <a:spcBef>
                <a:spcPct val="0"/>
              </a:spcBef>
              <a:buNone/>
            </a:pPr>
            <a:endParaRPr lang="en-US" sz="1800" dirty="0"/>
          </a:p>
          <a:p>
            <a:pPr marL="0" indent="0">
              <a:lnSpc>
                <a:spcPct val="80000"/>
              </a:lnSpc>
              <a:spcBef>
                <a:spcPct val="0"/>
              </a:spcBef>
              <a:buFontTx/>
              <a:buNone/>
            </a:pPr>
            <a:r>
              <a:rPr lang="en-US" sz="2000" b="1" dirty="0"/>
              <a:t>Three centers governed by the University System of Maryland (USM) Board of Regents</a:t>
            </a:r>
          </a:p>
          <a:p>
            <a:pPr marL="0" indent="0">
              <a:lnSpc>
                <a:spcPct val="80000"/>
              </a:lnSpc>
              <a:spcBef>
                <a:spcPct val="0"/>
              </a:spcBef>
              <a:buFontTx/>
              <a:buNone/>
            </a:pPr>
            <a:endParaRPr lang="en-US" sz="2000" b="1" dirty="0"/>
          </a:p>
          <a:p>
            <a:pPr marL="1027113" lvl="1" indent="-338138">
              <a:lnSpc>
                <a:spcPct val="80000"/>
              </a:lnSpc>
              <a:spcBef>
                <a:spcPts val="200"/>
              </a:spcBef>
              <a:spcAft>
                <a:spcPts val="200"/>
              </a:spcAft>
              <a:buFontTx/>
              <a:buChar char="•"/>
            </a:pPr>
            <a:r>
              <a:rPr lang="en-US" sz="1800" dirty="0"/>
              <a:t>The Universities at Shady Grove</a:t>
            </a:r>
          </a:p>
          <a:p>
            <a:pPr marL="1027113" lvl="1" indent="-338138">
              <a:lnSpc>
                <a:spcPct val="80000"/>
              </a:lnSpc>
              <a:spcBef>
                <a:spcPts val="200"/>
              </a:spcBef>
              <a:spcAft>
                <a:spcPts val="200"/>
              </a:spcAft>
              <a:buFontTx/>
              <a:buChar char="•"/>
            </a:pPr>
            <a:r>
              <a:rPr lang="en-US" sz="1800" dirty="0"/>
              <a:t>University of Maryland at Hagerstown</a:t>
            </a:r>
          </a:p>
          <a:p>
            <a:pPr marL="1027113" lvl="1" indent="-338138">
              <a:lnSpc>
                <a:spcPct val="80000"/>
              </a:lnSpc>
              <a:spcBef>
                <a:spcPts val="200"/>
              </a:spcBef>
              <a:spcAft>
                <a:spcPts val="200"/>
              </a:spcAft>
              <a:buFontTx/>
              <a:buChar char="•"/>
            </a:pPr>
            <a:r>
              <a:rPr lang="en-US" sz="1800" dirty="0"/>
              <a:t>Southern Maryland Higher Education Center</a:t>
            </a:r>
          </a:p>
          <a:p>
            <a:pPr marL="1027113" lvl="1" indent="-338138">
              <a:lnSpc>
                <a:spcPct val="80000"/>
              </a:lnSpc>
              <a:spcBef>
                <a:spcPct val="0"/>
              </a:spcBef>
              <a:buFontTx/>
              <a:buNone/>
            </a:pPr>
            <a:endParaRPr lang="en-US" sz="1800" dirty="0">
              <a:latin typeface="Times New Roman" pitchFamily="18" charset="0"/>
            </a:endParaRPr>
          </a:p>
          <a:p>
            <a:endParaRPr lang="en-US" dirty="0"/>
          </a:p>
        </p:txBody>
      </p:sp>
      <p:sp>
        <p:nvSpPr>
          <p:cNvPr id="6" name="Content Placeholder 3"/>
          <p:cNvSpPr>
            <a:spLocks noGrp="1"/>
          </p:cNvSpPr>
          <p:nvPr>
            <p:ph type="title"/>
          </p:nvPr>
        </p:nvSpPr>
        <p:spPr>
          <a:xfrm>
            <a:off x="911452" y="1132342"/>
            <a:ext cx="10515600" cy="1325562"/>
          </a:xfrm>
        </p:spPr>
        <p:txBody>
          <a:bodyPr>
            <a:normAutofit/>
          </a:bodyPr>
          <a:lstStyle/>
          <a:p>
            <a:r>
              <a:rPr lang="en-US" sz="4000" b="1" dirty="0">
                <a:latin typeface="+mn-lt"/>
              </a:rPr>
              <a:t>Differing RHEC governance and organizational structures </a:t>
            </a:r>
            <a:endParaRPr lang="en-US" sz="4000" dirty="0">
              <a:latin typeface="+mn-lt"/>
            </a:endParaRPr>
          </a:p>
        </p:txBody>
      </p:sp>
    </p:spTree>
    <p:extLst>
      <p:ext uri="{BB962C8B-B14F-4D97-AF65-F5344CB8AC3E}">
        <p14:creationId xmlns:p14="http://schemas.microsoft.com/office/powerpoint/2010/main" val="1149253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11452" y="2601232"/>
            <a:ext cx="10755312" cy="3889375"/>
          </a:xfrm>
        </p:spPr>
        <p:txBody>
          <a:bodyPr/>
          <a:lstStyle/>
          <a:p>
            <a:pPr marL="1027113" lvl="1" indent="-338138">
              <a:lnSpc>
                <a:spcPct val="80000"/>
              </a:lnSpc>
              <a:spcBef>
                <a:spcPct val="0"/>
              </a:spcBef>
              <a:buFontTx/>
              <a:buNone/>
            </a:pPr>
            <a:endParaRPr lang="en-US" sz="1800" dirty="0"/>
          </a:p>
          <a:p>
            <a:pPr marL="1082675" lvl="1" indent="-388938">
              <a:spcBef>
                <a:spcPct val="0"/>
              </a:spcBef>
              <a:buNone/>
            </a:pPr>
            <a:r>
              <a:rPr lang="en-US" sz="2000" dirty="0"/>
              <a:t>The funding strategy includes:</a:t>
            </a:r>
          </a:p>
          <a:p>
            <a:pPr marL="1082675" lvl="1" indent="-388938">
              <a:spcBef>
                <a:spcPct val="0"/>
              </a:spcBef>
              <a:buNone/>
            </a:pPr>
            <a:endParaRPr lang="en-US" sz="2000" dirty="0"/>
          </a:p>
          <a:p>
            <a:pPr marL="1082675" lvl="1" indent="-388938">
              <a:spcBef>
                <a:spcPct val="0"/>
              </a:spcBef>
              <a:buFontTx/>
              <a:buChar char="•"/>
            </a:pPr>
            <a:r>
              <a:rPr lang="en-US" sz="2000" i="1" dirty="0"/>
              <a:t>Base allocation</a:t>
            </a:r>
            <a:r>
              <a:rPr lang="en-US" sz="2000" dirty="0"/>
              <a:t> for each center ($200,000)</a:t>
            </a:r>
          </a:p>
          <a:p>
            <a:pPr marL="1082675" lvl="1" indent="-388938">
              <a:spcBef>
                <a:spcPct val="0"/>
              </a:spcBef>
              <a:buFontTx/>
              <a:buChar char="•"/>
            </a:pPr>
            <a:endParaRPr lang="en-US" sz="2000" dirty="0"/>
          </a:p>
          <a:p>
            <a:pPr marL="1082675" lvl="1" indent="-388938">
              <a:spcBef>
                <a:spcPct val="0"/>
              </a:spcBef>
              <a:buFontTx/>
              <a:buChar char="•"/>
            </a:pPr>
            <a:r>
              <a:rPr lang="en-US" sz="2000" i="1" dirty="0"/>
              <a:t>Incentive funding</a:t>
            </a:r>
            <a:r>
              <a:rPr lang="en-US" sz="2000" dirty="0"/>
              <a:t> for Target FTES (2+2 lower division, upper division and graduate enrollment)</a:t>
            </a:r>
          </a:p>
          <a:p>
            <a:pPr marL="1082675" lvl="1" indent="-388938">
              <a:spcBef>
                <a:spcPct val="0"/>
              </a:spcBef>
              <a:buFontTx/>
              <a:buChar char="•"/>
            </a:pPr>
            <a:endParaRPr lang="en-US" sz="2000" dirty="0"/>
          </a:p>
          <a:p>
            <a:pPr marL="1082675" lvl="1" indent="-388938">
              <a:spcBef>
                <a:spcPct val="0"/>
              </a:spcBef>
              <a:buFontTx/>
              <a:buChar char="•"/>
            </a:pPr>
            <a:r>
              <a:rPr lang="en-US" sz="2000" i="1" dirty="0"/>
              <a:t>Lease funding</a:t>
            </a:r>
            <a:r>
              <a:rPr lang="en-US" sz="2000" dirty="0"/>
              <a:t> for centers with leased space that have not received State capital funding support</a:t>
            </a:r>
          </a:p>
          <a:p>
            <a:pPr marL="1082675" lvl="1" indent="-388938">
              <a:spcBef>
                <a:spcPct val="0"/>
              </a:spcBef>
              <a:buFontTx/>
              <a:buChar char="•"/>
            </a:pPr>
            <a:endParaRPr lang="en-US" sz="2000" dirty="0"/>
          </a:p>
          <a:p>
            <a:pPr marL="1082675" lvl="1" indent="-388938">
              <a:spcBef>
                <a:spcPct val="0"/>
              </a:spcBef>
              <a:buFontTx/>
              <a:buChar char="•"/>
            </a:pPr>
            <a:r>
              <a:rPr lang="en-US" sz="2000" i="1" dirty="0"/>
              <a:t>Special funding</a:t>
            </a:r>
            <a:r>
              <a:rPr lang="en-US" sz="2000" dirty="0"/>
              <a:t> for one-time projects or start-up costs</a:t>
            </a:r>
          </a:p>
          <a:p>
            <a:pPr marL="1082675" lvl="1" indent="-388938">
              <a:spcBef>
                <a:spcPct val="0"/>
              </a:spcBef>
              <a:buNone/>
            </a:pPr>
            <a:endParaRPr lang="en-US" sz="2000" dirty="0">
              <a:latin typeface="Times New Roman" pitchFamily="18" charset="0"/>
            </a:endParaRPr>
          </a:p>
          <a:p>
            <a:pPr marL="0" indent="0">
              <a:buNone/>
            </a:pPr>
            <a:endParaRPr lang="en-US" dirty="0"/>
          </a:p>
        </p:txBody>
      </p:sp>
      <p:sp>
        <p:nvSpPr>
          <p:cNvPr id="6" name="Content Placeholder 3"/>
          <p:cNvSpPr>
            <a:spLocks noGrp="1"/>
          </p:cNvSpPr>
          <p:nvPr>
            <p:ph type="title"/>
          </p:nvPr>
        </p:nvSpPr>
        <p:spPr>
          <a:xfrm>
            <a:off x="911451" y="1132341"/>
            <a:ext cx="10951255" cy="1349601"/>
          </a:xfrm>
        </p:spPr>
        <p:txBody>
          <a:bodyPr/>
          <a:lstStyle/>
          <a:p>
            <a:r>
              <a:rPr lang="en-US" b="1" dirty="0">
                <a:latin typeface="+mn-lt"/>
              </a:rPr>
              <a:t>Funding strategy for regional education centers under MHEC oversight</a:t>
            </a:r>
            <a:endParaRPr lang="en-US" dirty="0">
              <a:latin typeface="+mn-lt"/>
            </a:endParaRPr>
          </a:p>
        </p:txBody>
      </p:sp>
    </p:spTree>
    <p:extLst>
      <p:ext uri="{BB962C8B-B14F-4D97-AF65-F5344CB8AC3E}">
        <p14:creationId xmlns:p14="http://schemas.microsoft.com/office/powerpoint/2010/main" val="539927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911452" y="2601232"/>
            <a:ext cx="10755312" cy="3889375"/>
          </a:xfrm>
        </p:spPr>
        <p:txBody>
          <a:bodyPr/>
          <a:lstStyle/>
          <a:p>
            <a:pPr marL="1082675" lvl="1" indent="-388938">
              <a:spcBef>
                <a:spcPct val="0"/>
              </a:spcBef>
              <a:buNone/>
            </a:pPr>
            <a:endParaRPr lang="en-US" sz="2000" dirty="0">
              <a:latin typeface="Times New Roman" pitchFamily="18" charset="0"/>
            </a:endParaRPr>
          </a:p>
          <a:p>
            <a:pPr marL="0" indent="0">
              <a:buNone/>
            </a:pPr>
            <a:endParaRPr lang="en-US" dirty="0"/>
          </a:p>
        </p:txBody>
      </p:sp>
      <p:sp>
        <p:nvSpPr>
          <p:cNvPr id="6" name="Content Placeholder 3"/>
          <p:cNvSpPr>
            <a:spLocks noGrp="1"/>
          </p:cNvSpPr>
          <p:nvPr>
            <p:ph type="title"/>
          </p:nvPr>
        </p:nvSpPr>
        <p:spPr>
          <a:xfrm>
            <a:off x="911451" y="1132341"/>
            <a:ext cx="10918599" cy="1155981"/>
          </a:xfrm>
        </p:spPr>
        <p:txBody>
          <a:bodyPr/>
          <a:lstStyle/>
          <a:p>
            <a:r>
              <a:rPr lang="en-US" b="1" dirty="0">
                <a:latin typeface="+mn-lt"/>
              </a:rPr>
              <a:t>FY 2026 Allocation</a:t>
            </a:r>
            <a:endParaRPr lang="en-US" dirty="0">
              <a:latin typeface="+mn-lt"/>
            </a:endParaRPr>
          </a:p>
        </p:txBody>
      </p:sp>
      <p:pic>
        <p:nvPicPr>
          <p:cNvPr id="5" name="Picture 4"/>
          <p:cNvPicPr>
            <a:picLocks noChangeAspect="1"/>
          </p:cNvPicPr>
          <p:nvPr/>
        </p:nvPicPr>
        <p:blipFill>
          <a:blip r:embed="rId2"/>
          <a:stretch>
            <a:fillRect/>
          </a:stretch>
        </p:blipFill>
        <p:spPr>
          <a:xfrm>
            <a:off x="974271" y="2444776"/>
            <a:ext cx="10120993" cy="4202285"/>
          </a:xfrm>
          <a:prstGeom prst="rect">
            <a:avLst/>
          </a:prstGeom>
        </p:spPr>
      </p:pic>
    </p:spTree>
    <p:extLst>
      <p:ext uri="{BB962C8B-B14F-4D97-AF65-F5344CB8AC3E}">
        <p14:creationId xmlns:p14="http://schemas.microsoft.com/office/powerpoint/2010/main" val="12109102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raduating class  Graduation Stock Photo"/>
          <p:cNvPicPr>
            <a:picLocks noChangeAspect="1" noChangeArrowheads="1"/>
          </p:cNvPicPr>
          <p:nvPr/>
        </p:nvPicPr>
        <p:blipFill rotWithShape="1">
          <a:blip r:embed="rId2">
            <a:extLst>
              <a:ext uri="{28A0092B-C50C-407E-A947-70E740481C1C}">
                <a14:useLocalDpi xmlns:a14="http://schemas.microsoft.com/office/drawing/2010/main" val="0"/>
              </a:ext>
            </a:extLst>
          </a:blip>
          <a:srcRect r="38659" b="40555"/>
          <a:stretch/>
        </p:blipFill>
        <p:spPr bwMode="auto">
          <a:xfrm>
            <a:off x="9163770" y="118314"/>
            <a:ext cx="2713905" cy="1746504"/>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45504" y="2557406"/>
            <a:ext cx="3090146" cy="2476746"/>
          </a:xfrm>
          <a:prstGeom prst="rect">
            <a:avLst/>
          </a:prstGeom>
        </p:spPr>
      </p:pic>
      <p:pic>
        <p:nvPicPr>
          <p:cNvPr id="14" name="Picture 13"/>
          <p:cNvPicPr>
            <a:picLocks noChangeAspect="1"/>
          </p:cNvPicPr>
          <p:nvPr/>
        </p:nvPicPr>
        <p:blipFill rotWithShape="1">
          <a:blip r:embed="rId4" cstate="print">
            <a:extLst>
              <a:ext uri="{28A0092B-C50C-407E-A947-70E740481C1C}">
                <a14:useLocalDpi xmlns:a14="http://schemas.microsoft.com/office/drawing/2010/main" val="0"/>
              </a:ext>
            </a:extLst>
          </a:blip>
          <a:stretch/>
        </p:blipFill>
        <p:spPr>
          <a:xfrm>
            <a:off x="6214177" y="109169"/>
            <a:ext cx="2619756" cy="1746504"/>
          </a:xfrm>
          <a:prstGeom prst="rect">
            <a:avLst/>
          </a:prstGeom>
        </p:spPr>
      </p:pic>
      <p:pic>
        <p:nvPicPr>
          <p:cNvPr id="1028" name="Picture 4" descr="https://img.freepik.com/free-photo/close-up-education-economy-objects_23-2149113543.jpg?uid=R204089742&amp;ga=GA1.1.983459284.1749749162&amp;semt=ais_hybrid&amp;w=740"/>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279992" y="109169"/>
            <a:ext cx="2616218" cy="1746504"/>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6"/>
          <a:stretch>
            <a:fillRect/>
          </a:stretch>
        </p:blipFill>
        <p:spPr>
          <a:xfrm>
            <a:off x="314325" y="109169"/>
            <a:ext cx="2632292" cy="1746504"/>
          </a:xfrm>
          <a:prstGeom prst="rect">
            <a:avLst/>
          </a:prstGeom>
        </p:spPr>
      </p:pic>
      <p:cxnSp>
        <p:nvCxnSpPr>
          <p:cNvPr id="18" name="Straight Connector 17"/>
          <p:cNvCxnSpPr/>
          <p:nvPr/>
        </p:nvCxnSpPr>
        <p:spPr>
          <a:xfrm>
            <a:off x="0" y="1860245"/>
            <a:ext cx="12192000" cy="0"/>
          </a:xfrm>
          <a:prstGeom prst="line">
            <a:avLst/>
          </a:prstGeom>
          <a:ln w="57150">
            <a:solidFill>
              <a:srgbClr val="C40E3E"/>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4099852" y="5305425"/>
            <a:ext cx="3981450" cy="553998"/>
          </a:xfrm>
          <a:prstGeom prst="rect">
            <a:avLst/>
          </a:prstGeom>
          <a:noFill/>
        </p:spPr>
        <p:txBody>
          <a:bodyPr wrap="square" rtlCol="0">
            <a:spAutoFit/>
          </a:bodyPr>
          <a:lstStyle/>
          <a:p>
            <a:r>
              <a:rPr lang="en-US" sz="3000" b="1" dirty="0">
                <a:latin typeface="Century Gothic" panose="020B0502020202020204" pitchFamily="34" charset="0"/>
              </a:rPr>
              <a:t>m</a:t>
            </a:r>
            <a:r>
              <a:rPr lang="en-US" sz="3000" b="1" dirty="0" smtClean="0">
                <a:latin typeface="Century Gothic" panose="020B0502020202020204" pitchFamily="34" charset="0"/>
              </a:rPr>
              <a:t>hec.maryland.gov</a:t>
            </a:r>
            <a:endParaRPr lang="en-US" sz="3000" b="1" dirty="0">
              <a:latin typeface="Century Gothic" panose="020B0502020202020204" pitchFamily="34" charset="0"/>
            </a:endParaRPr>
          </a:p>
        </p:txBody>
      </p:sp>
    </p:spTree>
    <p:extLst>
      <p:ext uri="{BB962C8B-B14F-4D97-AF65-F5344CB8AC3E}">
        <p14:creationId xmlns:p14="http://schemas.microsoft.com/office/powerpoint/2010/main" val="37242486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AD32309-07B1-49A9-8B42-3F48A48D71D5}" vid="{40A5190D-293E-417A-85BF-D16CA4591ED3}"/>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33DE26B7CD4842A319B21F7627F8A2" ma:contentTypeVersion="4" ma:contentTypeDescription="Create a new document." ma:contentTypeScope="" ma:versionID="8997ce15c1f5bfffafbf22d0f669227c">
  <xsd:schema xmlns:xsd="http://www.w3.org/2001/XMLSchema" xmlns:xs="http://www.w3.org/2001/XMLSchema" xmlns:p="http://schemas.microsoft.com/office/2006/metadata/properties" xmlns:ns1="http://schemas.microsoft.com/sharepoint/v3" targetNamespace="http://schemas.microsoft.com/office/2006/metadata/properties" ma:root="true" ma:fieldsID="2ab91acf0173590172983a49406d7043"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 ma:hidden="true" ma:internalName="PublishingStartDate" ma:readOnly="false">
      <xsd:simpleType>
        <xsd:restriction base="dms:Unknown"/>
      </xsd:simpleType>
    </xsd:element>
    <xsd:element name="PublishingExpirationDate" ma:index="5" nillable="true" ma:displayName="Scheduling End Date" ma:description=""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20F608AB-AD18-4451-BB03-651A2F7A0C79}"/>
</file>

<file path=customXml/itemProps2.xml><?xml version="1.0" encoding="utf-8"?>
<ds:datastoreItem xmlns:ds="http://schemas.openxmlformats.org/officeDocument/2006/customXml" ds:itemID="{6622F14B-B979-4A51-94ED-193C18A2CB69}"/>
</file>

<file path=customXml/itemProps3.xml><?xml version="1.0" encoding="utf-8"?>
<ds:datastoreItem xmlns:ds="http://schemas.openxmlformats.org/officeDocument/2006/customXml" ds:itemID="{25BFD598-22A8-47E3-BE81-A67CCCF444E0}"/>
</file>

<file path=docProps/app.xml><?xml version="1.0" encoding="utf-8"?>
<Properties xmlns="http://schemas.openxmlformats.org/officeDocument/2006/extended-properties" xmlns:vt="http://schemas.openxmlformats.org/officeDocument/2006/docPropsVTypes">
  <Template>MHEC Presentation Template</Template>
  <TotalTime>42</TotalTime>
  <Words>449</Words>
  <Application>Microsoft Office PowerPoint</Application>
  <PresentationFormat>Widescreen</PresentationFormat>
  <Paragraphs>49</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Century Gothic</vt:lpstr>
      <vt:lpstr>Times New Roman</vt:lpstr>
      <vt:lpstr>Office Theme</vt:lpstr>
      <vt:lpstr>Regional Higher Education Centers</vt:lpstr>
      <vt:lpstr>      Maryland’s Regional Higher Education Centers   Definition: “Higher education facility that is operated by a public institution of higher education in the State or a nonpublic institution of higher education operating under a charter granted by the General Assembly and includes participation by two or more institutions of higher education in the State, consists of an array of program offerings from institutions of higher education approved to operate in the State by the Commission or by an act of the General Assembly that specifically satisfies the criteria set forth in § 10-212(b) of this title, offers multiple degree levels; and is either approved by the Commission to operate in the State or is established by statute.” §10-101(k) Education Article, Annotated Code of Maryland. </vt:lpstr>
      <vt:lpstr>Maryland’s Regional Higher Education Centers </vt:lpstr>
      <vt:lpstr>Regional higher education center locations Serving underserved areas of the State </vt:lpstr>
      <vt:lpstr>Differing RHEC governance and organizational structures </vt:lpstr>
      <vt:lpstr>Funding strategy for regional education centers under MHEC oversight</vt:lpstr>
      <vt:lpstr>FY 2026 Allocation</vt:lpstr>
      <vt:lpstr>PowerPoint Presentation</vt:lpstr>
    </vt:vector>
  </TitlesOfParts>
  <Company>MD Department of Information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Higher Education Centers</dc:title>
  <dc:creator>Reiner,  Anthony</dc:creator>
  <cp:lastModifiedBy>Reiner,  Anthony</cp:lastModifiedBy>
  <cp:revision>4</cp:revision>
  <dcterms:created xsi:type="dcterms:W3CDTF">2025-09-12T15:19:43Z</dcterms:created>
  <dcterms:modified xsi:type="dcterms:W3CDTF">2025-09-12T16:02:00Z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0x0101006833DE26B7CD4842A319B21F7627F8A2</vt:lpwstr>
  </property>
</Properties>
</file>