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SemiBold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Medium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ANrWrzWKJOCz7UTSXm0TdL6VZ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9" d="100"/>
          <a:sy n="79" d="100"/>
        </p:scale>
        <p:origin x="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customXml" Target="../customXml/item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b9959097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g27b9959097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b9959097f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g27b9959097f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7b9959097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g27b9959097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7b9959097f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27b9959097f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b9959097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7b9959097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b9959097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7b9959097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b9959097f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7b9959097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b9959097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7b9959097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b9959097f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g27b9959097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b9959097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27b9959097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b9959097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7b9959097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phillips@mdacc.org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-3818509">
            <a:off x="8512880" y="-415014"/>
            <a:ext cx="18079120" cy="16473126"/>
            <a:chOff x="0" y="-57150"/>
            <a:chExt cx="4761579" cy="4338601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 rot="-3605793">
            <a:off x="9080056" y="-13237"/>
            <a:ext cx="18079120" cy="16473126"/>
            <a:chOff x="0" y="-57150"/>
            <a:chExt cx="4761579" cy="4338601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 rot="-2700000">
            <a:off x="10611929" y="1792618"/>
            <a:ext cx="18079120" cy="16473126"/>
            <a:chOff x="0" y="-57150"/>
            <a:chExt cx="4761579" cy="4338601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 rot="-1815519">
            <a:off x="10970033" y="4679859"/>
            <a:ext cx="18079120" cy="16473126"/>
            <a:chOff x="0" y="-57150"/>
            <a:chExt cx="4761579" cy="4338601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95" name="Google Shape;95;p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10231389" y="1472466"/>
            <a:ext cx="7380167" cy="7380167"/>
            <a:chOff x="0" y="0"/>
            <a:chExt cx="812800" cy="812800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0542202" y="1783279"/>
            <a:ext cx="6758541" cy="6758541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"/>
          <p:cNvSpPr/>
          <p:nvPr/>
        </p:nvSpPr>
        <p:spPr>
          <a:xfrm>
            <a:off x="10845404" y="2086494"/>
            <a:ext cx="6152137" cy="615211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159601" y="786909"/>
            <a:ext cx="5012994" cy="1095777"/>
          </a:xfrm>
          <a:custGeom>
            <a:avLst/>
            <a:gdLst/>
            <a:ahLst/>
            <a:cxnLst/>
            <a:rect l="l" t="t" r="r" b="b"/>
            <a:pathLst>
              <a:path w="5012994" h="1095777" extrusionOk="0">
                <a:moveTo>
                  <a:pt x="0" y="0"/>
                </a:moveTo>
                <a:lnTo>
                  <a:pt x="5012994" y="0"/>
                </a:lnTo>
                <a:lnTo>
                  <a:pt x="5012994" y="1095777"/>
                </a:lnTo>
                <a:lnTo>
                  <a:pt x="0" y="1095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054901" y="2399271"/>
            <a:ext cx="112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Montserrat"/>
                <a:ea typeface="Montserrat"/>
                <a:cs typeface="Montserrat"/>
                <a:sym typeface="Montserrat"/>
              </a:rPr>
              <a:t>Maryland Association of Community Colleges</a:t>
            </a:r>
            <a:endParaRPr sz="3400"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1054901" y="3840007"/>
            <a:ext cx="631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September 13, 2023</a:t>
            </a:r>
            <a:endParaRPr sz="2000"/>
          </a:p>
        </p:txBody>
      </p:sp>
      <p:sp>
        <p:nvSpPr>
          <p:cNvPr id="106" name="Google Shape;106;p1"/>
          <p:cNvSpPr txBox="1"/>
          <p:nvPr/>
        </p:nvSpPr>
        <p:spPr>
          <a:xfrm>
            <a:off x="1039107" y="3150389"/>
            <a:ext cx="907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BA0324"/>
                </a:solidFill>
                <a:latin typeface="Montserrat"/>
                <a:ea typeface="Montserrat"/>
                <a:cs typeface="Montserrat"/>
                <a:sym typeface="Montserrat"/>
              </a:rPr>
              <a:t>Operating and Capital Budget Presentation</a:t>
            </a:r>
            <a:endParaRPr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g27b9959097f_0_121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313" name="Google Shape;313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14" name="Google Shape;314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g27b9959097f_0_121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316" name="Google Shape;316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17" name="Google Shape;317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g27b9959097f_0_121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319" name="Google Shape;319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20" name="Google Shape;320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g27b9959097f_0_121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322" name="Google Shape;322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23" name="Google Shape;323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g27b9959097f_0_121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325" name="Google Shape;325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26" name="Google Shape;326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g27b9959097f_0_121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328" name="Google Shape;328;g27b9959097f_0_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29" name="Google Shape;329;g27b9959097f_0_1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g27b9959097f_0_121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31" name="Google Shape;331;g27b9959097f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5232" y="152400"/>
            <a:ext cx="14192179" cy="985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7b9959097f_0_358"/>
          <p:cNvSpPr txBox="1"/>
          <p:nvPr/>
        </p:nvSpPr>
        <p:spPr>
          <a:xfrm>
            <a:off x="1862825" y="1013550"/>
            <a:ext cx="148113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08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Facilities Renewal Grant Program</a:t>
            </a:r>
            <a:endParaRPr sz="100">
              <a:solidFill>
                <a:schemeClr val="dk1"/>
              </a:solidFill>
            </a:endParaRPr>
          </a:p>
        </p:txBody>
      </p:sp>
      <p:grpSp>
        <p:nvGrpSpPr>
          <p:cNvPr id="337" name="Google Shape;337;g27b9959097f_0_358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338" name="Google Shape;338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39" name="Google Shape;339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g27b9959097f_0_358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341" name="Google Shape;341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42" name="Google Shape;342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g27b9959097f_0_358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344" name="Google Shape;344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45" name="Google Shape;345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g27b9959097f_0_358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347" name="Google Shape;347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48" name="Google Shape;348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g27b9959097f_0_358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350" name="Google Shape;350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51" name="Google Shape;351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g27b9959097f_0_358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353" name="Google Shape;353;g27b9959097f_0_3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54" name="Google Shape;354;g27b9959097f_0_35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g27b9959097f_0_358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56" name="Google Shape;356;g27b9959097f_0_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800" y="2561575"/>
            <a:ext cx="8852127" cy="589997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7b9959097f_0_358"/>
          <p:cNvSpPr txBox="1"/>
          <p:nvPr/>
        </p:nvSpPr>
        <p:spPr>
          <a:xfrm>
            <a:off x="9918300" y="2345100"/>
            <a:ext cx="7724400" cy="6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Baltimore City Community College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Carroll Community College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Chesapeake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Frederick Community College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Garrett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Hagerstown Community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Harford Community College 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 Medium"/>
              <a:buChar char="●"/>
            </a:pPr>
            <a:r>
              <a:rPr lang="en-US" sz="3000">
                <a:latin typeface="Montserrat Medium"/>
                <a:ea typeface="Montserrat Medium"/>
                <a:cs typeface="Montserrat Medium"/>
                <a:sym typeface="Montserrat Medium"/>
              </a:rPr>
              <a:t>Howard Community College 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 txBox="1"/>
          <p:nvPr/>
        </p:nvSpPr>
        <p:spPr>
          <a:xfrm>
            <a:off x="874050" y="1636888"/>
            <a:ext cx="165399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>
                <a:latin typeface="Montserrat"/>
                <a:ea typeface="Montserrat"/>
                <a:cs typeface="Montserrat"/>
                <a:sym typeface="Montserrat"/>
              </a:rPr>
              <a:t>Address Workforce Shortage Areas</a:t>
            </a:r>
            <a:endParaRPr/>
          </a:p>
        </p:txBody>
      </p:sp>
      <p:sp>
        <p:nvSpPr>
          <p:cNvPr id="363" name="Google Shape;363;p3"/>
          <p:cNvSpPr txBox="1"/>
          <p:nvPr/>
        </p:nvSpPr>
        <p:spPr>
          <a:xfrm>
            <a:off x="10467573" y="4875667"/>
            <a:ext cx="64008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Seeking $5 million to expand new cybersecurity training opportunities.</a:t>
            </a:r>
            <a:endParaRPr/>
          </a:p>
        </p:txBody>
      </p:sp>
      <p:sp>
        <p:nvSpPr>
          <p:cNvPr id="364" name="Google Shape;364;p3"/>
          <p:cNvSpPr txBox="1"/>
          <p:nvPr/>
        </p:nvSpPr>
        <p:spPr>
          <a:xfrm>
            <a:off x="10467573" y="5900754"/>
            <a:ext cx="6531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Training and education programs aligned with industry needs.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3"/>
          <p:cNvSpPr txBox="1"/>
          <p:nvPr/>
        </p:nvSpPr>
        <p:spPr>
          <a:xfrm>
            <a:off x="10467573" y="6870734"/>
            <a:ext cx="6531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Equipping graduates with in-demand skills.</a:t>
            </a:r>
            <a:endParaRPr/>
          </a:p>
        </p:txBody>
      </p:sp>
      <p:sp>
        <p:nvSpPr>
          <p:cNvPr id="366" name="Google Shape;366;p3"/>
          <p:cNvSpPr txBox="1"/>
          <p:nvPr/>
        </p:nvSpPr>
        <p:spPr>
          <a:xfrm>
            <a:off x="10467573" y="7839624"/>
            <a:ext cx="65313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Funding to advance resources at Community Colleges to maintain Maryland’s leadership in cybersecurity education.</a:t>
            </a:r>
            <a:endParaRPr/>
          </a:p>
        </p:txBody>
      </p:sp>
      <p:grpSp>
        <p:nvGrpSpPr>
          <p:cNvPr id="367" name="Google Shape;367;p3"/>
          <p:cNvGrpSpPr/>
          <p:nvPr/>
        </p:nvGrpSpPr>
        <p:grpSpPr>
          <a:xfrm>
            <a:off x="9727993" y="4911725"/>
            <a:ext cx="474280" cy="474280"/>
            <a:chOff x="0" y="0"/>
            <a:chExt cx="812800" cy="812800"/>
          </a:xfrm>
        </p:grpSpPr>
        <p:sp>
          <p:nvSpPr>
            <p:cNvPr id="368" name="Google Shape;368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3"/>
          <p:cNvGrpSpPr/>
          <p:nvPr/>
        </p:nvGrpSpPr>
        <p:grpSpPr>
          <a:xfrm>
            <a:off x="9727993" y="7821663"/>
            <a:ext cx="474280" cy="474280"/>
            <a:chOff x="0" y="0"/>
            <a:chExt cx="812800" cy="812800"/>
          </a:xfrm>
        </p:grpSpPr>
        <p:sp>
          <p:nvSpPr>
            <p:cNvPr id="371" name="Google Shape;371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3"/>
          <p:cNvGrpSpPr/>
          <p:nvPr/>
        </p:nvGrpSpPr>
        <p:grpSpPr>
          <a:xfrm>
            <a:off x="9727993" y="5881704"/>
            <a:ext cx="474280" cy="474280"/>
            <a:chOff x="0" y="0"/>
            <a:chExt cx="812800" cy="812800"/>
          </a:xfrm>
        </p:grpSpPr>
        <p:sp>
          <p:nvSpPr>
            <p:cNvPr id="374" name="Google Shape;37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3"/>
          <p:cNvGrpSpPr/>
          <p:nvPr/>
        </p:nvGrpSpPr>
        <p:grpSpPr>
          <a:xfrm>
            <a:off x="9727993" y="6851684"/>
            <a:ext cx="474280" cy="474280"/>
            <a:chOff x="0" y="0"/>
            <a:chExt cx="812800" cy="812800"/>
          </a:xfrm>
        </p:grpSpPr>
        <p:sp>
          <p:nvSpPr>
            <p:cNvPr id="377" name="Google Shape;37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"/>
          <p:cNvSpPr txBox="1"/>
          <p:nvPr/>
        </p:nvSpPr>
        <p:spPr>
          <a:xfrm>
            <a:off x="1980244" y="4808992"/>
            <a:ext cx="6597300" cy="5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Maryland healthcare faces a shortage of professionals.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Nursing profession hit hard during the pandemic, resulting in a labor market gap.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Interest in creating a pathway for students to progress from CPN to LPN.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Seeking to join the Advisory Committee in collaboration with Maryland Nurses Association.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0" name="Google Shape;380;p3"/>
          <p:cNvGrpSpPr/>
          <p:nvPr/>
        </p:nvGrpSpPr>
        <p:grpSpPr>
          <a:xfrm>
            <a:off x="1807552" y="3417878"/>
            <a:ext cx="1652698" cy="879445"/>
            <a:chOff x="0" y="-57150"/>
            <a:chExt cx="1252991" cy="666750"/>
          </a:xfrm>
        </p:grpSpPr>
        <p:sp>
          <p:nvSpPr>
            <p:cNvPr id="381" name="Google Shape;381;p3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82" name="Google Shape;382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3"/>
          <p:cNvGrpSpPr/>
          <p:nvPr/>
        </p:nvGrpSpPr>
        <p:grpSpPr>
          <a:xfrm>
            <a:off x="9727993" y="3417878"/>
            <a:ext cx="1652698" cy="879445"/>
            <a:chOff x="0" y="-57150"/>
            <a:chExt cx="1252991" cy="666750"/>
          </a:xfrm>
        </p:grpSpPr>
        <p:sp>
          <p:nvSpPr>
            <p:cNvPr id="384" name="Google Shape;384;p3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85" name="Google Shape;385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3"/>
          <p:cNvGrpSpPr/>
          <p:nvPr/>
        </p:nvGrpSpPr>
        <p:grpSpPr>
          <a:xfrm>
            <a:off x="1990030" y="3550590"/>
            <a:ext cx="5700398" cy="879445"/>
            <a:chOff x="0" y="-57150"/>
            <a:chExt cx="4321752" cy="666750"/>
          </a:xfrm>
        </p:grpSpPr>
        <p:sp>
          <p:nvSpPr>
            <p:cNvPr id="387" name="Google Shape;387;p3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88" name="Google Shape;388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3"/>
          <p:cNvSpPr txBox="1"/>
          <p:nvPr/>
        </p:nvSpPr>
        <p:spPr>
          <a:xfrm>
            <a:off x="2593851" y="3764190"/>
            <a:ext cx="4229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Nursing Pathways</a:t>
            </a:r>
            <a:endParaRPr/>
          </a:p>
        </p:txBody>
      </p:sp>
      <p:grpSp>
        <p:nvGrpSpPr>
          <p:cNvPr id="390" name="Google Shape;390;p3"/>
          <p:cNvGrpSpPr/>
          <p:nvPr/>
        </p:nvGrpSpPr>
        <p:grpSpPr>
          <a:xfrm>
            <a:off x="9910472" y="3550590"/>
            <a:ext cx="5700398" cy="879445"/>
            <a:chOff x="0" y="-57150"/>
            <a:chExt cx="4321752" cy="666750"/>
          </a:xfrm>
        </p:grpSpPr>
        <p:sp>
          <p:nvSpPr>
            <p:cNvPr id="391" name="Google Shape;391;p3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92" name="Google Shape;392;p3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3"/>
          <p:cNvSpPr txBox="1"/>
          <p:nvPr/>
        </p:nvSpPr>
        <p:spPr>
          <a:xfrm>
            <a:off x="10509481" y="3764190"/>
            <a:ext cx="42141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Cybersecurity</a:t>
            </a:r>
            <a:endParaRPr/>
          </a:p>
        </p:txBody>
      </p:sp>
      <p:grpSp>
        <p:nvGrpSpPr>
          <p:cNvPr id="394" name="Google Shape;394;p3"/>
          <p:cNvGrpSpPr/>
          <p:nvPr/>
        </p:nvGrpSpPr>
        <p:grpSpPr>
          <a:xfrm rot="-2700000">
            <a:off x="17799033" y="753198"/>
            <a:ext cx="1865124" cy="1996266"/>
            <a:chOff x="0" y="-57150"/>
            <a:chExt cx="812800" cy="869950"/>
          </a:xfrm>
        </p:grpSpPr>
        <p:sp>
          <p:nvSpPr>
            <p:cNvPr id="395" name="Google Shape;395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96" name="Google Shape;396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3"/>
          <p:cNvGrpSpPr/>
          <p:nvPr/>
        </p:nvGrpSpPr>
        <p:grpSpPr>
          <a:xfrm rot="-2700000">
            <a:off x="-1471224" y="753198"/>
            <a:ext cx="1865124" cy="1996266"/>
            <a:chOff x="0" y="-57150"/>
            <a:chExt cx="812800" cy="869950"/>
          </a:xfrm>
        </p:grpSpPr>
        <p:sp>
          <p:nvSpPr>
            <p:cNvPr id="398" name="Google Shape;398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399" name="Google Shape;399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3"/>
          <p:cNvGrpSpPr/>
          <p:nvPr/>
        </p:nvGrpSpPr>
        <p:grpSpPr>
          <a:xfrm rot="-2700000">
            <a:off x="17599214" y="198144"/>
            <a:ext cx="1865124" cy="1996266"/>
            <a:chOff x="0" y="-57150"/>
            <a:chExt cx="812800" cy="869950"/>
          </a:xfrm>
        </p:grpSpPr>
        <p:sp>
          <p:nvSpPr>
            <p:cNvPr id="401" name="Google Shape;401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02" name="Google Shape;402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3"/>
          <p:cNvGrpSpPr/>
          <p:nvPr/>
        </p:nvGrpSpPr>
        <p:grpSpPr>
          <a:xfrm rot="-2700000">
            <a:off x="16665343" y="-737612"/>
            <a:ext cx="1317128" cy="1409739"/>
            <a:chOff x="0" y="-57150"/>
            <a:chExt cx="812800" cy="869950"/>
          </a:xfrm>
        </p:grpSpPr>
        <p:sp>
          <p:nvSpPr>
            <p:cNvPr id="404" name="Google Shape;40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05" name="Google Shape;405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3"/>
          <p:cNvGrpSpPr/>
          <p:nvPr/>
        </p:nvGrpSpPr>
        <p:grpSpPr>
          <a:xfrm rot="-2700000">
            <a:off x="240043" y="-737612"/>
            <a:ext cx="1317128" cy="1409739"/>
            <a:chOff x="0" y="-57150"/>
            <a:chExt cx="812800" cy="869950"/>
          </a:xfrm>
        </p:grpSpPr>
        <p:sp>
          <p:nvSpPr>
            <p:cNvPr id="407" name="Google Shape;40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08" name="Google Shape;408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3"/>
          <p:cNvGrpSpPr/>
          <p:nvPr/>
        </p:nvGrpSpPr>
        <p:grpSpPr>
          <a:xfrm rot="-2700000">
            <a:off x="-1271199" y="198144"/>
            <a:ext cx="1865124" cy="1996266"/>
            <a:chOff x="0" y="-57150"/>
            <a:chExt cx="812800" cy="869950"/>
          </a:xfrm>
        </p:grpSpPr>
        <p:sp>
          <p:nvSpPr>
            <p:cNvPr id="410" name="Google Shape;410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11" name="Google Shape;411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3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13" name="Google Shape;413;p3"/>
          <p:cNvGrpSpPr/>
          <p:nvPr/>
        </p:nvGrpSpPr>
        <p:grpSpPr>
          <a:xfrm>
            <a:off x="1807543" y="4808988"/>
            <a:ext cx="474269" cy="474269"/>
            <a:chOff x="0" y="0"/>
            <a:chExt cx="812800" cy="812800"/>
          </a:xfrm>
        </p:grpSpPr>
        <p:sp>
          <p:nvSpPr>
            <p:cNvPr id="414" name="Google Shape;41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3"/>
          <p:cNvGrpSpPr/>
          <p:nvPr/>
        </p:nvGrpSpPr>
        <p:grpSpPr>
          <a:xfrm>
            <a:off x="1807543" y="5794925"/>
            <a:ext cx="474269" cy="474269"/>
            <a:chOff x="0" y="0"/>
            <a:chExt cx="812800" cy="812800"/>
          </a:xfrm>
        </p:grpSpPr>
        <p:sp>
          <p:nvSpPr>
            <p:cNvPr id="417" name="Google Shape;41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3"/>
          <p:cNvGrpSpPr/>
          <p:nvPr/>
        </p:nvGrpSpPr>
        <p:grpSpPr>
          <a:xfrm>
            <a:off x="1807543" y="7325950"/>
            <a:ext cx="474269" cy="474269"/>
            <a:chOff x="0" y="0"/>
            <a:chExt cx="812800" cy="812800"/>
          </a:xfrm>
        </p:grpSpPr>
        <p:sp>
          <p:nvSpPr>
            <p:cNvPr id="420" name="Google Shape;420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3"/>
          <p:cNvGrpSpPr/>
          <p:nvPr/>
        </p:nvGrpSpPr>
        <p:grpSpPr>
          <a:xfrm>
            <a:off x="1807543" y="8295925"/>
            <a:ext cx="474269" cy="474269"/>
            <a:chOff x="0" y="0"/>
            <a:chExt cx="812800" cy="812800"/>
          </a:xfrm>
        </p:grpSpPr>
        <p:sp>
          <p:nvSpPr>
            <p:cNvPr id="423" name="Google Shape;423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7b9959097f_0_386"/>
          <p:cNvSpPr txBox="1"/>
          <p:nvPr/>
        </p:nvSpPr>
        <p:spPr>
          <a:xfrm>
            <a:off x="1855790" y="646014"/>
            <a:ext cx="15303600" cy="25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 dirty="0">
                <a:latin typeface="Montserrat"/>
                <a:ea typeface="Montserrat"/>
                <a:cs typeface="Montserrat"/>
                <a:sym typeface="Montserrat"/>
              </a:rPr>
              <a:t>Supporting the  Blueprint for Maryland’s Future</a:t>
            </a:r>
            <a:endParaRPr dirty="0"/>
          </a:p>
        </p:txBody>
      </p:sp>
      <p:sp>
        <p:nvSpPr>
          <p:cNvPr id="430" name="Google Shape;430;g27b9959097f_0_386"/>
          <p:cNvSpPr txBox="1"/>
          <p:nvPr/>
        </p:nvSpPr>
        <p:spPr>
          <a:xfrm>
            <a:off x="10467573" y="4875667"/>
            <a:ext cx="64008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Students earn college credit while in high school.</a:t>
            </a:r>
            <a:endParaRPr/>
          </a:p>
        </p:txBody>
      </p:sp>
      <p:sp>
        <p:nvSpPr>
          <p:cNvPr id="431" name="Google Shape;431;g27b9959097f_0_386"/>
          <p:cNvSpPr txBox="1"/>
          <p:nvPr/>
        </p:nvSpPr>
        <p:spPr>
          <a:xfrm>
            <a:off x="10467573" y="5900754"/>
            <a:ext cx="6531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This initiative supports the seamless transition to postsecondary education.</a:t>
            </a:r>
            <a:endParaRPr/>
          </a:p>
        </p:txBody>
      </p:sp>
      <p:grpSp>
        <p:nvGrpSpPr>
          <p:cNvPr id="432" name="Google Shape;432;g27b9959097f_0_386"/>
          <p:cNvGrpSpPr/>
          <p:nvPr/>
        </p:nvGrpSpPr>
        <p:grpSpPr>
          <a:xfrm>
            <a:off x="9727993" y="4911725"/>
            <a:ext cx="474269" cy="474269"/>
            <a:chOff x="0" y="0"/>
            <a:chExt cx="812800" cy="812800"/>
          </a:xfrm>
        </p:grpSpPr>
        <p:sp>
          <p:nvSpPr>
            <p:cNvPr id="433" name="Google Shape;433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g27b9959097f_0_386"/>
          <p:cNvGrpSpPr/>
          <p:nvPr/>
        </p:nvGrpSpPr>
        <p:grpSpPr>
          <a:xfrm>
            <a:off x="9727993" y="5881704"/>
            <a:ext cx="474269" cy="474269"/>
            <a:chOff x="0" y="0"/>
            <a:chExt cx="812800" cy="812800"/>
          </a:xfrm>
        </p:grpSpPr>
        <p:sp>
          <p:nvSpPr>
            <p:cNvPr id="436" name="Google Shape;436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g27b9959097f_0_386"/>
          <p:cNvSpPr txBox="1"/>
          <p:nvPr/>
        </p:nvSpPr>
        <p:spPr>
          <a:xfrm>
            <a:off x="1980244" y="4808992"/>
            <a:ext cx="6597300" cy="24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To strengthen ARTSYS, we’ve implemented a new transfer equivalency enterprise platform called Parchment.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Helps students navigate the transfer process.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9" name="Google Shape;439;g27b9959097f_0_386"/>
          <p:cNvGrpSpPr/>
          <p:nvPr/>
        </p:nvGrpSpPr>
        <p:grpSpPr>
          <a:xfrm>
            <a:off x="1807552" y="3417878"/>
            <a:ext cx="1652695" cy="879641"/>
            <a:chOff x="0" y="-57150"/>
            <a:chExt cx="1252991" cy="666900"/>
          </a:xfrm>
        </p:grpSpPr>
        <p:sp>
          <p:nvSpPr>
            <p:cNvPr id="440" name="Google Shape;440;g27b9959097f_0_386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41" name="Google Shape;441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g27b9959097f_0_386"/>
          <p:cNvGrpSpPr/>
          <p:nvPr/>
        </p:nvGrpSpPr>
        <p:grpSpPr>
          <a:xfrm>
            <a:off x="9727993" y="3417878"/>
            <a:ext cx="1652695" cy="879641"/>
            <a:chOff x="0" y="-57150"/>
            <a:chExt cx="1252991" cy="666900"/>
          </a:xfrm>
        </p:grpSpPr>
        <p:sp>
          <p:nvSpPr>
            <p:cNvPr id="443" name="Google Shape;443;g27b9959097f_0_386"/>
            <p:cNvSpPr/>
            <p:nvPr/>
          </p:nvSpPr>
          <p:spPr>
            <a:xfrm>
              <a:off x="0" y="0"/>
              <a:ext cx="1252991" cy="609600"/>
            </a:xfrm>
            <a:custGeom>
              <a:avLst/>
              <a:gdLst/>
              <a:ahLst/>
              <a:cxnLst/>
              <a:rect l="l" t="t" r="r" b="b"/>
              <a:pathLst>
                <a:path w="1252991" h="609600" extrusionOk="0">
                  <a:moveTo>
                    <a:pt x="203200" y="0"/>
                  </a:moveTo>
                  <a:lnTo>
                    <a:pt x="1252991" y="0"/>
                  </a:lnTo>
                  <a:lnTo>
                    <a:pt x="1049791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44" name="Google Shape;444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g27b9959097f_0_386"/>
          <p:cNvGrpSpPr/>
          <p:nvPr/>
        </p:nvGrpSpPr>
        <p:grpSpPr>
          <a:xfrm>
            <a:off x="1990030" y="3550590"/>
            <a:ext cx="5700391" cy="879641"/>
            <a:chOff x="0" y="-57150"/>
            <a:chExt cx="4321752" cy="666900"/>
          </a:xfrm>
        </p:grpSpPr>
        <p:sp>
          <p:nvSpPr>
            <p:cNvPr id="446" name="Google Shape;446;g27b9959097f_0_386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47" name="Google Shape;447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g27b9959097f_0_386"/>
          <p:cNvSpPr txBox="1"/>
          <p:nvPr/>
        </p:nvSpPr>
        <p:spPr>
          <a:xfrm>
            <a:off x="2593851" y="3764190"/>
            <a:ext cx="4229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Transfer with Success </a:t>
            </a:r>
            <a:endParaRPr/>
          </a:p>
        </p:txBody>
      </p:sp>
      <p:grpSp>
        <p:nvGrpSpPr>
          <p:cNvPr id="449" name="Google Shape;449;g27b9959097f_0_386"/>
          <p:cNvGrpSpPr/>
          <p:nvPr/>
        </p:nvGrpSpPr>
        <p:grpSpPr>
          <a:xfrm>
            <a:off x="9910472" y="3550590"/>
            <a:ext cx="5700391" cy="879641"/>
            <a:chOff x="0" y="-57150"/>
            <a:chExt cx="4321752" cy="666900"/>
          </a:xfrm>
        </p:grpSpPr>
        <p:sp>
          <p:nvSpPr>
            <p:cNvPr id="450" name="Google Shape;450;g27b9959097f_0_386"/>
            <p:cNvSpPr/>
            <p:nvPr/>
          </p:nvSpPr>
          <p:spPr>
            <a:xfrm>
              <a:off x="0" y="0"/>
              <a:ext cx="4321752" cy="609600"/>
            </a:xfrm>
            <a:custGeom>
              <a:avLst/>
              <a:gdLst/>
              <a:ahLst/>
              <a:cxnLst/>
              <a:rect l="l" t="t" r="r" b="b"/>
              <a:pathLst>
                <a:path w="4321752" h="609600" extrusionOk="0">
                  <a:moveTo>
                    <a:pt x="203200" y="0"/>
                  </a:moveTo>
                  <a:lnTo>
                    <a:pt x="4321752" y="0"/>
                  </a:lnTo>
                  <a:lnTo>
                    <a:pt x="4118552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51" name="Google Shape;451;g27b9959097f_0_386"/>
            <p:cNvSpPr txBox="1"/>
            <p:nvPr/>
          </p:nvSpPr>
          <p:spPr>
            <a:xfrm>
              <a:off x="101600" y="-57150"/>
              <a:ext cx="609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g27b9959097f_0_386"/>
          <p:cNvSpPr txBox="1"/>
          <p:nvPr/>
        </p:nvSpPr>
        <p:spPr>
          <a:xfrm>
            <a:off x="10509481" y="3764190"/>
            <a:ext cx="42141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7" b="1">
                <a:latin typeface="Montserrat"/>
                <a:ea typeface="Montserrat"/>
                <a:cs typeface="Montserrat"/>
                <a:sym typeface="Montserrat"/>
              </a:rPr>
              <a:t>Dual Enrollment</a:t>
            </a:r>
            <a:endParaRPr/>
          </a:p>
        </p:txBody>
      </p:sp>
      <p:grpSp>
        <p:nvGrpSpPr>
          <p:cNvPr id="453" name="Google Shape;453;g27b9959097f_0_386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454" name="Google Shape;454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455" name="Google Shape;455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g27b9959097f_0_386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457" name="Google Shape;457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458" name="Google Shape;458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g27b9959097f_0_386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460" name="Google Shape;460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61" name="Google Shape;461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g27b9959097f_0_386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463" name="Google Shape;463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64" name="Google Shape;464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g27b9959097f_0_386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466" name="Google Shape;466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67" name="Google Shape;467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g27b9959097f_0_386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469" name="Google Shape;469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70" name="Google Shape;470;g27b9959097f_0_38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g27b9959097f_0_386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72" name="Google Shape;472;g27b9959097f_0_386"/>
          <p:cNvGrpSpPr/>
          <p:nvPr/>
        </p:nvGrpSpPr>
        <p:grpSpPr>
          <a:xfrm>
            <a:off x="1217068" y="4809000"/>
            <a:ext cx="474269" cy="474269"/>
            <a:chOff x="0" y="0"/>
            <a:chExt cx="812800" cy="812800"/>
          </a:xfrm>
        </p:grpSpPr>
        <p:sp>
          <p:nvSpPr>
            <p:cNvPr id="473" name="Google Shape;473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g27b9959097f_0_386"/>
          <p:cNvGrpSpPr/>
          <p:nvPr/>
        </p:nvGrpSpPr>
        <p:grpSpPr>
          <a:xfrm>
            <a:off x="1217068" y="6355979"/>
            <a:ext cx="474269" cy="474269"/>
            <a:chOff x="0" y="0"/>
            <a:chExt cx="812800" cy="812800"/>
          </a:xfrm>
        </p:grpSpPr>
        <p:sp>
          <p:nvSpPr>
            <p:cNvPr id="476" name="Google Shape;476;g27b9959097f_0_3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g27b9959097f_0_38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g27b9959097f_0_443"/>
          <p:cNvGrpSpPr/>
          <p:nvPr/>
        </p:nvGrpSpPr>
        <p:grpSpPr>
          <a:xfrm rot="-3818528">
            <a:off x="8512825" y="-414902"/>
            <a:ext cx="18078875" cy="16472902"/>
            <a:chOff x="0" y="-57150"/>
            <a:chExt cx="4761579" cy="4338601"/>
          </a:xfrm>
        </p:grpSpPr>
        <p:sp>
          <p:nvSpPr>
            <p:cNvPr id="483" name="Google Shape;483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484" name="Google Shape;484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g27b9959097f_0_443"/>
          <p:cNvGrpSpPr/>
          <p:nvPr/>
        </p:nvGrpSpPr>
        <p:grpSpPr>
          <a:xfrm rot="-3605795">
            <a:off x="9080063" y="-13296"/>
            <a:ext cx="18079198" cy="16473197"/>
            <a:chOff x="0" y="-57150"/>
            <a:chExt cx="4761579" cy="4338601"/>
          </a:xfrm>
        </p:grpSpPr>
        <p:sp>
          <p:nvSpPr>
            <p:cNvPr id="486" name="Google Shape;486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87" name="Google Shape;487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g27b9959097f_0_443"/>
          <p:cNvGrpSpPr/>
          <p:nvPr/>
        </p:nvGrpSpPr>
        <p:grpSpPr>
          <a:xfrm rot="-2700000">
            <a:off x="10611933" y="1792605"/>
            <a:ext cx="18079147" cy="16473150"/>
            <a:chOff x="0" y="-57150"/>
            <a:chExt cx="4761579" cy="4338601"/>
          </a:xfrm>
        </p:grpSpPr>
        <p:sp>
          <p:nvSpPr>
            <p:cNvPr id="489" name="Google Shape;489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490" name="Google Shape;490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g27b9959097f_0_443"/>
          <p:cNvGrpSpPr/>
          <p:nvPr/>
        </p:nvGrpSpPr>
        <p:grpSpPr>
          <a:xfrm rot="-1815543">
            <a:off x="10970071" y="4679730"/>
            <a:ext cx="18079267" cy="16473259"/>
            <a:chOff x="0" y="-57150"/>
            <a:chExt cx="4761579" cy="4338601"/>
          </a:xfrm>
        </p:grpSpPr>
        <p:sp>
          <p:nvSpPr>
            <p:cNvPr id="492" name="Google Shape;492;g27b9959097f_0_443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493" name="Google Shape;493;g27b9959097f_0_44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g27b9959097f_0_443"/>
          <p:cNvGrpSpPr/>
          <p:nvPr/>
        </p:nvGrpSpPr>
        <p:grpSpPr>
          <a:xfrm>
            <a:off x="10231389" y="1472466"/>
            <a:ext cx="7380143" cy="7380143"/>
            <a:chOff x="0" y="0"/>
            <a:chExt cx="812800" cy="812800"/>
          </a:xfrm>
        </p:grpSpPr>
        <p:sp>
          <p:nvSpPr>
            <p:cNvPr id="495" name="Google Shape;495;g27b9959097f_0_4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g27b9959097f_0_44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g27b9959097f_0_443"/>
          <p:cNvGrpSpPr/>
          <p:nvPr/>
        </p:nvGrpSpPr>
        <p:grpSpPr>
          <a:xfrm>
            <a:off x="10542202" y="1783279"/>
            <a:ext cx="6758513" cy="6758513"/>
            <a:chOff x="0" y="0"/>
            <a:chExt cx="812800" cy="812800"/>
          </a:xfrm>
        </p:grpSpPr>
        <p:sp>
          <p:nvSpPr>
            <p:cNvPr id="498" name="Google Shape;498;g27b9959097f_0_4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g27b9959097f_0_44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00" tIns="56700" rIns="56700" bIns="56700" anchor="ctr" anchorCtr="0">
              <a:noAutofit/>
            </a:bodyPr>
            <a:lstStyle/>
            <a:p>
              <a:pPr marL="0" marR="0" lvl="0" indent="0" algn="ctr" rtl="0">
                <a:lnSpc>
                  <a:spcPct val="1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g27b9959097f_0_443"/>
          <p:cNvSpPr/>
          <p:nvPr/>
        </p:nvSpPr>
        <p:spPr>
          <a:xfrm>
            <a:off x="10845404" y="2086494"/>
            <a:ext cx="6159500" cy="6159475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899" r="-2490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27b9959097f_0_443"/>
          <p:cNvSpPr/>
          <p:nvPr/>
        </p:nvSpPr>
        <p:spPr>
          <a:xfrm>
            <a:off x="1159601" y="786909"/>
            <a:ext cx="5012994" cy="1095777"/>
          </a:xfrm>
          <a:custGeom>
            <a:avLst/>
            <a:gdLst/>
            <a:ahLst/>
            <a:cxnLst/>
            <a:rect l="l" t="t" r="r" b="b"/>
            <a:pathLst>
              <a:path w="5012994" h="1095777" extrusionOk="0">
                <a:moveTo>
                  <a:pt x="0" y="0"/>
                </a:moveTo>
                <a:lnTo>
                  <a:pt x="5012994" y="0"/>
                </a:lnTo>
                <a:lnTo>
                  <a:pt x="5012994" y="1095777"/>
                </a:lnTo>
                <a:lnTo>
                  <a:pt x="0" y="1095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2" name="Google Shape;502;g27b9959097f_0_443"/>
          <p:cNvSpPr txBox="1"/>
          <p:nvPr/>
        </p:nvSpPr>
        <p:spPr>
          <a:xfrm>
            <a:off x="1054900" y="3347175"/>
            <a:ext cx="1125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3400" b="1"/>
          </a:p>
        </p:txBody>
      </p:sp>
      <p:sp>
        <p:nvSpPr>
          <p:cNvPr id="503" name="Google Shape;503;g27b9959097f_0_443"/>
          <p:cNvSpPr txBox="1"/>
          <p:nvPr/>
        </p:nvSpPr>
        <p:spPr>
          <a:xfrm>
            <a:off x="1054901" y="4951425"/>
            <a:ext cx="6317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Brad Phillips, Ed.D.</a:t>
            </a:r>
            <a:endParaRPr sz="26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Executive Director</a:t>
            </a:r>
            <a:endParaRPr sz="26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Email: </a:t>
            </a:r>
            <a:r>
              <a:rPr lang="en-US" sz="2600" u="sng">
                <a:solidFill>
                  <a:schemeClr val="hlink"/>
                </a:solidFill>
                <a:hlinkClick r:id="rId5"/>
              </a:rPr>
              <a:t>bphillips@mdacc.org</a:t>
            </a:r>
            <a:endParaRPr sz="26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Phone: 410.974.8817</a:t>
            </a:r>
            <a:endParaRPr sz="2600"/>
          </a:p>
        </p:txBody>
      </p:sp>
      <p:sp>
        <p:nvSpPr>
          <p:cNvPr id="504" name="Google Shape;504;g27b9959097f_0_443"/>
          <p:cNvSpPr txBox="1"/>
          <p:nvPr/>
        </p:nvSpPr>
        <p:spPr>
          <a:xfrm>
            <a:off x="1054901" y="4180059"/>
            <a:ext cx="907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g27b9959097f_0_72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12" name="Google Shape;112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13" name="Google Shape;113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g27b9959097f_0_72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15" name="Google Shape;115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16" name="Google Shape;116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g27b9959097f_0_72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18" name="Google Shape;118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19" name="Google Shape;119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g27b9959097f_0_72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21" name="Google Shape;121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22" name="Google Shape;122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g27b9959097f_0_72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24" name="Google Shape;124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25" name="Google Shape;125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g27b9959097f_0_72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127" name="Google Shape;127;g27b9959097f_0_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28" name="Google Shape;128;g27b9959097f_0_72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g27b9959097f_0_72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30" name="Google Shape;130;g27b9959097f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961" y="1176789"/>
            <a:ext cx="11434111" cy="769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7b9959097f_0_72"/>
          <p:cNvSpPr txBox="1"/>
          <p:nvPr/>
        </p:nvSpPr>
        <p:spPr>
          <a:xfrm>
            <a:off x="4244500" y="4878225"/>
            <a:ext cx="4200300" cy="24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16 Colleges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23 Campuses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1,000+ Sites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24/7 Virtual Learning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SemiBold"/>
                <a:ea typeface="Montserrat SemiBold"/>
                <a:cs typeface="Montserrat SemiBold"/>
                <a:sym typeface="Montserrat SemiBold"/>
              </a:rPr>
              <a:t>Blended Locations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27b9959097f_0_46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37" name="Google Shape;137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38" name="Google Shape;138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g27b9959097f_0_46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40" name="Google Shape;140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41" name="Google Shape;141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g27b9959097f_0_46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43" name="Google Shape;143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44" name="Google Shape;144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g27b9959097f_0_46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46" name="Google Shape;146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47" name="Google Shape;147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g27b9959097f_0_46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49" name="Google Shape;149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50" name="Google Shape;150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g27b9959097f_0_46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152" name="Google Shape;152;g27b9959097f_0_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53" name="Google Shape;153;g27b9959097f_0_4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g27b9959097f_0_46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55" name="Google Shape;155;g27b9959097f_0_46"/>
          <p:cNvPicPr preferRelativeResize="0"/>
          <p:nvPr/>
        </p:nvPicPr>
        <p:blipFill rotWithShape="1">
          <a:blip r:embed="rId4">
            <a:alphaModFix/>
          </a:blip>
          <a:srcRect r="-6462"/>
          <a:stretch/>
        </p:blipFill>
        <p:spPr>
          <a:xfrm>
            <a:off x="3313662" y="1374714"/>
            <a:ext cx="12941365" cy="8805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7b9959097f_0_46"/>
          <p:cNvSpPr txBox="1"/>
          <p:nvPr/>
        </p:nvSpPr>
        <p:spPr>
          <a:xfrm>
            <a:off x="4571995" y="299214"/>
            <a:ext cx="104247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>
                <a:latin typeface="Montserrat"/>
                <a:ea typeface="Montserrat"/>
                <a:cs typeface="Montserrat"/>
                <a:sym typeface="Montserrat"/>
              </a:rPr>
              <a:t>Who We Serve: Credit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g27b9959097f_0_274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62" name="Google Shape;162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63" name="Google Shape;163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g27b9959097f_0_274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65" name="Google Shape;165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66" name="Google Shape;166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g27b9959097f_0_274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68" name="Google Shape;168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69" name="Google Shape;169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g27b9959097f_0_274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71" name="Google Shape;171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72" name="Google Shape;172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g27b9959097f_0_274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74" name="Google Shape;174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75" name="Google Shape;175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g27b9959097f_0_274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177" name="Google Shape;177;g27b9959097f_0_2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78" name="Google Shape;178;g27b9959097f_0_274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g27b9959097f_0_274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g27b9959097f_0_274"/>
          <p:cNvSpPr txBox="1"/>
          <p:nvPr/>
        </p:nvSpPr>
        <p:spPr>
          <a:xfrm>
            <a:off x="2697025" y="299225"/>
            <a:ext cx="136929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87" b="1">
                <a:latin typeface="Montserrat"/>
                <a:ea typeface="Montserrat"/>
                <a:cs typeface="Montserrat"/>
                <a:sym typeface="Montserrat"/>
              </a:rPr>
              <a:t>Who We Serve: Non Credit</a:t>
            </a:r>
            <a:endParaRPr/>
          </a:p>
        </p:txBody>
      </p:sp>
      <p:pic>
        <p:nvPicPr>
          <p:cNvPr id="181" name="Google Shape;181;g27b9959097f_0_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4063" y="1732548"/>
            <a:ext cx="12112732" cy="741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g27b9959097f_0_98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187" name="Google Shape;187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88" name="Google Shape;188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g27b9959097f_0_98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190" name="Google Shape;190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191" name="Google Shape;191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g27b9959097f_0_98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193" name="Google Shape;193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194" name="Google Shape;194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g27b9959097f_0_98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196" name="Google Shape;196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197" name="Google Shape;197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g27b9959097f_0_98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199" name="Google Shape;199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00" name="Google Shape;200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g27b9959097f_0_98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202" name="Google Shape;202;g27b9959097f_0_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03" name="Google Shape;203;g27b9959097f_0_98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g27b9959097f_0_98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05" name="Google Shape;205;g27b9959097f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474" y="1083845"/>
            <a:ext cx="15644693" cy="880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"/>
          <p:cNvGrpSpPr/>
          <p:nvPr/>
        </p:nvGrpSpPr>
        <p:grpSpPr>
          <a:xfrm rot="-3818509">
            <a:off x="15947743" y="3683454"/>
            <a:ext cx="11257445" cy="10212392"/>
            <a:chOff x="0" y="-38100"/>
            <a:chExt cx="4761579" cy="4319551"/>
          </a:xfrm>
        </p:grpSpPr>
        <p:sp>
          <p:nvSpPr>
            <p:cNvPr id="211" name="Google Shape;211;p2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2" name="Google Shape;21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625" tIns="31625" rIns="31625" bIns="31625" anchor="ctr" anchorCtr="0">
              <a:noAutofit/>
            </a:bodyPr>
            <a:lstStyle/>
            <a:p>
              <a:pPr marL="0" marR="0" lvl="0" indent="0" algn="ctr" rtl="0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 rot="-3605793">
            <a:off x="16300254" y="3934860"/>
            <a:ext cx="11257445" cy="10212392"/>
            <a:chOff x="0" y="-38100"/>
            <a:chExt cx="4761579" cy="4319551"/>
          </a:xfrm>
        </p:grpSpPr>
        <p:sp>
          <p:nvSpPr>
            <p:cNvPr id="214" name="Google Shape;214;p2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15" name="Google Shape;21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625" tIns="31625" rIns="31625" bIns="31625" anchor="ctr" anchorCtr="0">
              <a:noAutofit/>
            </a:bodyPr>
            <a:lstStyle/>
            <a:p>
              <a:pPr marL="0" marR="0" lvl="0" indent="0" algn="ctr" rtl="0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2700000">
            <a:off x="17325198" y="5362742"/>
            <a:ext cx="11257445" cy="10212392"/>
            <a:chOff x="0" y="-38100"/>
            <a:chExt cx="4761579" cy="4319551"/>
          </a:xfrm>
        </p:grpSpPr>
        <p:sp>
          <p:nvSpPr>
            <p:cNvPr id="217" name="Google Shape;217;p2"/>
            <p:cNvSpPr/>
            <p:nvPr/>
          </p:nvSpPr>
          <p:spPr>
            <a:xfrm>
              <a:off x="0" y="0"/>
              <a:ext cx="4761579" cy="4281451"/>
            </a:xfrm>
            <a:custGeom>
              <a:avLst/>
              <a:gdLst/>
              <a:ahLst/>
              <a:cxnLst/>
              <a:rect l="l" t="t" r="r" b="b"/>
              <a:pathLst>
                <a:path w="4761579" h="4281451" extrusionOk="0">
                  <a:moveTo>
                    <a:pt x="0" y="0"/>
                  </a:moveTo>
                  <a:lnTo>
                    <a:pt x="4761579" y="0"/>
                  </a:lnTo>
                  <a:lnTo>
                    <a:pt x="4761579" y="4281451"/>
                  </a:lnTo>
                  <a:lnTo>
                    <a:pt x="0" y="4281451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18" name="Google Shape;218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625" tIns="31625" rIns="31625" bIns="31625" anchor="ctr" anchorCtr="0">
              <a:noAutofit/>
            </a:bodyPr>
            <a:lstStyle/>
            <a:p>
              <a:pPr marL="0" marR="0" lvl="0" indent="0" algn="ctr" rtl="0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2700000">
            <a:off x="-1265813" y="-5151874"/>
            <a:ext cx="4776224" cy="11744835"/>
            <a:chOff x="0" y="-85725"/>
            <a:chExt cx="812800" cy="1998692"/>
          </a:xfrm>
        </p:grpSpPr>
        <p:sp>
          <p:nvSpPr>
            <p:cNvPr id="220" name="Google Shape;220;p2"/>
            <p:cNvSpPr/>
            <p:nvPr/>
          </p:nvSpPr>
          <p:spPr>
            <a:xfrm>
              <a:off x="0" y="0"/>
              <a:ext cx="703896" cy="1912967"/>
            </a:xfrm>
            <a:custGeom>
              <a:avLst/>
              <a:gdLst/>
              <a:ahLst/>
              <a:cxnLst/>
              <a:rect l="l" t="t" r="r" b="b"/>
              <a:pathLst>
                <a:path w="703896" h="1912967" extrusionOk="0">
                  <a:moveTo>
                    <a:pt x="0" y="0"/>
                  </a:moveTo>
                  <a:lnTo>
                    <a:pt x="703896" y="0"/>
                  </a:lnTo>
                  <a:lnTo>
                    <a:pt x="703896" y="1912967"/>
                  </a:lnTo>
                  <a:lnTo>
                    <a:pt x="0" y="1912967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21" name="Google Shape;221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2"/>
          <p:cNvGrpSpPr/>
          <p:nvPr/>
        </p:nvGrpSpPr>
        <p:grpSpPr>
          <a:xfrm rot="1783646">
            <a:off x="-2654821" y="-2380302"/>
            <a:ext cx="4776223" cy="8241582"/>
            <a:chOff x="0" y="-85725"/>
            <a:chExt cx="812800" cy="1402521"/>
          </a:xfrm>
        </p:grpSpPr>
        <p:sp>
          <p:nvSpPr>
            <p:cNvPr id="223" name="Google Shape;223;p2"/>
            <p:cNvSpPr/>
            <p:nvPr/>
          </p:nvSpPr>
          <p:spPr>
            <a:xfrm>
              <a:off x="0" y="0"/>
              <a:ext cx="682626" cy="1316796"/>
            </a:xfrm>
            <a:custGeom>
              <a:avLst/>
              <a:gdLst/>
              <a:ahLst/>
              <a:cxnLst/>
              <a:rect l="l" t="t" r="r" b="b"/>
              <a:pathLst>
                <a:path w="682626" h="1316796" extrusionOk="0">
                  <a:moveTo>
                    <a:pt x="0" y="0"/>
                  </a:moveTo>
                  <a:lnTo>
                    <a:pt x="682626" y="0"/>
                  </a:lnTo>
                  <a:lnTo>
                    <a:pt x="682626" y="1316796"/>
                  </a:lnTo>
                  <a:lnTo>
                    <a:pt x="0" y="131679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24" name="Google Shape;224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 rot="3600487">
            <a:off x="-413369" y="-4569069"/>
            <a:ext cx="4776223" cy="8241582"/>
            <a:chOff x="0" y="-85725"/>
            <a:chExt cx="812800" cy="1402521"/>
          </a:xfrm>
        </p:grpSpPr>
        <p:sp>
          <p:nvSpPr>
            <p:cNvPr id="226" name="Google Shape;226;p2"/>
            <p:cNvSpPr/>
            <p:nvPr/>
          </p:nvSpPr>
          <p:spPr>
            <a:xfrm>
              <a:off x="0" y="0"/>
              <a:ext cx="682626" cy="1316796"/>
            </a:xfrm>
            <a:custGeom>
              <a:avLst/>
              <a:gdLst/>
              <a:ahLst/>
              <a:cxnLst/>
              <a:rect l="l" t="t" r="r" b="b"/>
              <a:pathLst>
                <a:path w="682626" h="1316796" extrusionOk="0">
                  <a:moveTo>
                    <a:pt x="0" y="0"/>
                  </a:moveTo>
                  <a:lnTo>
                    <a:pt x="682626" y="0"/>
                  </a:lnTo>
                  <a:lnTo>
                    <a:pt x="682626" y="1316796"/>
                  </a:lnTo>
                  <a:lnTo>
                    <a:pt x="0" y="1316796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27" name="Google Shape;227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 rot="-2700000">
            <a:off x="-1918770" y="-60270"/>
            <a:ext cx="2886572" cy="3191015"/>
            <a:chOff x="0" y="-85725"/>
            <a:chExt cx="812800" cy="898525"/>
          </a:xfrm>
        </p:grpSpPr>
        <p:sp>
          <p:nvSpPr>
            <p:cNvPr id="229" name="Google Shape;229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30" name="Google Shape;230;p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600" tIns="78600" rIns="78600" bIns="78600" anchor="ctr" anchorCtr="0">
              <a:noAutofit/>
            </a:bodyPr>
            <a:lstStyle/>
            <a:p>
              <a:pPr marL="0" marR="0" lvl="0" indent="0" algn="ctr" rtl="0">
                <a:lnSpc>
                  <a:spcPct val="2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2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2" name="Google Shape;232;p2"/>
          <p:cNvSpPr txBox="1"/>
          <p:nvPr/>
        </p:nvSpPr>
        <p:spPr>
          <a:xfrm>
            <a:off x="4931390" y="4849192"/>
            <a:ext cx="842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8574" y="1615900"/>
            <a:ext cx="14539274" cy="66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g27b9959097f_0_170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239" name="Google Shape;239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40" name="Google Shape;240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g27b9959097f_0_170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242" name="Google Shape;242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43" name="Google Shape;243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g27b9959097f_0_170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245" name="Google Shape;245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46" name="Google Shape;246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g27b9959097f_0_170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248" name="Google Shape;248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49" name="Google Shape;249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g27b9959097f_0_170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251" name="Google Shape;251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52" name="Google Shape;252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g27b9959097f_0_170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254" name="Google Shape;254;g27b9959097f_0_1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55" name="Google Shape;255;g27b9959097f_0_170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g27b9959097f_0_170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57" name="Google Shape;257;g27b9959097f_0_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776" y="727301"/>
            <a:ext cx="13365061" cy="905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g27b9959097f_0_249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263" name="Google Shape;263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64" name="Google Shape;264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g27b9959097f_0_249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266" name="Google Shape;266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67" name="Google Shape;267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g27b9959097f_0_249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269" name="Google Shape;269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70" name="Google Shape;270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g27b9959097f_0_249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272" name="Google Shape;272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73" name="Google Shape;273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g27b9959097f_0_249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275" name="Google Shape;275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76" name="Google Shape;276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g27b9959097f_0_249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278" name="Google Shape;278;g27b9959097f_0_2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79" name="Google Shape;279;g27b9959097f_0_24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g27b9959097f_0_249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81" name="Google Shape;281;g27b9959097f_0_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4287" y="1194475"/>
            <a:ext cx="16064501" cy="76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g27b9959097f_0_306"/>
          <p:cNvGrpSpPr/>
          <p:nvPr/>
        </p:nvGrpSpPr>
        <p:grpSpPr>
          <a:xfrm rot="-2700000">
            <a:off x="17799076" y="753175"/>
            <a:ext cx="1865135" cy="1996392"/>
            <a:chOff x="0" y="-57150"/>
            <a:chExt cx="812800" cy="870000"/>
          </a:xfrm>
        </p:grpSpPr>
        <p:sp>
          <p:nvSpPr>
            <p:cNvPr id="287" name="Google Shape;287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88" name="Google Shape;288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g27b9959097f_0_306"/>
          <p:cNvGrpSpPr/>
          <p:nvPr/>
        </p:nvGrpSpPr>
        <p:grpSpPr>
          <a:xfrm rot="-2700000">
            <a:off x="-1471181" y="753175"/>
            <a:ext cx="1865135" cy="1996392"/>
            <a:chOff x="0" y="-57150"/>
            <a:chExt cx="812800" cy="870000"/>
          </a:xfrm>
        </p:grpSpPr>
        <p:sp>
          <p:nvSpPr>
            <p:cNvPr id="290" name="Google Shape;290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FD2D3"/>
            </a:solidFill>
            <a:ln>
              <a:noFill/>
            </a:ln>
          </p:spPr>
        </p:sp>
        <p:sp>
          <p:nvSpPr>
            <p:cNvPr id="291" name="Google Shape;291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g27b9959097f_0_306"/>
          <p:cNvGrpSpPr/>
          <p:nvPr/>
        </p:nvGrpSpPr>
        <p:grpSpPr>
          <a:xfrm rot="-2700000">
            <a:off x="17599257" y="198121"/>
            <a:ext cx="1865135" cy="1996392"/>
            <a:chOff x="0" y="-57150"/>
            <a:chExt cx="812800" cy="870000"/>
          </a:xfrm>
        </p:grpSpPr>
        <p:sp>
          <p:nvSpPr>
            <p:cNvPr id="293" name="Google Shape;293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294" name="Google Shape;294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g27b9959097f_0_306"/>
          <p:cNvGrpSpPr/>
          <p:nvPr/>
        </p:nvGrpSpPr>
        <p:grpSpPr>
          <a:xfrm rot="-2700000">
            <a:off x="16665382" y="-737654"/>
            <a:ext cx="1317181" cy="1409876"/>
            <a:chOff x="0" y="-57150"/>
            <a:chExt cx="812800" cy="870000"/>
          </a:xfrm>
        </p:grpSpPr>
        <p:sp>
          <p:nvSpPr>
            <p:cNvPr id="296" name="Google Shape;296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297" name="Google Shape;297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g27b9959097f_0_306"/>
          <p:cNvGrpSpPr/>
          <p:nvPr/>
        </p:nvGrpSpPr>
        <p:grpSpPr>
          <a:xfrm rot="-2700000">
            <a:off x="240082" y="-737654"/>
            <a:ext cx="1317181" cy="1409876"/>
            <a:chOff x="0" y="-57150"/>
            <a:chExt cx="812800" cy="870000"/>
          </a:xfrm>
        </p:grpSpPr>
        <p:sp>
          <p:nvSpPr>
            <p:cNvPr id="299" name="Google Shape;299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BA0324"/>
            </a:solidFill>
            <a:ln>
              <a:noFill/>
            </a:ln>
          </p:spPr>
        </p:sp>
        <p:sp>
          <p:nvSpPr>
            <p:cNvPr id="300" name="Google Shape;300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g27b9959097f_0_306"/>
          <p:cNvGrpSpPr/>
          <p:nvPr/>
        </p:nvGrpSpPr>
        <p:grpSpPr>
          <a:xfrm rot="-2700000">
            <a:off x="-1271156" y="198121"/>
            <a:ext cx="1865135" cy="1996392"/>
            <a:chOff x="0" y="-57150"/>
            <a:chExt cx="812800" cy="870000"/>
          </a:xfrm>
        </p:grpSpPr>
        <p:sp>
          <p:nvSpPr>
            <p:cNvPr id="302" name="Google Shape;302;g27b9959097f_0_3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</p:spPr>
        </p:sp>
        <p:sp>
          <p:nvSpPr>
            <p:cNvPr id="303" name="Google Shape;303;g27b9959097f_0_306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g27b9959097f_0_306"/>
          <p:cNvSpPr/>
          <p:nvPr/>
        </p:nvSpPr>
        <p:spPr>
          <a:xfrm>
            <a:off x="218812" y="9258300"/>
            <a:ext cx="998262" cy="922078"/>
          </a:xfrm>
          <a:custGeom>
            <a:avLst/>
            <a:gdLst/>
            <a:ahLst/>
            <a:cxnLst/>
            <a:rect l="l" t="t" r="r" b="b"/>
            <a:pathLst>
              <a:path w="998262" h="922078" extrusionOk="0">
                <a:moveTo>
                  <a:pt x="0" y="0"/>
                </a:moveTo>
                <a:lnTo>
                  <a:pt x="998262" y="0"/>
                </a:lnTo>
                <a:lnTo>
                  <a:pt x="998262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5" name="Google Shape;305;g27b9959097f_0_306"/>
          <p:cNvSpPr txBox="1"/>
          <p:nvPr/>
        </p:nvSpPr>
        <p:spPr>
          <a:xfrm>
            <a:off x="1124550" y="792325"/>
            <a:ext cx="1644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Montserrat"/>
                <a:ea typeface="Montserrat"/>
                <a:cs typeface="Montserrat"/>
                <a:sym typeface="Montserrat"/>
              </a:rPr>
              <a:t>Degree Progress Four Years After Initial Enrollment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g27b9959097f_0_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50" y="2395975"/>
            <a:ext cx="9144950" cy="61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7b9959097f_0_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6000" y="2561564"/>
            <a:ext cx="8519600" cy="577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AC88BD01D0E428BF76ED396EF1FDB" ma:contentTypeVersion="1" ma:contentTypeDescription="Create a new document." ma:contentTypeScope="" ma:versionID="aa63d604bac66fb2e6ed7e3f4c3d10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03094E-3C39-487E-860D-7F923F4E25F9}"/>
</file>

<file path=customXml/itemProps2.xml><?xml version="1.0" encoding="utf-8"?>
<ds:datastoreItem xmlns:ds="http://schemas.openxmlformats.org/officeDocument/2006/customXml" ds:itemID="{616ED532-59BC-4BA6-AD3C-A3A693835A21}"/>
</file>

<file path=customXml/itemProps3.xml><?xml version="1.0" encoding="utf-8"?>
<ds:datastoreItem xmlns:ds="http://schemas.openxmlformats.org/officeDocument/2006/customXml" ds:itemID="{76FCB32D-2BFD-4C81-A7DA-78305911193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238</Words>
  <Application>Microsoft Office PowerPoint</Application>
  <PresentationFormat>Custom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Montserrat SemiBold</vt:lpstr>
      <vt:lpstr>Montserrat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Reiner,  Anthony</dc:creator>
  <cp:lastModifiedBy>Reiner,  Anthony</cp:lastModifiedBy>
  <cp:revision>2</cp:revision>
  <cp:lastPrinted>2023-09-11T17:05:49Z</cp:lastPrinted>
  <dcterms:created xsi:type="dcterms:W3CDTF">2006-08-16T00:00:00Z</dcterms:created>
  <dcterms:modified xsi:type="dcterms:W3CDTF">2023-09-14T13:49:07Z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0x010100254AC88BD01D0E428BF76ED396EF1FDB</vt:lpwstr>
  </property>
</Properties>
</file>