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57" r:id="rId2"/>
    <p:sldId id="258" r:id="rId3"/>
    <p:sldId id="268" r:id="rId4"/>
    <p:sldId id="259" r:id="rId5"/>
    <p:sldId id="272" r:id="rId6"/>
    <p:sldId id="265" r:id="rId7"/>
    <p:sldId id="269" r:id="rId8"/>
    <p:sldId id="273" r:id="rId9"/>
    <p:sldId id="278" r:id="rId10"/>
    <p:sldId id="261" r:id="rId11"/>
    <p:sldId id="280" r:id="rId12"/>
    <p:sldId id="279"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2A030-F90F-469E-AE98-21D7D9D225ED}" v="10" dt="2021-09-22T12:58:13.1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6" autoAdjust="0"/>
    <p:restoredTop sz="94660"/>
  </p:normalViewPr>
  <p:slideViewPr>
    <p:cSldViewPr snapToGrid="0">
      <p:cViewPr varScale="1">
        <p:scale>
          <a:sx n="67" d="100"/>
          <a:sy n="67" d="100"/>
        </p:scale>
        <p:origin x="6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Age Distribution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19 and Under</c:v>
                </c:pt>
              </c:strCache>
            </c:strRef>
          </c:tx>
          <c:spPr>
            <a:solidFill>
              <a:schemeClr val="accent1"/>
            </a:solidFill>
            <a:ln>
              <a:noFill/>
            </a:ln>
            <a:effectLst/>
          </c:spPr>
          <c:invertIfNegative val="0"/>
          <c:cat>
            <c:strRef>
              <c:f>Sheet1!$A$2</c:f>
              <c:strCache>
                <c:ptCount val="1"/>
                <c:pt idx="0">
                  <c:v>Age</c:v>
                </c:pt>
              </c:strCache>
            </c:strRef>
          </c:cat>
          <c:val>
            <c:numRef>
              <c:f>Sheet1!$B$2</c:f>
              <c:numCache>
                <c:formatCode>General</c:formatCode>
                <c:ptCount val="1"/>
                <c:pt idx="0">
                  <c:v>42810</c:v>
                </c:pt>
              </c:numCache>
            </c:numRef>
          </c:val>
          <c:extLst>
            <c:ext xmlns:c16="http://schemas.microsoft.com/office/drawing/2014/chart" uri="{C3380CC4-5D6E-409C-BE32-E72D297353CC}">
              <c16:uniqueId val="{00000000-19AD-43FE-9F41-C366E979F5B8}"/>
            </c:ext>
          </c:extLst>
        </c:ser>
        <c:ser>
          <c:idx val="1"/>
          <c:order val="1"/>
          <c:tx>
            <c:strRef>
              <c:f>Sheet1!$C$1</c:f>
              <c:strCache>
                <c:ptCount val="1"/>
                <c:pt idx="0">
                  <c:v>20-29</c:v>
                </c:pt>
              </c:strCache>
            </c:strRef>
          </c:tx>
          <c:spPr>
            <a:solidFill>
              <a:schemeClr val="accent2"/>
            </a:solidFill>
            <a:ln>
              <a:noFill/>
            </a:ln>
            <a:effectLst/>
          </c:spPr>
          <c:invertIfNegative val="0"/>
          <c:cat>
            <c:strRef>
              <c:f>Sheet1!$A$2</c:f>
              <c:strCache>
                <c:ptCount val="1"/>
                <c:pt idx="0">
                  <c:v>Age</c:v>
                </c:pt>
              </c:strCache>
            </c:strRef>
          </c:cat>
          <c:val>
            <c:numRef>
              <c:f>Sheet1!$C$2</c:f>
              <c:numCache>
                <c:formatCode>General</c:formatCode>
                <c:ptCount val="1"/>
                <c:pt idx="0">
                  <c:v>52027</c:v>
                </c:pt>
              </c:numCache>
            </c:numRef>
          </c:val>
          <c:extLst>
            <c:ext xmlns:c16="http://schemas.microsoft.com/office/drawing/2014/chart" uri="{C3380CC4-5D6E-409C-BE32-E72D297353CC}">
              <c16:uniqueId val="{00000001-19AD-43FE-9F41-C366E979F5B8}"/>
            </c:ext>
          </c:extLst>
        </c:ser>
        <c:ser>
          <c:idx val="2"/>
          <c:order val="2"/>
          <c:tx>
            <c:strRef>
              <c:f>Sheet1!$D$1</c:f>
              <c:strCache>
                <c:ptCount val="1"/>
                <c:pt idx="0">
                  <c:v>30 and Over</c:v>
                </c:pt>
              </c:strCache>
            </c:strRef>
          </c:tx>
          <c:spPr>
            <a:solidFill>
              <a:schemeClr val="accent3"/>
            </a:solidFill>
            <a:ln>
              <a:noFill/>
            </a:ln>
            <a:effectLst/>
          </c:spPr>
          <c:invertIfNegative val="0"/>
          <c:cat>
            <c:strRef>
              <c:f>Sheet1!$A$2</c:f>
              <c:strCache>
                <c:ptCount val="1"/>
                <c:pt idx="0">
                  <c:v>Age</c:v>
                </c:pt>
              </c:strCache>
            </c:strRef>
          </c:cat>
          <c:val>
            <c:numRef>
              <c:f>Sheet1!$D$2</c:f>
              <c:numCache>
                <c:formatCode>General</c:formatCode>
                <c:ptCount val="1"/>
                <c:pt idx="0">
                  <c:v>27455</c:v>
                </c:pt>
              </c:numCache>
            </c:numRef>
          </c:val>
          <c:extLst>
            <c:ext xmlns:c16="http://schemas.microsoft.com/office/drawing/2014/chart" uri="{C3380CC4-5D6E-409C-BE32-E72D297353CC}">
              <c16:uniqueId val="{00000002-19AD-43FE-9F41-C366E979F5B8}"/>
            </c:ext>
          </c:extLst>
        </c:ser>
        <c:dLbls>
          <c:showLegendKey val="0"/>
          <c:showVal val="0"/>
          <c:showCatName val="0"/>
          <c:showSerName val="0"/>
          <c:showPercent val="0"/>
          <c:showBubbleSize val="0"/>
        </c:dLbls>
        <c:gapWidth val="219"/>
        <c:overlap val="-27"/>
        <c:axId val="878000472"/>
        <c:axId val="878005720"/>
      </c:barChart>
      <c:catAx>
        <c:axId val="878000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8005720"/>
        <c:crosses val="autoZero"/>
        <c:auto val="1"/>
        <c:lblAlgn val="ctr"/>
        <c:lblOffset val="100"/>
        <c:noMultiLvlLbl val="0"/>
      </c:catAx>
      <c:valAx>
        <c:axId val="8780057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solidFill>
            <a:schemeClr val="bg1">
              <a:lumMod val="50000"/>
              <a:alpha val="24000"/>
            </a:schemeClr>
          </a:solid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78000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9.1300999999999993E-2"/>
          <c:y val="5.6171800000000001E-2"/>
          <c:w val="0.89430500000000002"/>
          <c:h val="0.75956699999999999"/>
        </c:manualLayout>
      </c:layout>
      <c:lineChart>
        <c:grouping val="standard"/>
        <c:varyColors val="0"/>
        <c:ser>
          <c:idx val="0"/>
          <c:order val="0"/>
          <c:tx>
            <c:strRef>
              <c:f>Sheet1!$A$2</c:f>
              <c:strCache>
                <c:ptCount val="1"/>
                <c:pt idx="0">
                  <c:v>Cade Formula</c:v>
                </c:pt>
              </c:strCache>
            </c:strRef>
          </c:tx>
          <c:spPr>
            <a:ln w="76200" cap="flat">
              <a:solidFill>
                <a:srgbClr val="3B8200"/>
              </a:solidFill>
              <a:prstDash val="solid"/>
              <a:miter lim="400000"/>
            </a:ln>
            <a:effectLst/>
          </c:spPr>
          <c:marker>
            <c:symbol val="circle"/>
            <c:size val="14"/>
            <c:spPr>
              <a:noFill/>
              <a:ln w="76200" cap="flat">
                <a:solidFill>
                  <a:srgbClr val="3B8200">
                    <a:alpha val="90000"/>
                  </a:srgbClr>
                </a:solidFill>
                <a:prstDash val="solid"/>
                <a:miter lim="400000"/>
              </a:ln>
              <a:effectLst/>
            </c:spPr>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Sheet1!$B$1:$T$1</c:f>
              <c:strCache>
                <c:ptCount val="19"/>
                <c:pt idx="0">
                  <c:v>FY 2007</c:v>
                </c:pt>
                <c:pt idx="1">
                  <c:v>FY 2008</c:v>
                </c:pt>
                <c:pt idx="2">
                  <c:v>FY 2009</c:v>
                </c:pt>
                <c:pt idx="3">
                  <c:v>FY 2010</c:v>
                </c:pt>
                <c:pt idx="4">
                  <c:v>FY 2011</c:v>
                </c:pt>
                <c:pt idx="5">
                  <c:v>FY 2012</c:v>
                </c:pt>
                <c:pt idx="6">
                  <c:v>FY 2013</c:v>
                </c:pt>
                <c:pt idx="7">
                  <c:v>FY 2014</c:v>
                </c:pt>
                <c:pt idx="8">
                  <c:v>FY 2015</c:v>
                </c:pt>
                <c:pt idx="9">
                  <c:v>FY 2016</c:v>
                </c:pt>
                <c:pt idx="10">
                  <c:v>FY 2017</c:v>
                </c:pt>
                <c:pt idx="11">
                  <c:v>FY 2018</c:v>
                </c:pt>
                <c:pt idx="12">
                  <c:v>FY 2019</c:v>
                </c:pt>
                <c:pt idx="13">
                  <c:v>FY 2020</c:v>
                </c:pt>
                <c:pt idx="14">
                  <c:v>FY 2021</c:v>
                </c:pt>
                <c:pt idx="15">
                  <c:v>FY 2022</c:v>
                </c:pt>
                <c:pt idx="16">
                  <c:v>FY 2023</c:v>
                </c:pt>
                <c:pt idx="17">
                  <c:v>FY 2024</c:v>
                </c:pt>
                <c:pt idx="18">
                  <c:v>FY 2025</c:v>
                </c:pt>
              </c:strCache>
            </c:strRef>
          </c:cat>
          <c:val>
            <c:numRef>
              <c:f>Sheet1!$B$2:$T$2</c:f>
              <c:numCache>
                <c:formatCode>General</c:formatCode>
                <c:ptCount val="19"/>
                <c:pt idx="0">
                  <c:v>0.25</c:v>
                </c:pt>
                <c:pt idx="1">
                  <c:v>0.255</c:v>
                </c:pt>
                <c:pt idx="2">
                  <c:v>0.26250000000000001</c:v>
                </c:pt>
                <c:pt idx="3">
                  <c:v>0.23599999999999999</c:v>
                </c:pt>
                <c:pt idx="4">
                  <c:v>0.21079999999999999</c:v>
                </c:pt>
                <c:pt idx="5">
                  <c:v>0.20019999999999999</c:v>
                </c:pt>
                <c:pt idx="6">
                  <c:v>0.19</c:v>
                </c:pt>
                <c:pt idx="7">
                  <c:v>0.19700000000000001</c:v>
                </c:pt>
                <c:pt idx="8">
                  <c:v>0.19700000000000001</c:v>
                </c:pt>
                <c:pt idx="9">
                  <c:v>0.20599999999999999</c:v>
                </c:pt>
                <c:pt idx="10">
                  <c:v>0.20499999999999999</c:v>
                </c:pt>
                <c:pt idx="11">
                  <c:v>0.21</c:v>
                </c:pt>
                <c:pt idx="12">
                  <c:v>0.22</c:v>
                </c:pt>
                <c:pt idx="13">
                  <c:v>0.23</c:v>
                </c:pt>
                <c:pt idx="14">
                  <c:v>0.25</c:v>
                </c:pt>
                <c:pt idx="15">
                  <c:v>0.27</c:v>
                </c:pt>
                <c:pt idx="16">
                  <c:v>0.28999999999999998</c:v>
                </c:pt>
                <c:pt idx="17">
                  <c:v>0.28999999999999998</c:v>
                </c:pt>
                <c:pt idx="18">
                  <c:v>0.28999999999999998</c:v>
                </c:pt>
              </c:numCache>
            </c:numRef>
          </c:val>
          <c:smooth val="0"/>
          <c:extLst>
            <c:ext xmlns:c16="http://schemas.microsoft.com/office/drawing/2014/chart" uri="{C3380CC4-5D6E-409C-BE32-E72D297353CC}">
              <c16:uniqueId val="{00000000-3B32-41D7-A391-EDC475352E05}"/>
            </c:ext>
          </c:extLst>
        </c:ser>
        <c:ser>
          <c:idx val="2"/>
          <c:order val="1"/>
          <c:tx>
            <c:strRef>
              <c:f>Sheet1!$A$4</c:f>
              <c:strCache>
                <c:ptCount val="1"/>
                <c:pt idx="0">
                  <c:v>tie</c:v>
                </c:pt>
              </c:strCache>
            </c:strRef>
          </c:tx>
          <c:spPr>
            <a:ln w="76200" cap="flat">
              <a:solidFill>
                <a:srgbClr val="6FB300"/>
              </a:solidFill>
              <a:custDash>
                <a:ds d="200000" sp="200000"/>
              </a:custDash>
              <a:miter lim="400000"/>
            </a:ln>
            <a:effectLst/>
          </c:spPr>
          <c:marker>
            <c:symbol val="circle"/>
            <c:size val="8"/>
            <c:spPr>
              <a:noFill/>
              <a:ln w="3175" cap="flat">
                <a:noFill/>
                <a:miter lim="400000"/>
              </a:ln>
              <a:effectLst/>
            </c:spPr>
          </c:marker>
          <c:cat>
            <c:strRef>
              <c:f>Sheet1!$B$1:$T$1</c:f>
              <c:strCache>
                <c:ptCount val="19"/>
                <c:pt idx="0">
                  <c:v>FY 2007</c:v>
                </c:pt>
                <c:pt idx="1">
                  <c:v>FY 2008</c:v>
                </c:pt>
                <c:pt idx="2">
                  <c:v>FY 2009</c:v>
                </c:pt>
                <c:pt idx="3">
                  <c:v>FY 2010</c:v>
                </c:pt>
                <c:pt idx="4">
                  <c:v>FY 2011</c:v>
                </c:pt>
                <c:pt idx="5">
                  <c:v>FY 2012</c:v>
                </c:pt>
                <c:pt idx="6">
                  <c:v>FY 2013</c:v>
                </c:pt>
                <c:pt idx="7">
                  <c:v>FY 2014</c:v>
                </c:pt>
                <c:pt idx="8">
                  <c:v>FY 2015</c:v>
                </c:pt>
                <c:pt idx="9">
                  <c:v>FY 2016</c:v>
                </c:pt>
                <c:pt idx="10">
                  <c:v>FY 2017</c:v>
                </c:pt>
                <c:pt idx="11">
                  <c:v>FY 2018</c:v>
                </c:pt>
                <c:pt idx="12">
                  <c:v>FY 2019</c:v>
                </c:pt>
                <c:pt idx="13">
                  <c:v>FY 2020</c:v>
                </c:pt>
                <c:pt idx="14">
                  <c:v>FY 2021</c:v>
                </c:pt>
                <c:pt idx="15">
                  <c:v>FY 2022</c:v>
                </c:pt>
                <c:pt idx="16">
                  <c:v>FY 2023</c:v>
                </c:pt>
                <c:pt idx="17">
                  <c:v>FY 2024</c:v>
                </c:pt>
                <c:pt idx="18">
                  <c:v>FY 2025</c:v>
                </c:pt>
              </c:strCache>
            </c:strRef>
          </c:cat>
          <c:val>
            <c:numRef>
              <c:f>Sheet1!$B$4:$T$4</c:f>
              <c:numCache>
                <c:formatCode>General</c:formatCode>
                <c:ptCount val="19"/>
                <c:pt idx="0">
                  <c:v>0.28999999999999998</c:v>
                </c:pt>
                <c:pt idx="1">
                  <c:v>0.28999999999999998</c:v>
                </c:pt>
                <c:pt idx="2">
                  <c:v>0.28999999999999998</c:v>
                </c:pt>
                <c:pt idx="3">
                  <c:v>0.28999999999999998</c:v>
                </c:pt>
                <c:pt idx="4">
                  <c:v>0.28999999999999998</c:v>
                </c:pt>
                <c:pt idx="5">
                  <c:v>0.28999999999999998</c:v>
                </c:pt>
                <c:pt idx="6">
                  <c:v>0.28999999999999998</c:v>
                </c:pt>
                <c:pt idx="7">
                  <c:v>0.28999999999999998</c:v>
                </c:pt>
                <c:pt idx="8">
                  <c:v>0.28999999999999998</c:v>
                </c:pt>
                <c:pt idx="9">
                  <c:v>0.28999999999999998</c:v>
                </c:pt>
                <c:pt idx="10">
                  <c:v>0.28999999999999998</c:v>
                </c:pt>
                <c:pt idx="11">
                  <c:v>0.28999999999999998</c:v>
                </c:pt>
                <c:pt idx="12">
                  <c:v>0.28999999999999998</c:v>
                </c:pt>
                <c:pt idx="13">
                  <c:v>0.28999999999999998</c:v>
                </c:pt>
                <c:pt idx="14">
                  <c:v>0.28999999999999998</c:v>
                </c:pt>
                <c:pt idx="15">
                  <c:v>0.28999999999999998</c:v>
                </c:pt>
                <c:pt idx="16">
                  <c:v>0.28999999999999998</c:v>
                </c:pt>
                <c:pt idx="17">
                  <c:v>0.28999999999999998</c:v>
                </c:pt>
                <c:pt idx="18">
                  <c:v>0.28999999999999998</c:v>
                </c:pt>
              </c:numCache>
            </c:numRef>
          </c:val>
          <c:smooth val="0"/>
          <c:extLst>
            <c:ext xmlns:c16="http://schemas.microsoft.com/office/drawing/2014/chart" uri="{C3380CC4-5D6E-409C-BE32-E72D297353CC}">
              <c16:uniqueId val="{00000002-3B32-41D7-A391-EDC475352E05}"/>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E5E5E"/>
            </a:solidFill>
            <a:prstDash val="solid"/>
            <a:miter lim="400000"/>
          </a:ln>
        </c:spPr>
        <c:txPr>
          <a:bodyPr rot="-5400000"/>
          <a:lstStyle/>
          <a:p>
            <a:pPr>
              <a:defRPr sz="1600" b="0" i="0" u="none" strike="noStrike">
                <a:solidFill>
                  <a:srgbClr val="000000"/>
                </a:solidFill>
                <a:latin typeface="Helvetica" panose="020B0604020202020204" pitchFamily="34" charset="0"/>
                <a:cs typeface="Helvetica" panose="020B0604020202020204" pitchFamily="34" charset="0"/>
              </a:defRPr>
            </a:pPr>
            <a:endParaRPr lang="en-US"/>
          </a:p>
        </c:txPr>
        <c:crossAx val="2094734553"/>
        <c:crossesAt val="0"/>
        <c:auto val="1"/>
        <c:lblAlgn val="ctr"/>
        <c:lblOffset val="100"/>
        <c:noMultiLvlLbl val="1"/>
      </c:catAx>
      <c:valAx>
        <c:axId val="2094734553"/>
        <c:scaling>
          <c:orientation val="minMax"/>
          <c:max val="0.35000000000000003"/>
        </c:scaling>
        <c:delete val="0"/>
        <c:axPos val="l"/>
        <c:majorGridlines>
          <c:spPr>
            <a:ln w="12700" cap="flat">
              <a:solidFill>
                <a:srgbClr val="5E5E5E"/>
              </a:solidFill>
              <a:prstDash val="solid"/>
              <a:miter lim="400000"/>
            </a:ln>
          </c:spPr>
        </c:majorGridlines>
        <c:numFmt formatCode="#,##0.0%" sourceLinked="0"/>
        <c:majorTickMark val="none"/>
        <c:minorTickMark val="none"/>
        <c:tickLblPos val="nextTo"/>
        <c:spPr>
          <a:ln w="12700" cap="flat">
            <a:noFill/>
            <a:prstDash val="solid"/>
            <a:miter lim="400000"/>
          </a:ln>
        </c:spPr>
        <c:txPr>
          <a:bodyPr rot="0"/>
          <a:lstStyle/>
          <a:p>
            <a:pPr>
              <a:defRPr sz="1600" b="0" i="0" u="none" strike="noStrike">
                <a:solidFill>
                  <a:srgbClr val="000000"/>
                </a:solidFill>
                <a:latin typeface="Helvetica" panose="020B0604020202020204" pitchFamily="34" charset="0"/>
                <a:cs typeface="Helvetica" panose="020B0604020202020204" pitchFamily="34" charset="0"/>
              </a:defRPr>
            </a:pPr>
            <a:endParaRPr lang="en-US"/>
          </a:p>
        </c:txPr>
        <c:crossAx val="2094734552"/>
        <c:crosses val="autoZero"/>
        <c:crossBetween val="midCat"/>
        <c:majorUnit val="0.09"/>
        <c:minorUnit val="4.4999999999999998E-2"/>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6EDF9-13A5-42CC-AC88-D297285ECD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16F735-3AF0-4FE1-B2D5-CEF223513E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AB38B7-B48E-426D-A3BD-772333F722AC}"/>
              </a:ext>
            </a:extLst>
          </p:cNvPr>
          <p:cNvSpPr>
            <a:spLocks noGrp="1"/>
          </p:cNvSpPr>
          <p:nvPr>
            <p:ph type="dt" sz="half" idx="10"/>
          </p:nvPr>
        </p:nvSpPr>
        <p:spPr/>
        <p:txBody>
          <a:bodyPr/>
          <a:lstStyle/>
          <a:p>
            <a:fld id="{9A6DE59B-3F03-43EE-B854-B907E1F20017}" type="datetimeFigureOut">
              <a:rPr lang="en-US" smtClean="0"/>
              <a:t>9/22/2021</a:t>
            </a:fld>
            <a:endParaRPr lang="en-US" dirty="0"/>
          </a:p>
        </p:txBody>
      </p:sp>
      <p:sp>
        <p:nvSpPr>
          <p:cNvPr id="5" name="Footer Placeholder 4">
            <a:extLst>
              <a:ext uri="{FF2B5EF4-FFF2-40B4-BE49-F238E27FC236}">
                <a16:creationId xmlns:a16="http://schemas.microsoft.com/office/drawing/2014/main" id="{CBDC68C7-D302-4CE9-88D6-1B3CE81E85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F1EFF4-2A3B-4DF4-9939-110E7229ED63}"/>
              </a:ext>
            </a:extLst>
          </p:cNvPr>
          <p:cNvSpPr>
            <a:spLocks noGrp="1"/>
          </p:cNvSpPr>
          <p:nvPr>
            <p:ph type="sldNum" sz="quarter" idx="12"/>
          </p:nvPr>
        </p:nvSpPr>
        <p:spPr/>
        <p:txBody>
          <a:bodyPr/>
          <a:lstStyle/>
          <a:p>
            <a:fld id="{D7E615DC-AE29-430F-B745-2675A585F4DB}" type="slidenum">
              <a:rPr lang="en-US" smtClean="0"/>
              <a:t>‹#›</a:t>
            </a:fld>
            <a:endParaRPr lang="en-US" dirty="0"/>
          </a:p>
        </p:txBody>
      </p:sp>
    </p:spTree>
    <p:extLst>
      <p:ext uri="{BB962C8B-B14F-4D97-AF65-F5344CB8AC3E}">
        <p14:creationId xmlns:p14="http://schemas.microsoft.com/office/powerpoint/2010/main" val="3686005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373F5-B8BE-49F1-B73F-08DC3F2A73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DCCB9E-EA26-4EB6-9AAB-639E6FAB7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905C8-6883-4BB7-86B0-0E8BAFA310A8}"/>
              </a:ext>
            </a:extLst>
          </p:cNvPr>
          <p:cNvSpPr>
            <a:spLocks noGrp="1"/>
          </p:cNvSpPr>
          <p:nvPr>
            <p:ph type="dt" sz="half" idx="10"/>
          </p:nvPr>
        </p:nvSpPr>
        <p:spPr/>
        <p:txBody>
          <a:bodyPr/>
          <a:lstStyle/>
          <a:p>
            <a:fld id="{9A6DE59B-3F03-43EE-B854-B907E1F20017}" type="datetimeFigureOut">
              <a:rPr lang="en-US" smtClean="0"/>
              <a:t>9/22/2021</a:t>
            </a:fld>
            <a:endParaRPr lang="en-US" dirty="0"/>
          </a:p>
        </p:txBody>
      </p:sp>
      <p:sp>
        <p:nvSpPr>
          <p:cNvPr id="5" name="Footer Placeholder 4">
            <a:extLst>
              <a:ext uri="{FF2B5EF4-FFF2-40B4-BE49-F238E27FC236}">
                <a16:creationId xmlns:a16="http://schemas.microsoft.com/office/drawing/2014/main" id="{93D5AE08-F017-4DE5-B078-9CCAED37E4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EDDC06-9BC8-4A74-B70C-E652821B902A}"/>
              </a:ext>
            </a:extLst>
          </p:cNvPr>
          <p:cNvSpPr>
            <a:spLocks noGrp="1"/>
          </p:cNvSpPr>
          <p:nvPr>
            <p:ph type="sldNum" sz="quarter" idx="12"/>
          </p:nvPr>
        </p:nvSpPr>
        <p:spPr/>
        <p:txBody>
          <a:bodyPr/>
          <a:lstStyle/>
          <a:p>
            <a:fld id="{D7E615DC-AE29-430F-B745-2675A585F4DB}" type="slidenum">
              <a:rPr lang="en-US" smtClean="0"/>
              <a:t>‹#›</a:t>
            </a:fld>
            <a:endParaRPr lang="en-US" dirty="0"/>
          </a:p>
        </p:txBody>
      </p:sp>
    </p:spTree>
    <p:extLst>
      <p:ext uri="{BB962C8B-B14F-4D97-AF65-F5344CB8AC3E}">
        <p14:creationId xmlns:p14="http://schemas.microsoft.com/office/powerpoint/2010/main" val="1655903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281835-5D74-4846-8EEB-B4B955A190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E33A6D-B67C-4ECF-9890-AEA2F7CF28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01FF2-875D-4A40-8B5D-7769EF5E1228}"/>
              </a:ext>
            </a:extLst>
          </p:cNvPr>
          <p:cNvSpPr>
            <a:spLocks noGrp="1"/>
          </p:cNvSpPr>
          <p:nvPr>
            <p:ph type="dt" sz="half" idx="10"/>
          </p:nvPr>
        </p:nvSpPr>
        <p:spPr/>
        <p:txBody>
          <a:bodyPr/>
          <a:lstStyle/>
          <a:p>
            <a:fld id="{9A6DE59B-3F03-43EE-B854-B907E1F20017}" type="datetimeFigureOut">
              <a:rPr lang="en-US" smtClean="0"/>
              <a:t>9/22/2021</a:t>
            </a:fld>
            <a:endParaRPr lang="en-US" dirty="0"/>
          </a:p>
        </p:txBody>
      </p:sp>
      <p:sp>
        <p:nvSpPr>
          <p:cNvPr id="5" name="Footer Placeholder 4">
            <a:extLst>
              <a:ext uri="{FF2B5EF4-FFF2-40B4-BE49-F238E27FC236}">
                <a16:creationId xmlns:a16="http://schemas.microsoft.com/office/drawing/2014/main" id="{C3B64E1E-CFEE-40AC-A1A8-15DD750B93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CA9A22-1A3A-470A-8C12-53D3A8ECBFAD}"/>
              </a:ext>
            </a:extLst>
          </p:cNvPr>
          <p:cNvSpPr>
            <a:spLocks noGrp="1"/>
          </p:cNvSpPr>
          <p:nvPr>
            <p:ph type="sldNum" sz="quarter" idx="12"/>
          </p:nvPr>
        </p:nvSpPr>
        <p:spPr/>
        <p:txBody>
          <a:bodyPr/>
          <a:lstStyle/>
          <a:p>
            <a:fld id="{D7E615DC-AE29-430F-B745-2675A585F4DB}" type="slidenum">
              <a:rPr lang="en-US" smtClean="0"/>
              <a:t>‹#›</a:t>
            </a:fld>
            <a:endParaRPr lang="en-US" dirty="0"/>
          </a:p>
        </p:txBody>
      </p:sp>
    </p:spTree>
    <p:extLst>
      <p:ext uri="{BB962C8B-B14F-4D97-AF65-F5344CB8AC3E}">
        <p14:creationId xmlns:p14="http://schemas.microsoft.com/office/powerpoint/2010/main" val="2522510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dirty="0"/>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10696082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705AB-C08C-467F-8343-FB57028CB4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9A6543-A8F3-4D7A-8560-73F8B7B4AD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905344-FC86-4CB2-A34D-170A38B2C0F6}"/>
              </a:ext>
            </a:extLst>
          </p:cNvPr>
          <p:cNvSpPr>
            <a:spLocks noGrp="1"/>
          </p:cNvSpPr>
          <p:nvPr>
            <p:ph type="dt" sz="half" idx="10"/>
          </p:nvPr>
        </p:nvSpPr>
        <p:spPr/>
        <p:txBody>
          <a:bodyPr/>
          <a:lstStyle/>
          <a:p>
            <a:fld id="{9A6DE59B-3F03-43EE-B854-B907E1F20017}" type="datetimeFigureOut">
              <a:rPr lang="en-US" smtClean="0"/>
              <a:t>9/22/2021</a:t>
            </a:fld>
            <a:endParaRPr lang="en-US" dirty="0"/>
          </a:p>
        </p:txBody>
      </p:sp>
      <p:sp>
        <p:nvSpPr>
          <p:cNvPr id="5" name="Footer Placeholder 4">
            <a:extLst>
              <a:ext uri="{FF2B5EF4-FFF2-40B4-BE49-F238E27FC236}">
                <a16:creationId xmlns:a16="http://schemas.microsoft.com/office/drawing/2014/main" id="{BE3E8D93-83A4-435E-A89A-1178973C05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433E93-0A8D-439E-B25C-074AE6BB1F40}"/>
              </a:ext>
            </a:extLst>
          </p:cNvPr>
          <p:cNvSpPr>
            <a:spLocks noGrp="1"/>
          </p:cNvSpPr>
          <p:nvPr>
            <p:ph type="sldNum" sz="quarter" idx="12"/>
          </p:nvPr>
        </p:nvSpPr>
        <p:spPr/>
        <p:txBody>
          <a:bodyPr/>
          <a:lstStyle/>
          <a:p>
            <a:fld id="{D7E615DC-AE29-430F-B745-2675A585F4DB}" type="slidenum">
              <a:rPr lang="en-US" smtClean="0"/>
              <a:t>‹#›</a:t>
            </a:fld>
            <a:endParaRPr lang="en-US" dirty="0"/>
          </a:p>
        </p:txBody>
      </p:sp>
    </p:spTree>
    <p:extLst>
      <p:ext uri="{BB962C8B-B14F-4D97-AF65-F5344CB8AC3E}">
        <p14:creationId xmlns:p14="http://schemas.microsoft.com/office/powerpoint/2010/main" val="3785013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4A77A-66DA-4D29-994F-B9EFA1FF8F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744B17-C7B0-4549-ABFA-184D3D8B42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BF295F-1CDB-4A32-897C-4FE23D1063C8}"/>
              </a:ext>
            </a:extLst>
          </p:cNvPr>
          <p:cNvSpPr>
            <a:spLocks noGrp="1"/>
          </p:cNvSpPr>
          <p:nvPr>
            <p:ph type="dt" sz="half" idx="10"/>
          </p:nvPr>
        </p:nvSpPr>
        <p:spPr/>
        <p:txBody>
          <a:bodyPr/>
          <a:lstStyle/>
          <a:p>
            <a:fld id="{9A6DE59B-3F03-43EE-B854-B907E1F20017}" type="datetimeFigureOut">
              <a:rPr lang="en-US" smtClean="0"/>
              <a:t>9/22/2021</a:t>
            </a:fld>
            <a:endParaRPr lang="en-US" dirty="0"/>
          </a:p>
        </p:txBody>
      </p:sp>
      <p:sp>
        <p:nvSpPr>
          <p:cNvPr id="5" name="Footer Placeholder 4">
            <a:extLst>
              <a:ext uri="{FF2B5EF4-FFF2-40B4-BE49-F238E27FC236}">
                <a16:creationId xmlns:a16="http://schemas.microsoft.com/office/drawing/2014/main" id="{DAEFBE5B-F80F-44C8-BB37-F086EA4254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635E7F-7983-4C2B-87DD-071B3C77354D}"/>
              </a:ext>
            </a:extLst>
          </p:cNvPr>
          <p:cNvSpPr>
            <a:spLocks noGrp="1"/>
          </p:cNvSpPr>
          <p:nvPr>
            <p:ph type="sldNum" sz="quarter" idx="12"/>
          </p:nvPr>
        </p:nvSpPr>
        <p:spPr/>
        <p:txBody>
          <a:bodyPr/>
          <a:lstStyle/>
          <a:p>
            <a:fld id="{D7E615DC-AE29-430F-B745-2675A585F4DB}" type="slidenum">
              <a:rPr lang="en-US" smtClean="0"/>
              <a:t>‹#›</a:t>
            </a:fld>
            <a:endParaRPr lang="en-US" dirty="0"/>
          </a:p>
        </p:txBody>
      </p:sp>
    </p:spTree>
    <p:extLst>
      <p:ext uri="{BB962C8B-B14F-4D97-AF65-F5344CB8AC3E}">
        <p14:creationId xmlns:p14="http://schemas.microsoft.com/office/powerpoint/2010/main" val="3566685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32D38-67B7-411F-9BF1-CDAC7C6992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F4593F-936A-4140-9D62-25286BF290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2A003-BCB3-4767-888E-8AFC87197D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42BC01-E4FB-474D-9C6C-05848BBB8AD2}"/>
              </a:ext>
            </a:extLst>
          </p:cNvPr>
          <p:cNvSpPr>
            <a:spLocks noGrp="1"/>
          </p:cNvSpPr>
          <p:nvPr>
            <p:ph type="dt" sz="half" idx="10"/>
          </p:nvPr>
        </p:nvSpPr>
        <p:spPr/>
        <p:txBody>
          <a:bodyPr/>
          <a:lstStyle/>
          <a:p>
            <a:fld id="{9A6DE59B-3F03-43EE-B854-B907E1F20017}" type="datetimeFigureOut">
              <a:rPr lang="en-US" smtClean="0"/>
              <a:t>9/22/2021</a:t>
            </a:fld>
            <a:endParaRPr lang="en-US" dirty="0"/>
          </a:p>
        </p:txBody>
      </p:sp>
      <p:sp>
        <p:nvSpPr>
          <p:cNvPr id="6" name="Footer Placeholder 5">
            <a:extLst>
              <a:ext uri="{FF2B5EF4-FFF2-40B4-BE49-F238E27FC236}">
                <a16:creationId xmlns:a16="http://schemas.microsoft.com/office/drawing/2014/main" id="{DE1C7C8D-D33A-4C7D-9431-8EAA7C388DC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205267-CA73-4B19-90A8-1B4A136BAEEF}"/>
              </a:ext>
            </a:extLst>
          </p:cNvPr>
          <p:cNvSpPr>
            <a:spLocks noGrp="1"/>
          </p:cNvSpPr>
          <p:nvPr>
            <p:ph type="sldNum" sz="quarter" idx="12"/>
          </p:nvPr>
        </p:nvSpPr>
        <p:spPr/>
        <p:txBody>
          <a:bodyPr/>
          <a:lstStyle/>
          <a:p>
            <a:fld id="{D7E615DC-AE29-430F-B745-2675A585F4DB}" type="slidenum">
              <a:rPr lang="en-US" smtClean="0"/>
              <a:t>‹#›</a:t>
            </a:fld>
            <a:endParaRPr lang="en-US" dirty="0"/>
          </a:p>
        </p:txBody>
      </p:sp>
    </p:spTree>
    <p:extLst>
      <p:ext uri="{BB962C8B-B14F-4D97-AF65-F5344CB8AC3E}">
        <p14:creationId xmlns:p14="http://schemas.microsoft.com/office/powerpoint/2010/main" val="3604044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746A-C9D9-4748-934A-650324A5A6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4FF9F0-F69F-452A-BF81-F9493810A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32A381-80EB-4D9E-AAD0-EB0B1B4C7C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35C68-514E-4CE9-8AB1-C8156F0461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03C61B-C603-4785-848E-B01118CD6F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EE8D66-B7B3-46A0-8678-9FAEE9AEDA83}"/>
              </a:ext>
            </a:extLst>
          </p:cNvPr>
          <p:cNvSpPr>
            <a:spLocks noGrp="1"/>
          </p:cNvSpPr>
          <p:nvPr>
            <p:ph type="dt" sz="half" idx="10"/>
          </p:nvPr>
        </p:nvSpPr>
        <p:spPr/>
        <p:txBody>
          <a:bodyPr/>
          <a:lstStyle/>
          <a:p>
            <a:fld id="{9A6DE59B-3F03-43EE-B854-B907E1F20017}" type="datetimeFigureOut">
              <a:rPr lang="en-US" smtClean="0"/>
              <a:t>9/22/2021</a:t>
            </a:fld>
            <a:endParaRPr lang="en-US" dirty="0"/>
          </a:p>
        </p:txBody>
      </p:sp>
      <p:sp>
        <p:nvSpPr>
          <p:cNvPr id="8" name="Footer Placeholder 7">
            <a:extLst>
              <a:ext uri="{FF2B5EF4-FFF2-40B4-BE49-F238E27FC236}">
                <a16:creationId xmlns:a16="http://schemas.microsoft.com/office/drawing/2014/main" id="{D2D7E0FA-6167-4EC8-A4C8-4DF5CFE142A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693B5EC-270F-49AE-A00E-AA59D34BDE99}"/>
              </a:ext>
            </a:extLst>
          </p:cNvPr>
          <p:cNvSpPr>
            <a:spLocks noGrp="1"/>
          </p:cNvSpPr>
          <p:nvPr>
            <p:ph type="sldNum" sz="quarter" idx="12"/>
          </p:nvPr>
        </p:nvSpPr>
        <p:spPr/>
        <p:txBody>
          <a:bodyPr/>
          <a:lstStyle/>
          <a:p>
            <a:fld id="{D7E615DC-AE29-430F-B745-2675A585F4DB}" type="slidenum">
              <a:rPr lang="en-US" smtClean="0"/>
              <a:t>‹#›</a:t>
            </a:fld>
            <a:endParaRPr lang="en-US" dirty="0"/>
          </a:p>
        </p:txBody>
      </p:sp>
    </p:spTree>
    <p:extLst>
      <p:ext uri="{BB962C8B-B14F-4D97-AF65-F5344CB8AC3E}">
        <p14:creationId xmlns:p14="http://schemas.microsoft.com/office/powerpoint/2010/main" val="1448542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A739E-0A45-437E-AD07-2298E4375E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C183F1-120F-4EE2-86FC-6CD1FAFF219C}"/>
              </a:ext>
            </a:extLst>
          </p:cNvPr>
          <p:cNvSpPr>
            <a:spLocks noGrp="1"/>
          </p:cNvSpPr>
          <p:nvPr>
            <p:ph type="dt" sz="half" idx="10"/>
          </p:nvPr>
        </p:nvSpPr>
        <p:spPr/>
        <p:txBody>
          <a:bodyPr/>
          <a:lstStyle/>
          <a:p>
            <a:fld id="{9A6DE59B-3F03-43EE-B854-B907E1F20017}" type="datetimeFigureOut">
              <a:rPr lang="en-US" smtClean="0"/>
              <a:t>9/22/2021</a:t>
            </a:fld>
            <a:endParaRPr lang="en-US" dirty="0"/>
          </a:p>
        </p:txBody>
      </p:sp>
      <p:sp>
        <p:nvSpPr>
          <p:cNvPr id="4" name="Footer Placeholder 3">
            <a:extLst>
              <a:ext uri="{FF2B5EF4-FFF2-40B4-BE49-F238E27FC236}">
                <a16:creationId xmlns:a16="http://schemas.microsoft.com/office/drawing/2014/main" id="{B34C0D66-1C10-45AA-8CF4-4414FD46589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50A3535-E671-43FA-B93C-2DCE180A8859}"/>
              </a:ext>
            </a:extLst>
          </p:cNvPr>
          <p:cNvSpPr>
            <a:spLocks noGrp="1"/>
          </p:cNvSpPr>
          <p:nvPr>
            <p:ph type="sldNum" sz="quarter" idx="12"/>
          </p:nvPr>
        </p:nvSpPr>
        <p:spPr/>
        <p:txBody>
          <a:bodyPr/>
          <a:lstStyle/>
          <a:p>
            <a:fld id="{D7E615DC-AE29-430F-B745-2675A585F4DB}" type="slidenum">
              <a:rPr lang="en-US" smtClean="0"/>
              <a:t>‹#›</a:t>
            </a:fld>
            <a:endParaRPr lang="en-US" dirty="0"/>
          </a:p>
        </p:txBody>
      </p:sp>
    </p:spTree>
    <p:extLst>
      <p:ext uri="{BB962C8B-B14F-4D97-AF65-F5344CB8AC3E}">
        <p14:creationId xmlns:p14="http://schemas.microsoft.com/office/powerpoint/2010/main" val="2576638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318986-EC33-457A-A836-2F55083E9ADD}"/>
              </a:ext>
            </a:extLst>
          </p:cNvPr>
          <p:cNvSpPr>
            <a:spLocks noGrp="1"/>
          </p:cNvSpPr>
          <p:nvPr>
            <p:ph type="dt" sz="half" idx="10"/>
          </p:nvPr>
        </p:nvSpPr>
        <p:spPr/>
        <p:txBody>
          <a:bodyPr/>
          <a:lstStyle/>
          <a:p>
            <a:fld id="{9A6DE59B-3F03-43EE-B854-B907E1F20017}" type="datetimeFigureOut">
              <a:rPr lang="en-US" smtClean="0"/>
              <a:t>9/22/2021</a:t>
            </a:fld>
            <a:endParaRPr lang="en-US" dirty="0"/>
          </a:p>
        </p:txBody>
      </p:sp>
      <p:sp>
        <p:nvSpPr>
          <p:cNvPr id="3" name="Footer Placeholder 2">
            <a:extLst>
              <a:ext uri="{FF2B5EF4-FFF2-40B4-BE49-F238E27FC236}">
                <a16:creationId xmlns:a16="http://schemas.microsoft.com/office/drawing/2014/main" id="{384AD04F-C073-4E86-97C2-85C69BF83B2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9F62761-80DE-40BB-B8C7-346FA146E4EC}"/>
              </a:ext>
            </a:extLst>
          </p:cNvPr>
          <p:cNvSpPr>
            <a:spLocks noGrp="1"/>
          </p:cNvSpPr>
          <p:nvPr>
            <p:ph type="sldNum" sz="quarter" idx="12"/>
          </p:nvPr>
        </p:nvSpPr>
        <p:spPr/>
        <p:txBody>
          <a:bodyPr/>
          <a:lstStyle/>
          <a:p>
            <a:fld id="{D7E615DC-AE29-430F-B745-2675A585F4DB}" type="slidenum">
              <a:rPr lang="en-US" smtClean="0"/>
              <a:t>‹#›</a:t>
            </a:fld>
            <a:endParaRPr lang="en-US" dirty="0"/>
          </a:p>
        </p:txBody>
      </p:sp>
    </p:spTree>
    <p:extLst>
      <p:ext uri="{BB962C8B-B14F-4D97-AF65-F5344CB8AC3E}">
        <p14:creationId xmlns:p14="http://schemas.microsoft.com/office/powerpoint/2010/main" val="211463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44FD-7332-408E-8C5B-9D8CC3C4F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4633C5-F0D3-4B15-B605-961DD28882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AC9332-F799-4E00-BD3C-E02952E8F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02CB62-046C-44E6-AF91-BB6D38D2CE3B}"/>
              </a:ext>
            </a:extLst>
          </p:cNvPr>
          <p:cNvSpPr>
            <a:spLocks noGrp="1"/>
          </p:cNvSpPr>
          <p:nvPr>
            <p:ph type="dt" sz="half" idx="10"/>
          </p:nvPr>
        </p:nvSpPr>
        <p:spPr/>
        <p:txBody>
          <a:bodyPr/>
          <a:lstStyle/>
          <a:p>
            <a:fld id="{9A6DE59B-3F03-43EE-B854-B907E1F20017}" type="datetimeFigureOut">
              <a:rPr lang="en-US" smtClean="0"/>
              <a:t>9/22/2021</a:t>
            </a:fld>
            <a:endParaRPr lang="en-US" dirty="0"/>
          </a:p>
        </p:txBody>
      </p:sp>
      <p:sp>
        <p:nvSpPr>
          <p:cNvPr id="6" name="Footer Placeholder 5">
            <a:extLst>
              <a:ext uri="{FF2B5EF4-FFF2-40B4-BE49-F238E27FC236}">
                <a16:creationId xmlns:a16="http://schemas.microsoft.com/office/drawing/2014/main" id="{494AC624-6053-420C-A47D-C51A1A0E92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CE3AFB-EC30-45A8-AD12-CE4D5364EC44}"/>
              </a:ext>
            </a:extLst>
          </p:cNvPr>
          <p:cNvSpPr>
            <a:spLocks noGrp="1"/>
          </p:cNvSpPr>
          <p:nvPr>
            <p:ph type="sldNum" sz="quarter" idx="12"/>
          </p:nvPr>
        </p:nvSpPr>
        <p:spPr/>
        <p:txBody>
          <a:bodyPr/>
          <a:lstStyle/>
          <a:p>
            <a:fld id="{D7E615DC-AE29-430F-B745-2675A585F4DB}" type="slidenum">
              <a:rPr lang="en-US" smtClean="0"/>
              <a:t>‹#›</a:t>
            </a:fld>
            <a:endParaRPr lang="en-US" dirty="0"/>
          </a:p>
        </p:txBody>
      </p:sp>
    </p:spTree>
    <p:extLst>
      <p:ext uri="{BB962C8B-B14F-4D97-AF65-F5344CB8AC3E}">
        <p14:creationId xmlns:p14="http://schemas.microsoft.com/office/powerpoint/2010/main" val="2047751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5BA63-40E7-4268-AB30-C26A1A959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C374D8-9110-4154-87E4-F87B1732BA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F6BAC99-5A6E-4D7C-8E17-E0C6F558EB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89B3-7672-4D75-AF09-8D2FEA93A2A3}"/>
              </a:ext>
            </a:extLst>
          </p:cNvPr>
          <p:cNvSpPr>
            <a:spLocks noGrp="1"/>
          </p:cNvSpPr>
          <p:nvPr>
            <p:ph type="dt" sz="half" idx="10"/>
          </p:nvPr>
        </p:nvSpPr>
        <p:spPr/>
        <p:txBody>
          <a:bodyPr/>
          <a:lstStyle/>
          <a:p>
            <a:fld id="{9A6DE59B-3F03-43EE-B854-B907E1F20017}" type="datetimeFigureOut">
              <a:rPr lang="en-US" smtClean="0"/>
              <a:t>9/22/2021</a:t>
            </a:fld>
            <a:endParaRPr lang="en-US" dirty="0"/>
          </a:p>
        </p:txBody>
      </p:sp>
      <p:sp>
        <p:nvSpPr>
          <p:cNvPr id="6" name="Footer Placeholder 5">
            <a:extLst>
              <a:ext uri="{FF2B5EF4-FFF2-40B4-BE49-F238E27FC236}">
                <a16:creationId xmlns:a16="http://schemas.microsoft.com/office/drawing/2014/main" id="{C641322B-02F4-4FFA-AA6F-6304C02105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A80AFB-C83B-45F1-B6B9-19CAE05527DD}"/>
              </a:ext>
            </a:extLst>
          </p:cNvPr>
          <p:cNvSpPr>
            <a:spLocks noGrp="1"/>
          </p:cNvSpPr>
          <p:nvPr>
            <p:ph type="sldNum" sz="quarter" idx="12"/>
          </p:nvPr>
        </p:nvSpPr>
        <p:spPr/>
        <p:txBody>
          <a:bodyPr/>
          <a:lstStyle/>
          <a:p>
            <a:fld id="{D7E615DC-AE29-430F-B745-2675A585F4DB}" type="slidenum">
              <a:rPr lang="en-US" smtClean="0"/>
              <a:t>‹#›</a:t>
            </a:fld>
            <a:endParaRPr lang="en-US" dirty="0"/>
          </a:p>
        </p:txBody>
      </p:sp>
    </p:spTree>
    <p:extLst>
      <p:ext uri="{BB962C8B-B14F-4D97-AF65-F5344CB8AC3E}">
        <p14:creationId xmlns:p14="http://schemas.microsoft.com/office/powerpoint/2010/main" val="1719243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509AF-DB28-419A-91B6-B5A13EC7EF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44510D-060C-4E00-9C13-122C689CB9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41967-42A1-41C9-98C8-68CC068FD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DE59B-3F03-43EE-B854-B907E1F20017}" type="datetimeFigureOut">
              <a:rPr lang="en-US" smtClean="0"/>
              <a:t>9/22/2021</a:t>
            </a:fld>
            <a:endParaRPr lang="en-US" dirty="0"/>
          </a:p>
        </p:txBody>
      </p:sp>
      <p:sp>
        <p:nvSpPr>
          <p:cNvPr id="5" name="Footer Placeholder 4">
            <a:extLst>
              <a:ext uri="{FF2B5EF4-FFF2-40B4-BE49-F238E27FC236}">
                <a16:creationId xmlns:a16="http://schemas.microsoft.com/office/drawing/2014/main" id="{7965F165-08BA-4658-9893-F2A76D6D77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6267F07-1E06-43A1-B026-2D46973BC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615DC-AE29-430F-B745-2675A585F4DB}" type="slidenum">
              <a:rPr lang="en-US" smtClean="0"/>
              <a:t>‹#›</a:t>
            </a:fld>
            <a:endParaRPr lang="en-US" dirty="0"/>
          </a:p>
        </p:txBody>
      </p:sp>
    </p:spTree>
    <p:extLst>
      <p:ext uri="{BB962C8B-B14F-4D97-AF65-F5344CB8AC3E}">
        <p14:creationId xmlns:p14="http://schemas.microsoft.com/office/powerpoint/2010/main" val="1697582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package" Target="../embeddings/Microsoft_Excel_Worksheet2.xlsx"/></Relationships>
</file>

<file path=ppt/slides/_rels/slide12.xml.rels><?xml version="1.0" encoding="UTF-8" standalone="yes"?>
<Relationships xmlns="http://schemas.openxmlformats.org/package/2006/relationships"><Relationship Id="rId3" Type="http://schemas.openxmlformats.org/officeDocument/2006/relationships/hyperlink" Target="mailto:bphillips@mdacc.org"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973E9-9BF1-4FCC-B449-CA609E6F2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989" y="488460"/>
            <a:ext cx="5944019" cy="1694045"/>
          </a:xfrm>
          <a:prstGeom prst="rect">
            <a:avLst/>
          </a:prstGeom>
        </p:spPr>
      </p:pic>
      <p:sp>
        <p:nvSpPr>
          <p:cNvPr id="8" name="TextBox 7">
            <a:extLst>
              <a:ext uri="{FF2B5EF4-FFF2-40B4-BE49-F238E27FC236}">
                <a16:creationId xmlns:a16="http://schemas.microsoft.com/office/drawing/2014/main" id="{05D2EFF2-0C88-49DC-B1BE-AFFE8C85C889}"/>
              </a:ext>
            </a:extLst>
          </p:cNvPr>
          <p:cNvSpPr txBox="1"/>
          <p:nvPr/>
        </p:nvSpPr>
        <p:spPr>
          <a:xfrm>
            <a:off x="1350379" y="2182505"/>
            <a:ext cx="9491241" cy="646331"/>
          </a:xfrm>
          <a:prstGeom prst="rect">
            <a:avLst/>
          </a:prstGeom>
          <a:noFill/>
          <a:ln w="50800">
            <a:noFill/>
          </a:ln>
        </p:spPr>
        <p:txBody>
          <a:bodyPr wrap="square" rtlCol="0">
            <a:spAutoFit/>
          </a:bodyPr>
          <a:lstStyle/>
          <a:p>
            <a:pPr algn="ctr"/>
            <a:r>
              <a:rPr lang="en-US" sz="3600" dirty="0">
                <a:latin typeface="Helvetica" panose="020B0604020202020204" pitchFamily="34" charset="0"/>
                <a:cs typeface="Helvetica" panose="020B0604020202020204" pitchFamily="34" charset="0"/>
              </a:rPr>
              <a:t>Maryland Higher Education Commission</a:t>
            </a:r>
            <a:endParaRPr lang="en-US" sz="2000" dirty="0">
              <a:latin typeface="Helvetica" panose="020B0604020202020204" pitchFamily="34" charset="0"/>
              <a:cs typeface="Helvetica" panose="020B0604020202020204" pitchFamily="34" charset="0"/>
            </a:endParaRPr>
          </a:p>
        </p:txBody>
      </p:sp>
      <p:sp>
        <p:nvSpPr>
          <p:cNvPr id="15" name="TextBox 14">
            <a:extLst>
              <a:ext uri="{FF2B5EF4-FFF2-40B4-BE49-F238E27FC236}">
                <a16:creationId xmlns:a16="http://schemas.microsoft.com/office/drawing/2014/main" id="{517FA69B-5AB1-411D-B431-35CC9A0FE810}"/>
              </a:ext>
            </a:extLst>
          </p:cNvPr>
          <p:cNvSpPr txBox="1"/>
          <p:nvPr/>
        </p:nvSpPr>
        <p:spPr>
          <a:xfrm>
            <a:off x="3476725" y="3443204"/>
            <a:ext cx="5565493" cy="1631216"/>
          </a:xfrm>
          <a:prstGeom prst="rect">
            <a:avLst/>
          </a:prstGeom>
          <a:noFill/>
          <a:ln w="50800">
            <a:noFill/>
          </a:ln>
        </p:spPr>
        <p:txBody>
          <a:bodyPr wrap="square" rtlCol="0">
            <a:spAutoFit/>
          </a:bodyPr>
          <a:lstStyle/>
          <a:p>
            <a:r>
              <a:rPr lang="en-US" sz="2000" dirty="0">
                <a:latin typeface="Helvetica" panose="020B0604020202020204" pitchFamily="34" charset="0"/>
                <a:cs typeface="Helvetica" panose="020B0604020202020204" pitchFamily="34" charset="0"/>
              </a:rPr>
              <a:t>Maryland Association of Community Colleges</a:t>
            </a:r>
            <a:br>
              <a:rPr lang="en-US" sz="2000" dirty="0">
                <a:latin typeface="Helvetica" panose="020B0604020202020204" pitchFamily="34" charset="0"/>
                <a:cs typeface="Helvetica" panose="020B0604020202020204" pitchFamily="34" charset="0"/>
              </a:rPr>
            </a:br>
            <a:r>
              <a:rPr lang="en-US" sz="2000" dirty="0">
                <a:latin typeface="Helvetica" panose="020B0604020202020204" pitchFamily="34" charset="0"/>
                <a:cs typeface="Helvetica" panose="020B0604020202020204" pitchFamily="34" charset="0"/>
              </a:rPr>
              <a:t/>
            </a:r>
            <a:br>
              <a:rPr lang="en-US" sz="2000" dirty="0">
                <a:latin typeface="Helvetica" panose="020B0604020202020204" pitchFamily="34" charset="0"/>
                <a:cs typeface="Helvetica" panose="020B0604020202020204" pitchFamily="34" charset="0"/>
              </a:rPr>
            </a:br>
            <a:r>
              <a:rPr lang="en-US" sz="2000" dirty="0">
                <a:latin typeface="Helvetica" panose="020B0604020202020204" pitchFamily="34" charset="0"/>
                <a:cs typeface="Helvetica" panose="020B0604020202020204" pitchFamily="34" charset="0"/>
              </a:rPr>
              <a:t>Operating and Capital Budget Presentation</a:t>
            </a:r>
          </a:p>
          <a:p>
            <a:endParaRPr lang="en-US" sz="2000" dirty="0">
              <a:latin typeface="Helvetica" panose="020B0604020202020204" pitchFamily="34" charset="0"/>
              <a:cs typeface="Helvetica" panose="020B0604020202020204" pitchFamily="34" charset="0"/>
            </a:endParaRPr>
          </a:p>
          <a:p>
            <a:r>
              <a:rPr lang="en-US" sz="2000" dirty="0">
                <a:latin typeface="Helvetica" panose="020B0604020202020204" pitchFamily="34" charset="0"/>
                <a:cs typeface="Helvetica" panose="020B0604020202020204" pitchFamily="34" charset="0"/>
              </a:rPr>
              <a:t>September 22, 2021</a:t>
            </a:r>
          </a:p>
        </p:txBody>
      </p:sp>
      <p:cxnSp>
        <p:nvCxnSpPr>
          <p:cNvPr id="17" name="Straight Connector 16">
            <a:extLst>
              <a:ext uri="{FF2B5EF4-FFF2-40B4-BE49-F238E27FC236}">
                <a16:creationId xmlns:a16="http://schemas.microsoft.com/office/drawing/2014/main" id="{B992256B-DB41-4B73-B33A-75855DC60B5F}"/>
              </a:ext>
            </a:extLst>
          </p:cNvPr>
          <p:cNvCxnSpPr>
            <a:cxnSpLocks/>
          </p:cNvCxnSpPr>
          <p:nvPr/>
        </p:nvCxnSpPr>
        <p:spPr>
          <a:xfrm>
            <a:off x="3287212" y="3521333"/>
            <a:ext cx="0" cy="1467356"/>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7173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omputer&#10;&#10;Description automatically generated">
            <a:extLst>
              <a:ext uri="{FF2B5EF4-FFF2-40B4-BE49-F238E27FC236}">
                <a16:creationId xmlns:a16="http://schemas.microsoft.com/office/drawing/2014/main" id="{16923249-C8D9-44A7-9EE8-4137E61310B6}"/>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b="18182"/>
          <a:stretch/>
        </p:blipFill>
        <p:spPr>
          <a:xfrm>
            <a:off x="20" y="10"/>
            <a:ext cx="12191980" cy="6857990"/>
          </a:xfrm>
          <a:prstGeom prst="rect">
            <a:avLst/>
          </a:prstGeom>
        </p:spPr>
      </p:pic>
      <p:sp>
        <p:nvSpPr>
          <p:cNvPr id="14" name="TextBox 13">
            <a:extLst>
              <a:ext uri="{FF2B5EF4-FFF2-40B4-BE49-F238E27FC236}">
                <a16:creationId xmlns:a16="http://schemas.microsoft.com/office/drawing/2014/main" id="{C7C6796B-A7DD-41A6-BD0C-7A8643EF7FB3}"/>
              </a:ext>
            </a:extLst>
          </p:cNvPr>
          <p:cNvSpPr txBox="1"/>
          <p:nvPr/>
        </p:nvSpPr>
        <p:spPr>
          <a:xfrm>
            <a:off x="1714470" y="541479"/>
            <a:ext cx="8763059" cy="707886"/>
          </a:xfrm>
          <a:prstGeom prst="rect">
            <a:avLst/>
          </a:prstGeom>
          <a:noFill/>
          <a:ln w="50800">
            <a:solidFill>
              <a:srgbClr val="FFC000"/>
            </a:solidFill>
          </a:ln>
        </p:spPr>
        <p:txBody>
          <a:bodyPr wrap="square" rtlCol="0">
            <a:spAutoFit/>
          </a:bodyPr>
          <a:lstStyle/>
          <a:p>
            <a:pPr algn="ctr"/>
            <a:r>
              <a:rPr lang="en-US" sz="4000" dirty="0"/>
              <a:t>Transfer with Success - Act II - $1 Million</a:t>
            </a:r>
          </a:p>
        </p:txBody>
      </p:sp>
      <p:sp>
        <p:nvSpPr>
          <p:cNvPr id="6" name="TextBox 5">
            <a:extLst>
              <a:ext uri="{FF2B5EF4-FFF2-40B4-BE49-F238E27FC236}">
                <a16:creationId xmlns:a16="http://schemas.microsoft.com/office/drawing/2014/main" id="{24ABECF4-B1B8-47D9-B17F-037CBB4580A2}"/>
              </a:ext>
            </a:extLst>
          </p:cNvPr>
          <p:cNvSpPr txBox="1"/>
          <p:nvPr/>
        </p:nvSpPr>
        <p:spPr>
          <a:xfrm>
            <a:off x="682505" y="1790834"/>
            <a:ext cx="4938820" cy="4031873"/>
          </a:xfrm>
          <a:prstGeom prst="rect">
            <a:avLst/>
          </a:prstGeom>
          <a:solidFill>
            <a:schemeClr val="bg1">
              <a:lumMod val="50000"/>
              <a:alpha val="65000"/>
            </a:schemeClr>
          </a:solidFill>
        </p:spPr>
        <p:txBody>
          <a:bodyPr wrap="square" rtlCol="0">
            <a:spAutoFit/>
          </a:bodyPr>
          <a:lstStyle/>
          <a:p>
            <a:r>
              <a:rPr lang="en-US" sz="1600" b="1" dirty="0">
                <a:latin typeface="Helvetica" panose="020B0604020202020204" pitchFamily="34" charset="0"/>
                <a:cs typeface="Helvetica" panose="020B0604020202020204" pitchFamily="34" charset="0"/>
              </a:rPr>
              <a:t>As Maryland begins implementation of the Blueprint for Maryland’s Future, more students will</a:t>
            </a:r>
            <a:r>
              <a:rPr lang="en-US" sz="1600" dirty="0">
                <a:latin typeface="Helvetica" panose="020B0604020202020204" pitchFamily="34" charset="0"/>
                <a:cs typeface="Helvetica" panose="020B0604020202020204" pitchFamily="34" charset="0"/>
              </a:rPr>
              <a:t>:</a:t>
            </a:r>
            <a:br>
              <a:rPr lang="en-US" sz="1600" dirty="0">
                <a:latin typeface="Helvetica" panose="020B0604020202020204" pitchFamily="34" charset="0"/>
                <a:cs typeface="Helvetica" panose="020B0604020202020204" pitchFamily="34" charset="0"/>
              </a:rPr>
            </a:br>
            <a:endParaRPr lang="en-US" sz="1600" dirty="0">
              <a:latin typeface="Helvetica" panose="020B0604020202020204" pitchFamily="34" charset="0"/>
              <a:cs typeface="Helvetica" panose="020B0604020202020204" pitchFamily="34" charset="0"/>
            </a:endParaRPr>
          </a:p>
          <a:p>
            <a:pPr marL="342900" indent="-342900">
              <a:buFont typeface="+mj-lt"/>
              <a:buAutoNum type="arabicPeriod"/>
            </a:pPr>
            <a:r>
              <a:rPr lang="en-US" sz="1600" dirty="0">
                <a:latin typeface="Helvetica" panose="020B0604020202020204" pitchFamily="34" charset="0"/>
                <a:cs typeface="Helvetica" panose="020B0604020202020204" pitchFamily="34" charset="0"/>
              </a:rPr>
              <a:t>Earn college credit at one of Maryland’s community colleges.</a:t>
            </a:r>
            <a:br>
              <a:rPr lang="en-US" sz="1600" dirty="0">
                <a:latin typeface="Helvetica" panose="020B0604020202020204" pitchFamily="34" charset="0"/>
                <a:cs typeface="Helvetica" panose="020B0604020202020204" pitchFamily="34" charset="0"/>
              </a:rPr>
            </a:br>
            <a:endParaRPr lang="en-US" sz="1600" dirty="0">
              <a:latin typeface="Helvetica" panose="020B0604020202020204" pitchFamily="34" charset="0"/>
              <a:cs typeface="Helvetica" panose="020B0604020202020204" pitchFamily="34" charset="0"/>
            </a:endParaRPr>
          </a:p>
          <a:p>
            <a:pPr marL="342900" indent="-342900">
              <a:buFont typeface="+mj-lt"/>
              <a:buAutoNum type="arabicPeriod"/>
            </a:pPr>
            <a:r>
              <a:rPr lang="en-US" sz="1600" dirty="0">
                <a:latin typeface="Helvetica" panose="020B0604020202020204" pitchFamily="34" charset="0"/>
                <a:cs typeface="Helvetica" panose="020B0604020202020204" pitchFamily="34" charset="0"/>
              </a:rPr>
              <a:t>Will enroll into a postsecondary institution after high school graduation with college credit, blurring the line as to what it means to be a first-time full-time degree seeking student.</a:t>
            </a:r>
          </a:p>
          <a:p>
            <a:pPr marL="342900" indent="-342900">
              <a:buFont typeface="+mj-lt"/>
              <a:buAutoNum type="arabicPeriod"/>
            </a:pPr>
            <a:endParaRPr lang="en-US" sz="1600" dirty="0">
              <a:latin typeface="Helvetica" panose="020B0604020202020204" pitchFamily="34" charset="0"/>
              <a:cs typeface="Helvetica" panose="020B0604020202020204" pitchFamily="34" charset="0"/>
            </a:endParaRPr>
          </a:p>
          <a:p>
            <a:pPr marL="342900" indent="-342900">
              <a:buFont typeface="+mj-lt"/>
              <a:buAutoNum type="arabicPeriod"/>
            </a:pPr>
            <a:r>
              <a:rPr lang="en-US" sz="1600" dirty="0">
                <a:latin typeface="Helvetica" panose="020B0604020202020204" pitchFamily="34" charset="0"/>
                <a:cs typeface="Helvetica" panose="020B0604020202020204" pitchFamily="34" charset="0"/>
              </a:rPr>
              <a:t>Need a rigorous transfer system so students who earn credit can be assured that credit will be accepted at a Maryland institution.</a:t>
            </a:r>
          </a:p>
          <a:p>
            <a:endParaRPr lang="en-US" sz="1600" dirty="0">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51DA1C37-39C2-4B09-A05F-F435E3D8AA5D}"/>
              </a:ext>
            </a:extLst>
          </p:cNvPr>
          <p:cNvSpPr txBox="1"/>
          <p:nvPr/>
        </p:nvSpPr>
        <p:spPr>
          <a:xfrm>
            <a:off x="6570677" y="1783382"/>
            <a:ext cx="4938820" cy="4278094"/>
          </a:xfrm>
          <a:prstGeom prst="rect">
            <a:avLst/>
          </a:prstGeom>
          <a:solidFill>
            <a:schemeClr val="bg1">
              <a:lumMod val="50000"/>
              <a:alpha val="65000"/>
            </a:schemeClr>
          </a:solidFill>
        </p:spPr>
        <p:txBody>
          <a:bodyPr wrap="square" rtlCol="0">
            <a:spAutoFit/>
          </a:bodyPr>
          <a:lstStyle/>
          <a:p>
            <a:r>
              <a:rPr lang="en-US" sz="1600" b="1" dirty="0">
                <a:latin typeface="Helvetica" panose="020B0604020202020204" pitchFamily="34" charset="0"/>
                <a:cs typeface="Helvetica" panose="020B0604020202020204" pitchFamily="34" charset="0"/>
              </a:rPr>
              <a:t>Maryland’s community colleges need state funding for maintaining transfer platform:</a:t>
            </a:r>
          </a:p>
          <a:p>
            <a:endParaRPr lang="en-US" sz="1600" dirty="0">
              <a:latin typeface="Helvetica" panose="020B0604020202020204" pitchFamily="34" charset="0"/>
              <a:cs typeface="Helvetica" panose="020B0604020202020204" pitchFamily="34" charset="0"/>
            </a:endParaRPr>
          </a:p>
          <a:p>
            <a:pPr marL="342900" indent="-342900">
              <a:buFont typeface="+mj-lt"/>
              <a:buAutoNum type="arabicPeriod"/>
            </a:pPr>
            <a:r>
              <a:rPr lang="en-US" sz="1600" dirty="0">
                <a:latin typeface="Helvetica" panose="020B0604020202020204" pitchFamily="34" charset="0"/>
                <a:cs typeface="Helvetica" panose="020B0604020202020204" pitchFamily="34" charset="0"/>
              </a:rPr>
              <a:t>Community colleges have agreed to implement the new Transfer Equivalency Enterprise Platform known as Quottly, which will strengthen ARTSYS and help students navigate the transfer process.</a:t>
            </a:r>
          </a:p>
          <a:p>
            <a:pPr marL="342900" indent="-342900">
              <a:buFont typeface="+mj-lt"/>
              <a:buAutoNum type="arabicPeriod"/>
            </a:pPr>
            <a:endParaRPr lang="en-US" sz="1600" dirty="0">
              <a:latin typeface="Helvetica" panose="020B0604020202020204" pitchFamily="34" charset="0"/>
              <a:cs typeface="Helvetica" panose="020B0604020202020204" pitchFamily="34" charset="0"/>
            </a:endParaRPr>
          </a:p>
          <a:p>
            <a:pPr marL="342900" indent="-342900">
              <a:buFont typeface="+mj-lt"/>
              <a:buAutoNum type="arabicPeriod"/>
            </a:pPr>
            <a:r>
              <a:rPr lang="en-US" sz="1600" dirty="0">
                <a:latin typeface="Helvetica" panose="020B0604020202020204" pitchFamily="34" charset="0"/>
                <a:cs typeface="Helvetica" panose="020B0604020202020204" pitchFamily="34" charset="0"/>
              </a:rPr>
              <a:t>For fiscal year 2024 and each fiscal year thereafter, MACC request the Governor to include in the annual budget bill a general fund appropriation of at least $1 million to fund a statewide, student-centered transfer &amp; articulation system for all of Maryland’s higher education institutions.</a:t>
            </a:r>
            <a:br>
              <a:rPr lang="en-US" sz="1600" dirty="0">
                <a:latin typeface="Helvetica" panose="020B0604020202020204" pitchFamily="34" charset="0"/>
                <a:cs typeface="Helvetica" panose="020B0604020202020204" pitchFamily="34" charset="0"/>
              </a:rPr>
            </a:br>
            <a:endParaRPr lang="en-US" sz="1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52085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descr="A group of people sitting at a table&#10;&#10;Description automatically generated">
            <a:extLst>
              <a:ext uri="{FF2B5EF4-FFF2-40B4-BE49-F238E27FC236}">
                <a16:creationId xmlns:a16="http://schemas.microsoft.com/office/drawing/2014/main" id="{67BFF7FD-FF32-441B-B937-96C2D074D2C3}"/>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31226" b="31227"/>
          <a:stretch/>
        </p:blipFill>
        <p:spPr>
          <a:xfrm>
            <a:off x="20" y="10"/>
            <a:ext cx="12191980" cy="6857990"/>
          </a:xfrm>
          <a:prstGeom prst="rect">
            <a:avLst/>
          </a:prstGeom>
        </p:spPr>
      </p:pic>
      <p:sp>
        <p:nvSpPr>
          <p:cNvPr id="3" name="TextBox 2">
            <a:extLst>
              <a:ext uri="{FF2B5EF4-FFF2-40B4-BE49-F238E27FC236}">
                <a16:creationId xmlns:a16="http://schemas.microsoft.com/office/drawing/2014/main" id="{CBB50E64-7F3B-476A-934E-00686D5E10EA}"/>
              </a:ext>
            </a:extLst>
          </p:cNvPr>
          <p:cNvSpPr txBox="1"/>
          <p:nvPr/>
        </p:nvSpPr>
        <p:spPr>
          <a:xfrm>
            <a:off x="291229" y="518907"/>
            <a:ext cx="11609541" cy="707886"/>
          </a:xfrm>
          <a:prstGeom prst="rect">
            <a:avLst/>
          </a:prstGeom>
          <a:noFill/>
          <a:ln w="50800">
            <a:solidFill>
              <a:srgbClr val="FFC000"/>
            </a:solidFill>
          </a:ln>
        </p:spPr>
        <p:txBody>
          <a:bodyPr wrap="square" rtlCol="0">
            <a:spAutoFit/>
          </a:bodyPr>
          <a:lstStyle/>
          <a:p>
            <a:pPr algn="ctr"/>
            <a:r>
              <a:rPr lang="en-US" sz="4000" dirty="0">
                <a:latin typeface="Helvetica" panose="020B0604020202020204" pitchFamily="34" charset="0"/>
                <a:cs typeface="Helvetica" panose="020B0604020202020204" pitchFamily="34" charset="0"/>
              </a:rPr>
              <a:t>Workforce Readiness Grant Program Deficiency</a:t>
            </a:r>
          </a:p>
        </p:txBody>
      </p:sp>
      <p:sp>
        <p:nvSpPr>
          <p:cNvPr id="4" name="TextBox 3">
            <a:extLst>
              <a:ext uri="{FF2B5EF4-FFF2-40B4-BE49-F238E27FC236}">
                <a16:creationId xmlns:a16="http://schemas.microsoft.com/office/drawing/2014/main" id="{09F8C3F1-CB1B-4F0D-A095-865DAE6A7ED9}"/>
              </a:ext>
            </a:extLst>
          </p:cNvPr>
          <p:cNvSpPr txBox="1"/>
          <p:nvPr/>
        </p:nvSpPr>
        <p:spPr>
          <a:xfrm>
            <a:off x="505991" y="1745690"/>
            <a:ext cx="6077689" cy="4247317"/>
          </a:xfrm>
          <a:prstGeom prst="rect">
            <a:avLst/>
          </a:prstGeom>
          <a:noFill/>
          <a:ln w="50800">
            <a:solidFill>
              <a:schemeClr val="tx1"/>
            </a:solidFill>
          </a:ln>
        </p:spPr>
        <p:txBody>
          <a:bodyPr wrap="square" rtlCol="0">
            <a:spAutoFit/>
          </a:bodyPr>
          <a:lstStyle/>
          <a:p>
            <a:r>
              <a:rPr lang="en-US" dirty="0"/>
              <a:t>SB 515 – Workforce Readiness Grant passed the 2019 General Assembly and was signed into law by Governor Hogan.</a:t>
            </a:r>
          </a:p>
          <a:p>
            <a:endParaRPr lang="en-US" dirty="0"/>
          </a:p>
          <a:p>
            <a:pPr marL="285750" indent="-285750">
              <a:buFont typeface="Arial" panose="020B0604020202020204" pitchFamily="34" charset="0"/>
              <a:buChar char="•"/>
            </a:pPr>
            <a:r>
              <a:rPr lang="en-US" dirty="0"/>
              <a:t>Based on highly popular programs such as the IPT and PDIP, this legislation allowed Maryland’s community college campuses to accept donations that the Governor has the authority to match in supplemental funding for the purposes of improving each campuses technology.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Fiscal Year 2022 and Fiscal Year 2024, the Governor may include in the State budget for each community college supplemental funding in an amount up to $250,000.</a:t>
            </a:r>
          </a:p>
          <a:p>
            <a:endParaRPr lang="en-US" dirty="0"/>
          </a:p>
          <a:p>
            <a:pPr marL="285750" indent="-285750">
              <a:buFont typeface="Arial" panose="020B0604020202020204" pitchFamily="34" charset="0"/>
              <a:buChar char="•"/>
            </a:pPr>
            <a:r>
              <a:rPr lang="en-US" dirty="0"/>
              <a:t>MACC requests a deficiency appropriation equal to the amount raised as a result of the legislation.</a:t>
            </a:r>
          </a:p>
        </p:txBody>
      </p:sp>
      <p:graphicFrame>
        <p:nvGraphicFramePr>
          <p:cNvPr id="5" name="Object 4">
            <a:extLst>
              <a:ext uri="{FF2B5EF4-FFF2-40B4-BE49-F238E27FC236}">
                <a16:creationId xmlns:a16="http://schemas.microsoft.com/office/drawing/2014/main" id="{B70A7CF2-1117-404A-AF6E-36A0DE683DC8}"/>
              </a:ext>
            </a:extLst>
          </p:cNvPr>
          <p:cNvGraphicFramePr>
            <a:graphicFrameLocks noChangeAspect="1"/>
          </p:cNvGraphicFramePr>
          <p:nvPr>
            <p:extLst>
              <p:ext uri="{D42A27DB-BD31-4B8C-83A1-F6EECF244321}">
                <p14:modId xmlns:p14="http://schemas.microsoft.com/office/powerpoint/2010/main" val="1895662383"/>
              </p:ext>
            </p:extLst>
          </p:nvPr>
        </p:nvGraphicFramePr>
        <p:xfrm>
          <a:off x="6954361" y="1723729"/>
          <a:ext cx="4946409" cy="4247317"/>
        </p:xfrm>
        <a:graphic>
          <a:graphicData uri="http://schemas.openxmlformats.org/presentationml/2006/ole">
            <mc:AlternateContent xmlns:mc="http://schemas.openxmlformats.org/markup-compatibility/2006">
              <mc:Choice xmlns:v="urn:schemas-microsoft-com:vml" Requires="v">
                <p:oleObj spid="_x0000_s1026" name="Worksheet" r:id="rId4" imgW="3571719" imgH="3066908" progId="Excel.Sheet.12">
                  <p:embed/>
                </p:oleObj>
              </mc:Choice>
              <mc:Fallback>
                <p:oleObj name="Worksheet" r:id="rId4" imgW="3571719" imgH="3066908" progId="Excel.Sheet.12">
                  <p:embed/>
                  <p:pic>
                    <p:nvPicPr>
                      <p:cNvPr id="0" name=""/>
                      <p:cNvPicPr/>
                      <p:nvPr/>
                    </p:nvPicPr>
                    <p:blipFill>
                      <a:blip r:embed="rId5"/>
                      <a:stretch>
                        <a:fillRect/>
                      </a:stretch>
                    </p:blipFill>
                    <p:spPr>
                      <a:xfrm>
                        <a:off x="6954361" y="1723729"/>
                        <a:ext cx="4946409" cy="4247317"/>
                      </a:xfrm>
                      <a:prstGeom prst="rect">
                        <a:avLst/>
                      </a:prstGeom>
                    </p:spPr>
                  </p:pic>
                </p:oleObj>
              </mc:Fallback>
            </mc:AlternateContent>
          </a:graphicData>
        </a:graphic>
      </p:graphicFrame>
    </p:spTree>
    <p:extLst>
      <p:ext uri="{BB962C8B-B14F-4D97-AF65-F5344CB8AC3E}">
        <p14:creationId xmlns:p14="http://schemas.microsoft.com/office/powerpoint/2010/main" val="190957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DF13E46F-B5C9-41AC-8D2D-8F7BE071A6A3}"/>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t="5243" b="10487"/>
          <a:stretch/>
        </p:blipFill>
        <p:spPr>
          <a:xfrm>
            <a:off x="0" y="0"/>
            <a:ext cx="12191980" cy="6857990"/>
          </a:xfrm>
          <a:prstGeom prst="rect">
            <a:avLst/>
          </a:prstGeom>
        </p:spPr>
      </p:pic>
      <p:sp>
        <p:nvSpPr>
          <p:cNvPr id="4" name="TextBox 3">
            <a:extLst>
              <a:ext uri="{FF2B5EF4-FFF2-40B4-BE49-F238E27FC236}">
                <a16:creationId xmlns:a16="http://schemas.microsoft.com/office/drawing/2014/main" id="{9A031C3D-6E6D-4DB4-8063-DE2D4208F6B4}"/>
              </a:ext>
            </a:extLst>
          </p:cNvPr>
          <p:cNvSpPr txBox="1"/>
          <p:nvPr/>
        </p:nvSpPr>
        <p:spPr>
          <a:xfrm>
            <a:off x="6524824" y="1928099"/>
            <a:ext cx="3234087" cy="646331"/>
          </a:xfrm>
          <a:prstGeom prst="rect">
            <a:avLst/>
          </a:prstGeom>
          <a:noFill/>
          <a:ln w="50800">
            <a:noFill/>
          </a:ln>
        </p:spPr>
        <p:txBody>
          <a:bodyPr wrap="square" rtlCol="0">
            <a:spAutoFit/>
          </a:bodyPr>
          <a:lstStyle/>
          <a:p>
            <a:r>
              <a:rPr lang="en-US" sz="3600" dirty="0">
                <a:latin typeface="Helvetica" panose="020B0604020202020204" pitchFamily="34" charset="0"/>
                <a:cs typeface="Helvetica" panose="020B0604020202020204" pitchFamily="34" charset="0"/>
              </a:rPr>
              <a:t>Questions?</a:t>
            </a:r>
          </a:p>
        </p:txBody>
      </p:sp>
      <p:sp>
        <p:nvSpPr>
          <p:cNvPr id="6" name="TextBox 5">
            <a:extLst>
              <a:ext uri="{FF2B5EF4-FFF2-40B4-BE49-F238E27FC236}">
                <a16:creationId xmlns:a16="http://schemas.microsoft.com/office/drawing/2014/main" id="{181C695C-7E3B-4E6B-9072-D8ADB737EF20}"/>
              </a:ext>
            </a:extLst>
          </p:cNvPr>
          <p:cNvSpPr txBox="1"/>
          <p:nvPr/>
        </p:nvSpPr>
        <p:spPr>
          <a:xfrm>
            <a:off x="6524824" y="3538965"/>
            <a:ext cx="4426533" cy="2031325"/>
          </a:xfrm>
          <a:prstGeom prst="rect">
            <a:avLst/>
          </a:prstGeom>
          <a:noFill/>
          <a:ln w="50800">
            <a:solidFill>
              <a:schemeClr val="tx1"/>
            </a:solidFill>
          </a:ln>
        </p:spPr>
        <p:txBody>
          <a:bodyPr wrap="none" rtlCol="0">
            <a:spAutoFit/>
          </a:bodyPr>
          <a:lstStyle/>
          <a:p>
            <a:r>
              <a:rPr lang="en-US" dirty="0"/>
              <a:t>Brad Phillips, Ed.D.</a:t>
            </a:r>
          </a:p>
          <a:p>
            <a:r>
              <a:rPr lang="en-US" dirty="0"/>
              <a:t>Executive Director</a:t>
            </a:r>
          </a:p>
          <a:p>
            <a:r>
              <a:rPr lang="en-US" dirty="0"/>
              <a:t>Maryland Association of Community Colleges</a:t>
            </a:r>
          </a:p>
          <a:p>
            <a:r>
              <a:rPr lang="en-US" dirty="0"/>
              <a:t>60 West Street, Suite 200</a:t>
            </a:r>
          </a:p>
          <a:p>
            <a:r>
              <a:rPr lang="en-US" dirty="0"/>
              <a:t>Annapolis, MD 21401</a:t>
            </a:r>
          </a:p>
          <a:p>
            <a:r>
              <a:rPr lang="en-US" dirty="0"/>
              <a:t>Phone: (410) 974-8117</a:t>
            </a:r>
          </a:p>
          <a:p>
            <a:r>
              <a:rPr lang="en-US" dirty="0"/>
              <a:t>Email: </a:t>
            </a:r>
            <a:r>
              <a:rPr lang="en-US" dirty="0">
                <a:hlinkClick r:id="rId3"/>
              </a:rPr>
              <a:t>bphillips@mdacc.org</a:t>
            </a:r>
            <a:r>
              <a:rPr lang="en-US" dirty="0"/>
              <a:t> </a:t>
            </a:r>
          </a:p>
        </p:txBody>
      </p:sp>
    </p:spTree>
    <p:extLst>
      <p:ext uri="{BB962C8B-B14F-4D97-AF65-F5344CB8AC3E}">
        <p14:creationId xmlns:p14="http://schemas.microsoft.com/office/powerpoint/2010/main" val="118142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C32650C-F022-4385-82B8-774753DF7C1B}"/>
              </a:ext>
            </a:extLst>
          </p:cNvPr>
          <p:cNvPicPr>
            <a:picLocks noChangeAspect="1"/>
          </p:cNvPicPr>
          <p:nvPr/>
        </p:nvPicPr>
        <p:blipFill>
          <a:blip r:embed="rId2">
            <a:clrChange>
              <a:clrFrom>
                <a:srgbClr val="FFFDDA"/>
              </a:clrFrom>
              <a:clrTo>
                <a:srgbClr val="FFFDDA">
                  <a:alpha val="0"/>
                </a:srgbClr>
              </a:clrTo>
            </a:clrChange>
            <a:extLst>
              <a:ext uri="{BEBA8EAE-BF5A-486C-A8C5-ECC9F3942E4B}">
                <a14:imgProps xmlns:a14="http://schemas.microsoft.com/office/drawing/2010/main">
                  <a14:imgLayer r:embed="rId3">
                    <a14:imgEffect>
                      <a14:colorTemperature colorTemp="11500"/>
                    </a14:imgEffect>
                    <a14:imgEffect>
                      <a14:saturation sat="190000"/>
                    </a14:imgEffect>
                  </a14:imgLayer>
                </a14:imgProps>
              </a:ext>
              <a:ext uri="{28A0092B-C50C-407E-A947-70E740481C1C}">
                <a14:useLocalDpi xmlns:a14="http://schemas.microsoft.com/office/drawing/2010/main" val="0"/>
              </a:ext>
            </a:extLst>
          </a:blip>
          <a:stretch>
            <a:fillRect/>
          </a:stretch>
        </p:blipFill>
        <p:spPr>
          <a:xfrm>
            <a:off x="485983" y="271741"/>
            <a:ext cx="11518448" cy="6314518"/>
          </a:xfrm>
          <a:prstGeom prst="rect">
            <a:avLst/>
          </a:prstGeom>
        </p:spPr>
      </p:pic>
      <p:sp>
        <p:nvSpPr>
          <p:cNvPr id="10" name="TextBox 9">
            <a:extLst>
              <a:ext uri="{FF2B5EF4-FFF2-40B4-BE49-F238E27FC236}">
                <a16:creationId xmlns:a16="http://schemas.microsoft.com/office/drawing/2014/main" id="{D958C88D-8B0D-47FA-A46E-F2D808C5D65B}"/>
              </a:ext>
            </a:extLst>
          </p:cNvPr>
          <p:cNvSpPr txBox="1"/>
          <p:nvPr/>
        </p:nvSpPr>
        <p:spPr>
          <a:xfrm>
            <a:off x="322353" y="2954215"/>
            <a:ext cx="6112699" cy="3231654"/>
          </a:xfrm>
          <a:prstGeom prst="rect">
            <a:avLst/>
          </a:prstGeom>
          <a:noFill/>
        </p:spPr>
        <p:txBody>
          <a:bodyPr wrap="none" rtlCol="0">
            <a:spAutoFit/>
          </a:bodyPr>
          <a:lstStyle/>
          <a:p>
            <a:r>
              <a:rPr lang="en-US" sz="2900" b="1" dirty="0">
                <a:latin typeface="Helvetica" panose="020B0604020202020204" pitchFamily="34" charset="0"/>
                <a:cs typeface="Helvetica" panose="020B0604020202020204" pitchFamily="34" charset="0"/>
              </a:rPr>
              <a:t>Maryland’s Community Colleges</a:t>
            </a:r>
          </a:p>
          <a:p>
            <a:endParaRPr lang="en-US" dirty="0">
              <a:latin typeface="Helvetica" panose="020B0604020202020204" pitchFamily="34" charset="0"/>
              <a:cs typeface="Helvetica" panose="020B0604020202020204" pitchFamily="34" charset="0"/>
            </a:endParaRPr>
          </a:p>
          <a:p>
            <a:endParaRPr lang="en-US" dirty="0">
              <a:latin typeface="Helvetica" panose="020B0604020202020204" pitchFamily="34" charset="0"/>
              <a:cs typeface="Helvetica" panose="020B0604020202020204" pitchFamily="34" charset="0"/>
            </a:endParaRPr>
          </a:p>
          <a:p>
            <a:pPr algn="ctr"/>
            <a:r>
              <a:rPr lang="en-US" sz="2400" dirty="0">
                <a:latin typeface="Helvetica" panose="020B0604020202020204" pitchFamily="34" charset="0"/>
                <a:cs typeface="Helvetica" panose="020B0604020202020204" pitchFamily="34" charset="0"/>
              </a:rPr>
              <a:t>16 Colleges</a:t>
            </a:r>
          </a:p>
          <a:p>
            <a:pPr algn="ctr"/>
            <a:r>
              <a:rPr lang="en-US" sz="2400" dirty="0">
                <a:latin typeface="Helvetica" panose="020B0604020202020204" pitchFamily="34" charset="0"/>
                <a:cs typeface="Helvetica" panose="020B0604020202020204" pitchFamily="34" charset="0"/>
              </a:rPr>
              <a:t>23 Campuses</a:t>
            </a:r>
          </a:p>
          <a:p>
            <a:pPr algn="ctr"/>
            <a:r>
              <a:rPr lang="en-US" sz="2400" dirty="0">
                <a:latin typeface="Helvetica" panose="020B0604020202020204" pitchFamily="34" charset="0"/>
                <a:cs typeface="Helvetica" panose="020B0604020202020204" pitchFamily="34" charset="0"/>
              </a:rPr>
              <a:t>1,000+ Sites</a:t>
            </a:r>
          </a:p>
          <a:p>
            <a:pPr algn="ctr"/>
            <a:r>
              <a:rPr lang="en-US" sz="2400" dirty="0">
                <a:latin typeface="Helvetica" panose="020B0604020202020204" pitchFamily="34" charset="0"/>
                <a:cs typeface="Helvetica" panose="020B0604020202020204" pitchFamily="34" charset="0"/>
              </a:rPr>
              <a:t>24/7 Virtual Learning</a:t>
            </a:r>
          </a:p>
          <a:p>
            <a:pPr algn="ctr"/>
            <a:r>
              <a:rPr lang="en-US" sz="2400" dirty="0">
                <a:latin typeface="Helvetica" panose="020B0604020202020204" pitchFamily="34" charset="0"/>
                <a:cs typeface="Helvetica" panose="020B0604020202020204" pitchFamily="34" charset="0"/>
              </a:rPr>
              <a:t>Blended Locations</a:t>
            </a:r>
          </a:p>
          <a:p>
            <a:endParaRPr lang="en-US" dirty="0"/>
          </a:p>
        </p:txBody>
      </p:sp>
      <p:cxnSp>
        <p:nvCxnSpPr>
          <p:cNvPr id="15" name="Straight Connector 14">
            <a:extLst>
              <a:ext uri="{FF2B5EF4-FFF2-40B4-BE49-F238E27FC236}">
                <a16:creationId xmlns:a16="http://schemas.microsoft.com/office/drawing/2014/main" id="{3210C3BA-C2C4-4CBB-9DE2-9A18F03A9C12}"/>
              </a:ext>
            </a:extLst>
          </p:cNvPr>
          <p:cNvCxnSpPr>
            <a:cxnSpLocks/>
          </p:cNvCxnSpPr>
          <p:nvPr/>
        </p:nvCxnSpPr>
        <p:spPr>
          <a:xfrm>
            <a:off x="485983" y="3522846"/>
            <a:ext cx="5510556"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248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posing for a photo&#10;&#10;Description automatically generated">
            <a:extLst>
              <a:ext uri="{FF2B5EF4-FFF2-40B4-BE49-F238E27FC236}">
                <a16:creationId xmlns:a16="http://schemas.microsoft.com/office/drawing/2014/main" id="{B0FA1012-BFC9-40FC-A847-F8642CC691FE}"/>
              </a:ext>
            </a:extLst>
          </p:cNvPr>
          <p:cNvPicPr>
            <a:picLocks noGrp="1" noChangeAspect="1"/>
          </p:cNvPicPr>
          <p:nvPr>
            <p:ph type="pic" idx="13"/>
          </p:nvPr>
        </p:nvPicPr>
        <p:blipFill rotWithShape="1">
          <a:blip r:embed="rId2">
            <a:alphaModFix amt="30000"/>
            <a:extLst>
              <a:ext uri="{28A0092B-C50C-407E-A947-70E740481C1C}">
                <a14:useLocalDpi xmlns:a14="http://schemas.microsoft.com/office/drawing/2010/main" val="0"/>
              </a:ext>
            </a:extLst>
          </a:blip>
          <a:srcRect l="1556" r="1557" b="1"/>
          <a:stretch/>
        </p:blipFill>
        <p:spPr>
          <a:xfrm>
            <a:off x="0" y="2421"/>
            <a:ext cx="12191980" cy="6857990"/>
          </a:xfrm>
          <a:prstGeom prst="rect">
            <a:avLst/>
          </a:prstGeom>
        </p:spPr>
      </p:pic>
      <p:grpSp>
        <p:nvGrpSpPr>
          <p:cNvPr id="38" name="Group 37">
            <a:extLst>
              <a:ext uri="{FF2B5EF4-FFF2-40B4-BE49-F238E27FC236}">
                <a16:creationId xmlns:a16="http://schemas.microsoft.com/office/drawing/2014/main" id="{F0472B6D-2B4F-4935-82D5-8C4CDA362718}"/>
              </a:ext>
            </a:extLst>
          </p:cNvPr>
          <p:cNvGrpSpPr/>
          <p:nvPr/>
        </p:nvGrpSpPr>
        <p:grpSpPr>
          <a:xfrm>
            <a:off x="4642059" y="632038"/>
            <a:ext cx="7151444" cy="5593924"/>
            <a:chOff x="2535571" y="506130"/>
            <a:chExt cx="7416825" cy="5801507"/>
          </a:xfrm>
        </p:grpSpPr>
        <p:sp>
          <p:nvSpPr>
            <p:cNvPr id="8" name="Adults">
              <a:extLst>
                <a:ext uri="{FF2B5EF4-FFF2-40B4-BE49-F238E27FC236}">
                  <a16:creationId xmlns:a16="http://schemas.microsoft.com/office/drawing/2014/main" id="{1640624A-D15A-4F78-9922-7426BF6C3F07}"/>
                </a:ext>
              </a:extLst>
            </p:cNvPr>
            <p:cNvSpPr txBox="1"/>
            <p:nvPr/>
          </p:nvSpPr>
          <p:spPr>
            <a:xfrm>
              <a:off x="3280637" y="1929708"/>
              <a:ext cx="444032" cy="245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600"/>
              </a:lvl1pPr>
            </a:lstStyle>
            <a:p>
              <a:r>
                <a:rPr sz="1125" dirty="0"/>
                <a:t>Adults</a:t>
              </a:r>
            </a:p>
          </p:txBody>
        </p:sp>
        <p:grpSp>
          <p:nvGrpSpPr>
            <p:cNvPr id="9" name="Group">
              <a:extLst>
                <a:ext uri="{FF2B5EF4-FFF2-40B4-BE49-F238E27FC236}">
                  <a16:creationId xmlns:a16="http://schemas.microsoft.com/office/drawing/2014/main" id="{1EFE51E3-9FE9-46FE-A5DC-378813FFEA30}"/>
                </a:ext>
              </a:extLst>
            </p:cNvPr>
            <p:cNvGrpSpPr/>
            <p:nvPr/>
          </p:nvGrpSpPr>
          <p:grpSpPr>
            <a:xfrm>
              <a:off x="2573058" y="1875603"/>
              <a:ext cx="1596272" cy="1267950"/>
              <a:chOff x="0" y="0"/>
              <a:chExt cx="2270253" cy="1803305"/>
            </a:xfrm>
          </p:grpSpPr>
          <p:sp>
            <p:nvSpPr>
              <p:cNvPr id="10" name="Rectangle">
                <a:extLst>
                  <a:ext uri="{FF2B5EF4-FFF2-40B4-BE49-F238E27FC236}">
                    <a16:creationId xmlns:a16="http://schemas.microsoft.com/office/drawing/2014/main" id="{F2AA2E19-0F40-42C4-9B75-136024137D97}"/>
                  </a:ext>
                </a:extLst>
              </p:cNvPr>
              <p:cNvSpPr/>
              <p:nvPr/>
            </p:nvSpPr>
            <p:spPr>
              <a:xfrm>
                <a:off x="0" y="0"/>
                <a:ext cx="2270253" cy="660400"/>
              </a:xfrm>
              <a:prstGeom prst="rect">
                <a:avLst/>
              </a:prstGeom>
              <a:solidFill>
                <a:srgbClr val="C00000"/>
              </a:solidFill>
              <a:ln w="12700" cap="flat">
                <a:noFill/>
                <a:miter lim="400000"/>
              </a:ln>
              <a:effectLst/>
            </p:spPr>
            <p:txBody>
              <a:bodyPr wrap="square" lIns="35719" tIns="35719" rIns="35719" bIns="35719" numCol="1" anchor="ctr">
                <a:noAutofit/>
              </a:bodyPr>
              <a:lstStyle/>
              <a:p>
                <a:pPr>
                  <a:defRPr sz="2400" cap="all" spc="384">
                    <a:latin typeface="Avenir Medium"/>
                    <a:ea typeface="Avenir Medium"/>
                    <a:cs typeface="Avenir Medium"/>
                    <a:sym typeface="Avenir Medium"/>
                  </a:defRPr>
                </a:pPr>
                <a:endParaRPr sz="1687" dirty="0"/>
              </a:p>
            </p:txBody>
          </p:sp>
          <p:sp>
            <p:nvSpPr>
              <p:cNvPr id="11" name="K-12">
                <a:extLst>
                  <a:ext uri="{FF2B5EF4-FFF2-40B4-BE49-F238E27FC236}">
                    <a16:creationId xmlns:a16="http://schemas.microsoft.com/office/drawing/2014/main" id="{99837CD7-E024-4FBE-A3BD-FE3A59B0FFA5}"/>
                  </a:ext>
                </a:extLst>
              </p:cNvPr>
              <p:cNvSpPr txBox="1"/>
              <p:nvPr/>
            </p:nvSpPr>
            <p:spPr>
              <a:xfrm>
                <a:off x="854279" y="125062"/>
                <a:ext cx="572237" cy="4102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2000"/>
                </a:lvl1pPr>
              </a:lstStyle>
              <a:p>
                <a:r>
                  <a:rPr sz="1406" dirty="0">
                    <a:solidFill>
                      <a:schemeClr val="bg1"/>
                    </a:solidFill>
                  </a:rPr>
                  <a:t>K-12</a:t>
                </a:r>
              </a:p>
            </p:txBody>
          </p:sp>
          <p:sp>
            <p:nvSpPr>
              <p:cNvPr id="12" name="Middle College…">
                <a:extLst>
                  <a:ext uri="{FF2B5EF4-FFF2-40B4-BE49-F238E27FC236}">
                    <a16:creationId xmlns:a16="http://schemas.microsoft.com/office/drawing/2014/main" id="{ED5890F1-A6C0-42A0-BE33-0DD818E7B633}"/>
                  </a:ext>
                </a:extLst>
              </p:cNvPr>
              <p:cNvSpPr txBox="1"/>
              <p:nvPr/>
            </p:nvSpPr>
            <p:spPr>
              <a:xfrm>
                <a:off x="0" y="715828"/>
                <a:ext cx="2002144" cy="10874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marL="160729" indent="-160729">
                  <a:buSzPct val="100000"/>
                  <a:buChar char="•"/>
                  <a:defRPr sz="1600">
                    <a:solidFill>
                      <a:srgbClr val="000000"/>
                    </a:solidFill>
                  </a:defRPr>
                </a:pPr>
                <a:r>
                  <a:rPr sz="1125" dirty="0"/>
                  <a:t>Middle College</a:t>
                </a:r>
              </a:p>
              <a:p>
                <a:pPr marL="160729" indent="-160729">
                  <a:buSzPct val="100000"/>
                  <a:buChar char="•"/>
                  <a:defRPr sz="1600">
                    <a:solidFill>
                      <a:srgbClr val="000000"/>
                    </a:solidFill>
                  </a:defRPr>
                </a:pPr>
                <a:r>
                  <a:rPr sz="1125" dirty="0"/>
                  <a:t>Early College Access</a:t>
                </a:r>
              </a:p>
              <a:p>
                <a:pPr marL="160729" indent="-160729">
                  <a:buSzPct val="100000"/>
                  <a:buChar char="•"/>
                  <a:defRPr sz="1600">
                    <a:solidFill>
                      <a:srgbClr val="000000"/>
                    </a:solidFill>
                  </a:defRPr>
                </a:pPr>
                <a:r>
                  <a:rPr sz="1125" dirty="0"/>
                  <a:t>PTECH</a:t>
                </a:r>
              </a:p>
              <a:p>
                <a:pPr marL="160729" indent="-160729">
                  <a:buSzPct val="100000"/>
                  <a:buChar char="•"/>
                  <a:defRPr sz="1600">
                    <a:solidFill>
                      <a:srgbClr val="000000"/>
                    </a:solidFill>
                  </a:defRPr>
                </a:pPr>
                <a:r>
                  <a:rPr sz="1125" dirty="0"/>
                  <a:t>Transition Courses</a:t>
                </a:r>
              </a:p>
            </p:txBody>
          </p:sp>
        </p:grpSp>
        <p:grpSp>
          <p:nvGrpSpPr>
            <p:cNvPr id="13" name="Group">
              <a:extLst>
                <a:ext uri="{FF2B5EF4-FFF2-40B4-BE49-F238E27FC236}">
                  <a16:creationId xmlns:a16="http://schemas.microsoft.com/office/drawing/2014/main" id="{53794C74-262E-4CEF-B505-424FF391E8E7}"/>
                </a:ext>
              </a:extLst>
            </p:cNvPr>
            <p:cNvGrpSpPr/>
            <p:nvPr/>
          </p:nvGrpSpPr>
          <p:grpSpPr>
            <a:xfrm>
              <a:off x="5250287" y="506130"/>
              <a:ext cx="1643849" cy="1255481"/>
              <a:chOff x="0" y="0"/>
              <a:chExt cx="2337918" cy="1785573"/>
            </a:xfrm>
          </p:grpSpPr>
          <p:sp>
            <p:nvSpPr>
              <p:cNvPr id="14" name="Rectangle">
                <a:extLst>
                  <a:ext uri="{FF2B5EF4-FFF2-40B4-BE49-F238E27FC236}">
                    <a16:creationId xmlns:a16="http://schemas.microsoft.com/office/drawing/2014/main" id="{1FF8163F-E68D-47FB-B6CB-F5F7C16E5109}"/>
                  </a:ext>
                </a:extLst>
              </p:cNvPr>
              <p:cNvSpPr/>
              <p:nvPr/>
            </p:nvSpPr>
            <p:spPr>
              <a:xfrm>
                <a:off x="67665" y="0"/>
                <a:ext cx="2270253" cy="660400"/>
              </a:xfrm>
              <a:prstGeom prst="rect">
                <a:avLst/>
              </a:prstGeom>
              <a:solidFill>
                <a:srgbClr val="C00000"/>
              </a:solidFill>
              <a:ln w="12700" cap="flat">
                <a:noFill/>
                <a:miter lim="400000"/>
              </a:ln>
              <a:effectLst/>
            </p:spPr>
            <p:txBody>
              <a:bodyPr wrap="square" lIns="35719" tIns="35719" rIns="35719" bIns="35719" numCol="1" anchor="ctr">
                <a:noAutofit/>
              </a:bodyPr>
              <a:lstStyle/>
              <a:p>
                <a:pPr>
                  <a:defRPr sz="2400" cap="all" spc="384">
                    <a:latin typeface="Avenir Medium"/>
                    <a:ea typeface="Avenir Medium"/>
                    <a:cs typeface="Avenir Medium"/>
                    <a:sym typeface="Avenir Medium"/>
                  </a:defRPr>
                </a:pPr>
                <a:endParaRPr sz="1687" dirty="0"/>
              </a:p>
            </p:txBody>
          </p:sp>
          <p:sp>
            <p:nvSpPr>
              <p:cNvPr id="15" name="Adults">
                <a:extLst>
                  <a:ext uri="{FF2B5EF4-FFF2-40B4-BE49-F238E27FC236}">
                    <a16:creationId xmlns:a16="http://schemas.microsoft.com/office/drawing/2014/main" id="{A3884F4B-F268-42E1-BCC2-F46C7C622A61}"/>
                  </a:ext>
                </a:extLst>
              </p:cNvPr>
              <p:cNvSpPr txBox="1"/>
              <p:nvPr/>
            </p:nvSpPr>
            <p:spPr>
              <a:xfrm>
                <a:off x="811708" y="125062"/>
                <a:ext cx="766023" cy="4102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2000"/>
                </a:lvl1pPr>
              </a:lstStyle>
              <a:p>
                <a:r>
                  <a:rPr sz="1406" dirty="0">
                    <a:solidFill>
                      <a:schemeClr val="bg1"/>
                    </a:solidFill>
                  </a:rPr>
                  <a:t>Adults</a:t>
                </a:r>
              </a:p>
            </p:txBody>
          </p:sp>
          <p:sp>
            <p:nvSpPr>
              <p:cNvPr id="16" name="Entry-level workers…">
                <a:extLst>
                  <a:ext uri="{FF2B5EF4-FFF2-40B4-BE49-F238E27FC236}">
                    <a16:creationId xmlns:a16="http://schemas.microsoft.com/office/drawing/2014/main" id="{C8952255-C78F-42CD-AD06-AF9351E9D6CF}"/>
                  </a:ext>
                </a:extLst>
              </p:cNvPr>
              <p:cNvSpPr txBox="1"/>
              <p:nvPr/>
            </p:nvSpPr>
            <p:spPr>
              <a:xfrm>
                <a:off x="0" y="698095"/>
                <a:ext cx="2239246" cy="10874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marL="160729" indent="-160729">
                  <a:buSzPct val="100000"/>
                  <a:buChar char="•"/>
                  <a:defRPr sz="1600">
                    <a:solidFill>
                      <a:srgbClr val="000000"/>
                    </a:solidFill>
                  </a:defRPr>
                </a:pPr>
                <a:r>
                  <a:rPr sz="1125" dirty="0"/>
                  <a:t>Entry-level workers</a:t>
                </a:r>
              </a:p>
              <a:p>
                <a:pPr marL="160729" indent="-160729">
                  <a:buSzPct val="100000"/>
                  <a:buChar char="•"/>
                  <a:defRPr sz="1600">
                    <a:solidFill>
                      <a:srgbClr val="000000"/>
                    </a:solidFill>
                  </a:defRPr>
                </a:pPr>
                <a:r>
                  <a:rPr sz="1125" dirty="0"/>
                  <a:t>Early retirees</a:t>
                </a:r>
              </a:p>
              <a:p>
                <a:pPr marL="160729" indent="-160729">
                  <a:buSzPct val="100000"/>
                  <a:buChar char="•"/>
                  <a:defRPr sz="1600">
                    <a:solidFill>
                      <a:srgbClr val="000000"/>
                    </a:solidFill>
                  </a:defRPr>
                </a:pPr>
                <a:r>
                  <a:rPr sz="1125" dirty="0"/>
                  <a:t>Career changers</a:t>
                </a:r>
              </a:p>
              <a:p>
                <a:pPr marL="160729" indent="-160729">
                  <a:buSzPct val="100000"/>
                  <a:buChar char="•"/>
                  <a:defRPr sz="1600">
                    <a:solidFill>
                      <a:srgbClr val="000000"/>
                    </a:solidFill>
                  </a:defRPr>
                </a:pPr>
                <a:r>
                  <a:rPr sz="1125" dirty="0"/>
                  <a:t>Underemployed adults</a:t>
                </a:r>
              </a:p>
            </p:txBody>
          </p:sp>
        </p:grpSp>
        <p:grpSp>
          <p:nvGrpSpPr>
            <p:cNvPr id="17" name="Group">
              <a:extLst>
                <a:ext uri="{FF2B5EF4-FFF2-40B4-BE49-F238E27FC236}">
                  <a16:creationId xmlns:a16="http://schemas.microsoft.com/office/drawing/2014/main" id="{7E91BB2D-F5A6-49E4-96BD-93F8B4847A1C}"/>
                </a:ext>
              </a:extLst>
            </p:cNvPr>
            <p:cNvGrpSpPr/>
            <p:nvPr/>
          </p:nvGrpSpPr>
          <p:grpSpPr>
            <a:xfrm>
              <a:off x="2535571" y="4260720"/>
              <a:ext cx="1694696" cy="1645687"/>
              <a:chOff x="0" y="0"/>
              <a:chExt cx="2410234" cy="2340530"/>
            </a:xfrm>
          </p:grpSpPr>
          <p:sp>
            <p:nvSpPr>
              <p:cNvPr id="18" name="Rectangle">
                <a:extLst>
                  <a:ext uri="{FF2B5EF4-FFF2-40B4-BE49-F238E27FC236}">
                    <a16:creationId xmlns:a16="http://schemas.microsoft.com/office/drawing/2014/main" id="{58D850BE-F6F9-443D-91C5-24FFD2E81EE6}"/>
                  </a:ext>
                </a:extLst>
              </p:cNvPr>
              <p:cNvSpPr/>
              <p:nvPr/>
            </p:nvSpPr>
            <p:spPr>
              <a:xfrm>
                <a:off x="90971" y="0"/>
                <a:ext cx="2270253" cy="660400"/>
              </a:xfrm>
              <a:prstGeom prst="rect">
                <a:avLst/>
              </a:prstGeom>
              <a:solidFill>
                <a:srgbClr val="C00000"/>
              </a:solidFill>
              <a:ln w="12700" cap="flat">
                <a:noFill/>
                <a:miter lim="400000"/>
              </a:ln>
              <a:effectLst/>
            </p:spPr>
            <p:txBody>
              <a:bodyPr wrap="square" lIns="35719" tIns="35719" rIns="35719" bIns="35719" numCol="1" anchor="ctr">
                <a:noAutofit/>
              </a:bodyPr>
              <a:lstStyle/>
              <a:p>
                <a:pPr>
                  <a:defRPr sz="2400" cap="all" spc="384">
                    <a:latin typeface="Avenir Medium"/>
                    <a:ea typeface="Avenir Medium"/>
                    <a:cs typeface="Avenir Medium"/>
                    <a:sym typeface="Avenir Medium"/>
                  </a:defRPr>
                </a:pPr>
                <a:endParaRPr sz="1687" dirty="0"/>
              </a:p>
            </p:txBody>
          </p:sp>
          <p:sp>
            <p:nvSpPr>
              <p:cNvPr id="19" name="Disenfranchised">
                <a:extLst>
                  <a:ext uri="{FF2B5EF4-FFF2-40B4-BE49-F238E27FC236}">
                    <a16:creationId xmlns:a16="http://schemas.microsoft.com/office/drawing/2014/main" id="{8622FA25-014A-4D64-A6DF-5ECF90CFA5DB}"/>
                  </a:ext>
                </a:extLst>
              </p:cNvPr>
              <p:cNvSpPr txBox="1"/>
              <p:nvPr/>
            </p:nvSpPr>
            <p:spPr>
              <a:xfrm>
                <a:off x="296408" y="125062"/>
                <a:ext cx="1764677" cy="4102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2000"/>
                </a:lvl1pPr>
              </a:lstStyle>
              <a:p>
                <a:r>
                  <a:rPr sz="1406" dirty="0">
                    <a:solidFill>
                      <a:schemeClr val="bg1"/>
                    </a:solidFill>
                  </a:rPr>
                  <a:t>Disenfranchised</a:t>
                </a:r>
              </a:p>
            </p:txBody>
          </p:sp>
          <p:sp>
            <p:nvSpPr>
              <p:cNvPr id="20" name="HS dropouts (GED)…">
                <a:extLst>
                  <a:ext uri="{FF2B5EF4-FFF2-40B4-BE49-F238E27FC236}">
                    <a16:creationId xmlns:a16="http://schemas.microsoft.com/office/drawing/2014/main" id="{92D274C4-4BB0-43C3-895E-17DDB85F8F9D}"/>
                  </a:ext>
                </a:extLst>
              </p:cNvPr>
              <p:cNvSpPr txBox="1"/>
              <p:nvPr/>
            </p:nvSpPr>
            <p:spPr>
              <a:xfrm>
                <a:off x="0" y="760611"/>
                <a:ext cx="2410234" cy="15799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marL="160729" indent="-160729">
                  <a:buSzPct val="100000"/>
                  <a:buChar char="•"/>
                  <a:defRPr sz="1600">
                    <a:solidFill>
                      <a:srgbClr val="000000"/>
                    </a:solidFill>
                  </a:defRPr>
                </a:pPr>
                <a:r>
                  <a:rPr sz="1125" dirty="0"/>
                  <a:t>HS dropouts (GED)</a:t>
                </a:r>
              </a:p>
              <a:p>
                <a:pPr marL="160729" indent="-160729">
                  <a:buSzPct val="100000"/>
                  <a:buChar char="•"/>
                  <a:defRPr sz="1600">
                    <a:solidFill>
                      <a:srgbClr val="000000"/>
                    </a:solidFill>
                  </a:defRPr>
                </a:pPr>
                <a:r>
                  <a:rPr sz="1125" dirty="0"/>
                  <a:t>Immigrants (ESL, ABE)</a:t>
                </a:r>
              </a:p>
              <a:p>
                <a:pPr marL="160729" indent="-160729">
                  <a:buSzPct val="100000"/>
                  <a:buChar char="•"/>
                  <a:defRPr sz="1600">
                    <a:solidFill>
                      <a:srgbClr val="000000"/>
                    </a:solidFill>
                  </a:defRPr>
                </a:pPr>
                <a:r>
                  <a:rPr sz="1125" dirty="0"/>
                  <a:t>Illiterate (ESL, ABE, GED)</a:t>
                </a:r>
              </a:p>
              <a:p>
                <a:pPr marL="160729" indent="-160729">
                  <a:buSzPct val="100000"/>
                  <a:buChar char="•"/>
                  <a:defRPr sz="1600">
                    <a:solidFill>
                      <a:srgbClr val="000000"/>
                    </a:solidFill>
                  </a:defRPr>
                </a:pPr>
                <a:r>
                  <a:rPr sz="1125" dirty="0"/>
                  <a:t>Unemployed adults</a:t>
                </a:r>
              </a:p>
              <a:p>
                <a:pPr marL="160729" indent="-160729">
                  <a:buSzPct val="100000"/>
                  <a:buChar char="•"/>
                  <a:defRPr sz="1600">
                    <a:solidFill>
                      <a:srgbClr val="000000"/>
                    </a:solidFill>
                  </a:defRPr>
                </a:pPr>
                <a:r>
                  <a:rPr sz="1125" dirty="0"/>
                  <a:t>Incarcerated</a:t>
                </a:r>
              </a:p>
              <a:p>
                <a:pPr marL="160729" indent="-160729">
                  <a:buSzPct val="100000"/>
                  <a:buChar char="•"/>
                  <a:defRPr sz="1600">
                    <a:solidFill>
                      <a:srgbClr val="000000"/>
                    </a:solidFill>
                  </a:defRPr>
                </a:pPr>
                <a:r>
                  <a:rPr sz="1125" dirty="0"/>
                  <a:t>Students with disabilities</a:t>
                </a:r>
              </a:p>
            </p:txBody>
          </p:sp>
        </p:grpSp>
        <p:grpSp>
          <p:nvGrpSpPr>
            <p:cNvPr id="21" name="Group">
              <a:extLst>
                <a:ext uri="{FF2B5EF4-FFF2-40B4-BE49-F238E27FC236}">
                  <a16:creationId xmlns:a16="http://schemas.microsoft.com/office/drawing/2014/main" id="{5B101BC5-0778-414A-85A0-0239BCD80F4E}"/>
                </a:ext>
              </a:extLst>
            </p:cNvPr>
            <p:cNvGrpSpPr/>
            <p:nvPr/>
          </p:nvGrpSpPr>
          <p:grpSpPr>
            <a:xfrm>
              <a:off x="5269601" y="5221082"/>
              <a:ext cx="1596273" cy="1086555"/>
              <a:chOff x="0" y="0"/>
              <a:chExt cx="2270253" cy="1545321"/>
            </a:xfrm>
          </p:grpSpPr>
          <p:sp>
            <p:nvSpPr>
              <p:cNvPr id="22" name="Rectangle">
                <a:extLst>
                  <a:ext uri="{FF2B5EF4-FFF2-40B4-BE49-F238E27FC236}">
                    <a16:creationId xmlns:a16="http://schemas.microsoft.com/office/drawing/2014/main" id="{A78363E8-6711-485D-BB98-9552DCB9E731}"/>
                  </a:ext>
                </a:extLst>
              </p:cNvPr>
              <p:cNvSpPr/>
              <p:nvPr/>
            </p:nvSpPr>
            <p:spPr>
              <a:xfrm>
                <a:off x="0" y="0"/>
                <a:ext cx="2270253" cy="660400"/>
              </a:xfrm>
              <a:prstGeom prst="rect">
                <a:avLst/>
              </a:prstGeom>
              <a:solidFill>
                <a:srgbClr val="C00000"/>
              </a:solidFill>
              <a:ln w="12700" cap="flat">
                <a:noFill/>
                <a:miter lim="400000"/>
              </a:ln>
              <a:effectLst/>
            </p:spPr>
            <p:txBody>
              <a:bodyPr wrap="square" lIns="35719" tIns="35719" rIns="35719" bIns="35719" numCol="1" anchor="ctr">
                <a:noAutofit/>
              </a:bodyPr>
              <a:lstStyle/>
              <a:p>
                <a:pPr>
                  <a:defRPr sz="2400" cap="all" spc="384">
                    <a:latin typeface="Avenir Medium"/>
                    <a:ea typeface="Avenir Medium"/>
                    <a:cs typeface="Avenir Medium"/>
                    <a:sym typeface="Avenir Medium"/>
                  </a:defRPr>
                </a:pPr>
                <a:endParaRPr sz="1687" dirty="0"/>
              </a:p>
            </p:txBody>
          </p:sp>
          <p:sp>
            <p:nvSpPr>
              <p:cNvPr id="23" name="Workforce">
                <a:extLst>
                  <a:ext uri="{FF2B5EF4-FFF2-40B4-BE49-F238E27FC236}">
                    <a16:creationId xmlns:a16="http://schemas.microsoft.com/office/drawing/2014/main" id="{62F60BF8-3353-4CBF-AEA3-15A78F101193}"/>
                  </a:ext>
                </a:extLst>
              </p:cNvPr>
              <p:cNvSpPr txBox="1"/>
              <p:nvPr/>
            </p:nvSpPr>
            <p:spPr>
              <a:xfrm>
                <a:off x="525095" y="125062"/>
                <a:ext cx="1188428" cy="4102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2000"/>
                </a:lvl1pPr>
              </a:lstStyle>
              <a:p>
                <a:r>
                  <a:rPr sz="1406" dirty="0">
                    <a:solidFill>
                      <a:schemeClr val="bg1"/>
                    </a:solidFill>
                  </a:rPr>
                  <a:t>Workforce</a:t>
                </a:r>
              </a:p>
            </p:txBody>
          </p:sp>
          <p:sp>
            <p:nvSpPr>
              <p:cNvPr id="24" name="Customized training…">
                <a:extLst>
                  <a:ext uri="{FF2B5EF4-FFF2-40B4-BE49-F238E27FC236}">
                    <a16:creationId xmlns:a16="http://schemas.microsoft.com/office/drawing/2014/main" id="{5C222765-72DE-4736-8E3B-C8B929866733}"/>
                  </a:ext>
                </a:extLst>
              </p:cNvPr>
              <p:cNvSpPr txBox="1"/>
              <p:nvPr/>
            </p:nvSpPr>
            <p:spPr>
              <a:xfrm>
                <a:off x="1552" y="704065"/>
                <a:ext cx="2214166" cy="841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marL="160729" indent="-160729">
                  <a:buSzPct val="100000"/>
                  <a:buChar char="•"/>
                  <a:defRPr sz="1600">
                    <a:solidFill>
                      <a:srgbClr val="000000"/>
                    </a:solidFill>
                  </a:defRPr>
                </a:pPr>
                <a:r>
                  <a:rPr sz="1125" dirty="0"/>
                  <a:t>Customized training</a:t>
                </a:r>
              </a:p>
              <a:p>
                <a:pPr marL="160729" indent="-160729">
                  <a:buSzPct val="100000"/>
                  <a:buChar char="•"/>
                  <a:defRPr sz="1600">
                    <a:solidFill>
                      <a:srgbClr val="000000"/>
                    </a:solidFill>
                  </a:defRPr>
                </a:pPr>
                <a:r>
                  <a:rPr sz="1125" dirty="0"/>
                  <a:t>Incumbent workers</a:t>
                </a:r>
              </a:p>
              <a:p>
                <a:pPr marL="160729" indent="-160729">
                  <a:buSzPct val="100000"/>
                  <a:buChar char="•"/>
                  <a:defRPr sz="1600">
                    <a:solidFill>
                      <a:srgbClr val="000000"/>
                    </a:solidFill>
                  </a:defRPr>
                </a:pPr>
                <a:r>
                  <a:rPr sz="1125" dirty="0"/>
                  <a:t>Short-term credentials</a:t>
                </a:r>
              </a:p>
            </p:txBody>
          </p:sp>
        </p:grpSp>
        <p:grpSp>
          <p:nvGrpSpPr>
            <p:cNvPr id="25" name="Group">
              <a:extLst>
                <a:ext uri="{FF2B5EF4-FFF2-40B4-BE49-F238E27FC236}">
                  <a16:creationId xmlns:a16="http://schemas.microsoft.com/office/drawing/2014/main" id="{054DD460-C604-4783-BD25-E33FB3D29FEE}"/>
                </a:ext>
              </a:extLst>
            </p:cNvPr>
            <p:cNvGrpSpPr/>
            <p:nvPr/>
          </p:nvGrpSpPr>
          <p:grpSpPr>
            <a:xfrm>
              <a:off x="8007937" y="4192621"/>
              <a:ext cx="1622704" cy="1114844"/>
              <a:chOff x="0" y="0"/>
              <a:chExt cx="2307844" cy="1585554"/>
            </a:xfrm>
          </p:grpSpPr>
          <p:sp>
            <p:nvSpPr>
              <p:cNvPr id="26" name="Rectangle">
                <a:extLst>
                  <a:ext uri="{FF2B5EF4-FFF2-40B4-BE49-F238E27FC236}">
                    <a16:creationId xmlns:a16="http://schemas.microsoft.com/office/drawing/2014/main" id="{D075B3A4-ED67-4657-B938-0D386B98A904}"/>
                  </a:ext>
                </a:extLst>
              </p:cNvPr>
              <p:cNvSpPr/>
              <p:nvPr/>
            </p:nvSpPr>
            <p:spPr>
              <a:xfrm>
                <a:off x="37591" y="0"/>
                <a:ext cx="2270253" cy="660400"/>
              </a:xfrm>
              <a:prstGeom prst="rect">
                <a:avLst/>
              </a:prstGeom>
              <a:solidFill>
                <a:srgbClr val="C00000"/>
              </a:solidFill>
              <a:ln w="12700" cap="flat">
                <a:noFill/>
                <a:miter lim="400000"/>
              </a:ln>
              <a:effectLst/>
            </p:spPr>
            <p:txBody>
              <a:bodyPr wrap="square" lIns="35719" tIns="35719" rIns="35719" bIns="35719" numCol="1" anchor="ctr">
                <a:noAutofit/>
              </a:bodyPr>
              <a:lstStyle/>
              <a:p>
                <a:pPr>
                  <a:defRPr sz="2400" cap="all" spc="384">
                    <a:latin typeface="Avenir Medium"/>
                    <a:ea typeface="Avenir Medium"/>
                    <a:cs typeface="Avenir Medium"/>
                    <a:sym typeface="Avenir Medium"/>
                  </a:defRPr>
                </a:pPr>
                <a:endParaRPr sz="1687" dirty="0"/>
              </a:p>
            </p:txBody>
          </p:sp>
          <p:sp>
            <p:nvSpPr>
              <p:cNvPr id="27" name="4Yr Institutions">
                <a:extLst>
                  <a:ext uri="{FF2B5EF4-FFF2-40B4-BE49-F238E27FC236}">
                    <a16:creationId xmlns:a16="http://schemas.microsoft.com/office/drawing/2014/main" id="{81D80F67-0359-4EC1-A683-7503631BB121}"/>
                  </a:ext>
                </a:extLst>
              </p:cNvPr>
              <p:cNvSpPr txBox="1"/>
              <p:nvPr/>
            </p:nvSpPr>
            <p:spPr>
              <a:xfrm>
                <a:off x="313004" y="125062"/>
                <a:ext cx="1670110" cy="4102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2000"/>
                </a:lvl1pPr>
              </a:lstStyle>
              <a:p>
                <a:r>
                  <a:rPr sz="1406" dirty="0">
                    <a:solidFill>
                      <a:schemeClr val="bg1"/>
                    </a:solidFill>
                  </a:rPr>
                  <a:t>4Yr Institutions</a:t>
                </a:r>
              </a:p>
            </p:txBody>
          </p:sp>
          <p:sp>
            <p:nvSpPr>
              <p:cNvPr id="28" name="Transfer students…">
                <a:extLst>
                  <a:ext uri="{FF2B5EF4-FFF2-40B4-BE49-F238E27FC236}">
                    <a16:creationId xmlns:a16="http://schemas.microsoft.com/office/drawing/2014/main" id="{958CAA06-268F-4053-8508-33435B9C7487}"/>
                  </a:ext>
                </a:extLst>
              </p:cNvPr>
              <p:cNvSpPr txBox="1"/>
              <p:nvPr/>
            </p:nvSpPr>
            <p:spPr>
              <a:xfrm>
                <a:off x="0" y="744298"/>
                <a:ext cx="2184529" cy="841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marL="160729" indent="-160729">
                  <a:buSzPct val="100000"/>
                  <a:buChar char="•"/>
                  <a:defRPr sz="1600">
                    <a:solidFill>
                      <a:srgbClr val="000000"/>
                    </a:solidFill>
                  </a:defRPr>
                </a:pPr>
                <a:r>
                  <a:rPr sz="1125" dirty="0"/>
                  <a:t>Transfer students</a:t>
                </a:r>
              </a:p>
              <a:p>
                <a:pPr marL="160729" indent="-160729">
                  <a:buSzPct val="100000"/>
                  <a:buChar char="•"/>
                  <a:defRPr sz="1600">
                    <a:solidFill>
                      <a:srgbClr val="000000"/>
                    </a:solidFill>
                  </a:defRPr>
                </a:pPr>
                <a:r>
                  <a:rPr sz="1125" dirty="0"/>
                  <a:t>Associates completers</a:t>
                </a:r>
              </a:p>
              <a:p>
                <a:pPr marL="160729" indent="-160729">
                  <a:buSzPct val="100000"/>
                  <a:buChar char="•"/>
                  <a:defRPr sz="1600">
                    <a:solidFill>
                      <a:srgbClr val="000000"/>
                    </a:solidFill>
                  </a:defRPr>
                </a:pPr>
                <a:r>
                  <a:rPr sz="1125" dirty="0"/>
                  <a:t>Traditional students</a:t>
                </a:r>
              </a:p>
            </p:txBody>
          </p:sp>
        </p:grpSp>
        <p:grpSp>
          <p:nvGrpSpPr>
            <p:cNvPr id="29" name="Group">
              <a:extLst>
                <a:ext uri="{FF2B5EF4-FFF2-40B4-BE49-F238E27FC236}">
                  <a16:creationId xmlns:a16="http://schemas.microsoft.com/office/drawing/2014/main" id="{B64549C9-5ACF-4B1B-AA89-900BAF8F449C}"/>
                </a:ext>
              </a:extLst>
            </p:cNvPr>
            <p:cNvGrpSpPr/>
            <p:nvPr/>
          </p:nvGrpSpPr>
          <p:grpSpPr>
            <a:xfrm>
              <a:off x="8007632" y="1701499"/>
              <a:ext cx="1944764" cy="1290667"/>
              <a:chOff x="306499" y="0"/>
              <a:chExt cx="2765885" cy="1835612"/>
            </a:xfrm>
          </p:grpSpPr>
          <p:sp>
            <p:nvSpPr>
              <p:cNvPr id="30" name="Rectangle">
                <a:extLst>
                  <a:ext uri="{FF2B5EF4-FFF2-40B4-BE49-F238E27FC236}">
                    <a16:creationId xmlns:a16="http://schemas.microsoft.com/office/drawing/2014/main" id="{9CAFE01A-4488-4F1A-844F-F3E07C389FBE}"/>
                  </a:ext>
                </a:extLst>
              </p:cNvPr>
              <p:cNvSpPr/>
              <p:nvPr/>
            </p:nvSpPr>
            <p:spPr>
              <a:xfrm>
                <a:off x="378358" y="0"/>
                <a:ext cx="2270253" cy="660400"/>
              </a:xfrm>
              <a:prstGeom prst="rect">
                <a:avLst/>
              </a:prstGeom>
              <a:solidFill>
                <a:srgbClr val="C00000"/>
              </a:solidFill>
              <a:ln w="12700" cap="flat">
                <a:noFill/>
                <a:miter lim="400000"/>
              </a:ln>
              <a:effectLst/>
            </p:spPr>
            <p:txBody>
              <a:bodyPr wrap="square" lIns="35719" tIns="35719" rIns="35719" bIns="35719" numCol="1" anchor="ctr">
                <a:noAutofit/>
              </a:bodyPr>
              <a:lstStyle/>
              <a:p>
                <a:pPr>
                  <a:defRPr sz="2400" cap="all" spc="384">
                    <a:latin typeface="Avenir Medium"/>
                    <a:ea typeface="Avenir Medium"/>
                    <a:cs typeface="Avenir Medium"/>
                    <a:sym typeface="Avenir Medium"/>
                  </a:defRPr>
                </a:pPr>
                <a:endParaRPr sz="1687" dirty="0"/>
              </a:p>
            </p:txBody>
          </p:sp>
          <p:sp>
            <p:nvSpPr>
              <p:cNvPr id="31" name="Lifelong Learning">
                <a:extLst>
                  <a:ext uri="{FF2B5EF4-FFF2-40B4-BE49-F238E27FC236}">
                    <a16:creationId xmlns:a16="http://schemas.microsoft.com/office/drawing/2014/main" id="{0BC1C306-0421-4DC6-A69A-5D4305AD07C1}"/>
                  </a:ext>
                </a:extLst>
              </p:cNvPr>
              <p:cNvSpPr txBox="1"/>
              <p:nvPr/>
            </p:nvSpPr>
            <p:spPr>
              <a:xfrm>
                <a:off x="503657" y="125063"/>
                <a:ext cx="1869914" cy="4102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2000"/>
                </a:lvl1pPr>
              </a:lstStyle>
              <a:p>
                <a:r>
                  <a:rPr sz="1406" dirty="0">
                    <a:solidFill>
                      <a:schemeClr val="bg1"/>
                    </a:solidFill>
                  </a:rPr>
                  <a:t>Lifelong Learning</a:t>
                </a:r>
              </a:p>
            </p:txBody>
          </p:sp>
          <p:sp>
            <p:nvSpPr>
              <p:cNvPr id="32" name="Certification/Recertification…">
                <a:extLst>
                  <a:ext uri="{FF2B5EF4-FFF2-40B4-BE49-F238E27FC236}">
                    <a16:creationId xmlns:a16="http://schemas.microsoft.com/office/drawing/2014/main" id="{5170558F-988A-4322-A832-3BC14FAEC3B3}"/>
                  </a:ext>
                </a:extLst>
              </p:cNvPr>
              <p:cNvSpPr txBox="1"/>
              <p:nvPr/>
            </p:nvSpPr>
            <p:spPr>
              <a:xfrm>
                <a:off x="306499" y="748136"/>
                <a:ext cx="2765885" cy="10874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marL="160729" indent="-160729">
                  <a:buSzPct val="100000"/>
                  <a:buChar char="•"/>
                  <a:defRPr sz="1600">
                    <a:solidFill>
                      <a:srgbClr val="000000"/>
                    </a:solidFill>
                  </a:defRPr>
                </a:pPr>
                <a:r>
                  <a:rPr sz="1125" dirty="0"/>
                  <a:t>Certification/Recertification</a:t>
                </a:r>
              </a:p>
              <a:p>
                <a:pPr marL="160729" indent="-160729">
                  <a:buSzPct val="100000"/>
                  <a:buChar char="•"/>
                  <a:defRPr sz="1600">
                    <a:solidFill>
                      <a:srgbClr val="000000"/>
                    </a:solidFill>
                  </a:defRPr>
                </a:pPr>
                <a:r>
                  <a:rPr sz="1125" dirty="0"/>
                  <a:t>Licensure</a:t>
                </a:r>
              </a:p>
              <a:p>
                <a:pPr marL="160729" indent="-160729">
                  <a:buSzPct val="100000"/>
                  <a:buChar char="•"/>
                  <a:defRPr sz="1600">
                    <a:solidFill>
                      <a:srgbClr val="000000"/>
                    </a:solidFill>
                  </a:defRPr>
                </a:pPr>
                <a:r>
                  <a:rPr sz="1125" dirty="0"/>
                  <a:t>Post-baccalaureate Programs</a:t>
                </a:r>
              </a:p>
              <a:p>
                <a:pPr marL="160729" indent="-160729">
                  <a:buSzPct val="100000"/>
                  <a:buChar char="•"/>
                  <a:defRPr sz="1600">
                    <a:solidFill>
                      <a:srgbClr val="000000"/>
                    </a:solidFill>
                  </a:defRPr>
                </a:pPr>
                <a:r>
                  <a:rPr sz="1125" dirty="0"/>
                  <a:t>Acquire new skills </a:t>
                </a:r>
              </a:p>
            </p:txBody>
          </p:sp>
        </p:grpSp>
        <p:sp>
          <p:nvSpPr>
            <p:cNvPr id="33" name="Double Arrow">
              <a:extLst>
                <a:ext uri="{FF2B5EF4-FFF2-40B4-BE49-F238E27FC236}">
                  <a16:creationId xmlns:a16="http://schemas.microsoft.com/office/drawing/2014/main" id="{0C16CB0F-059E-4DD0-B234-81041CAB75FE}"/>
                </a:ext>
              </a:extLst>
            </p:cNvPr>
            <p:cNvSpPr/>
            <p:nvPr/>
          </p:nvSpPr>
          <p:spPr>
            <a:xfrm rot="19920000">
              <a:off x="4544303" y="3176763"/>
              <a:ext cx="3103395" cy="328965"/>
            </a:xfrm>
            <a:prstGeom prst="leftRightArrow">
              <a:avLst>
                <a:gd name="adj1" fmla="val 32000"/>
                <a:gd name="adj2" fmla="val 116454"/>
              </a:avLst>
            </a:prstGeom>
            <a:solidFill>
              <a:srgbClr val="C00000"/>
            </a:solidFill>
            <a:ln w="12700">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dirty="0"/>
            </a:p>
          </p:txBody>
        </p:sp>
        <p:sp>
          <p:nvSpPr>
            <p:cNvPr id="34" name="Double Arrow">
              <a:extLst>
                <a:ext uri="{FF2B5EF4-FFF2-40B4-BE49-F238E27FC236}">
                  <a16:creationId xmlns:a16="http://schemas.microsoft.com/office/drawing/2014/main" id="{531A931D-E6EC-47CC-A6F8-D34FA1C6C873}"/>
                </a:ext>
              </a:extLst>
            </p:cNvPr>
            <p:cNvSpPr/>
            <p:nvPr/>
          </p:nvSpPr>
          <p:spPr>
            <a:xfrm rot="1740000">
              <a:off x="4544303" y="3176763"/>
              <a:ext cx="3103395" cy="328965"/>
            </a:xfrm>
            <a:prstGeom prst="leftRightArrow">
              <a:avLst>
                <a:gd name="adj1" fmla="val 32000"/>
                <a:gd name="adj2" fmla="val 116454"/>
              </a:avLst>
            </a:prstGeom>
            <a:solidFill>
              <a:srgbClr val="C00000"/>
            </a:solidFill>
            <a:ln w="12700">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dirty="0"/>
            </a:p>
          </p:txBody>
        </p:sp>
        <p:sp>
          <p:nvSpPr>
            <p:cNvPr id="35" name="Double Arrow">
              <a:extLst>
                <a:ext uri="{FF2B5EF4-FFF2-40B4-BE49-F238E27FC236}">
                  <a16:creationId xmlns:a16="http://schemas.microsoft.com/office/drawing/2014/main" id="{AD624371-FDDA-4E86-81CA-5320BDBEC3D7}"/>
                </a:ext>
              </a:extLst>
            </p:cNvPr>
            <p:cNvSpPr/>
            <p:nvPr/>
          </p:nvSpPr>
          <p:spPr>
            <a:xfrm rot="16200000">
              <a:off x="4544303" y="3176763"/>
              <a:ext cx="3103395" cy="328965"/>
            </a:xfrm>
            <a:prstGeom prst="leftRightArrow">
              <a:avLst>
                <a:gd name="adj1" fmla="val 32000"/>
                <a:gd name="adj2" fmla="val 116454"/>
              </a:avLst>
            </a:prstGeom>
            <a:solidFill>
              <a:srgbClr val="C00000"/>
            </a:solidFill>
            <a:ln w="12700">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dirty="0"/>
            </a:p>
          </p:txBody>
        </p:sp>
        <p:sp>
          <p:nvSpPr>
            <p:cNvPr id="36" name="Circle">
              <a:extLst>
                <a:ext uri="{FF2B5EF4-FFF2-40B4-BE49-F238E27FC236}">
                  <a16:creationId xmlns:a16="http://schemas.microsoft.com/office/drawing/2014/main" id="{298D901C-69FD-40D6-8B32-D2C417C6AE1A}"/>
                </a:ext>
              </a:extLst>
            </p:cNvPr>
            <p:cNvSpPr/>
            <p:nvPr/>
          </p:nvSpPr>
          <p:spPr>
            <a:xfrm>
              <a:off x="5274387" y="2519632"/>
              <a:ext cx="1643228" cy="1643228"/>
            </a:xfrm>
            <a:prstGeom prst="ellipse">
              <a:avLst/>
            </a:prstGeom>
            <a:solidFill>
              <a:srgbClr val="C00000"/>
            </a:solidFill>
            <a:ln w="12700">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dirty="0"/>
            </a:p>
          </p:txBody>
        </p:sp>
        <p:sp>
          <p:nvSpPr>
            <p:cNvPr id="37" name="Community…">
              <a:extLst>
                <a:ext uri="{FF2B5EF4-FFF2-40B4-BE49-F238E27FC236}">
                  <a16:creationId xmlns:a16="http://schemas.microsoft.com/office/drawing/2014/main" id="{594AB8CE-36E6-40D3-AE47-68CDF3C6E454}"/>
                </a:ext>
              </a:extLst>
            </p:cNvPr>
            <p:cNvSpPr txBox="1"/>
            <p:nvPr/>
          </p:nvSpPr>
          <p:spPr>
            <a:xfrm>
              <a:off x="5341993" y="2736446"/>
              <a:ext cx="1508015" cy="120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lgn="ctr">
                <a:defRPr sz="2400"/>
              </a:pPr>
              <a:r>
                <a:rPr sz="1687" dirty="0">
                  <a:solidFill>
                    <a:schemeClr val="bg1"/>
                  </a:solidFill>
                </a:rPr>
                <a:t>Community </a:t>
              </a:r>
            </a:p>
            <a:p>
              <a:pPr algn="ctr">
                <a:defRPr sz="2400"/>
              </a:pPr>
              <a:r>
                <a:rPr sz="1687" dirty="0">
                  <a:solidFill>
                    <a:schemeClr val="bg1"/>
                  </a:solidFill>
                </a:rPr>
                <a:t>College</a:t>
              </a:r>
            </a:p>
            <a:p>
              <a:pPr algn="ctr">
                <a:defRPr sz="2400"/>
              </a:pPr>
              <a:r>
                <a:rPr sz="1687" dirty="0">
                  <a:solidFill>
                    <a:schemeClr val="bg1"/>
                  </a:solidFill>
                </a:rPr>
                <a:t>Students</a:t>
              </a:r>
            </a:p>
          </p:txBody>
        </p:sp>
      </p:grpSp>
      <p:sp>
        <p:nvSpPr>
          <p:cNvPr id="39" name="TextBox 38">
            <a:extLst>
              <a:ext uri="{FF2B5EF4-FFF2-40B4-BE49-F238E27FC236}">
                <a16:creationId xmlns:a16="http://schemas.microsoft.com/office/drawing/2014/main" id="{0012ACF4-EDE5-49EC-8D3E-8EA359C88B62}"/>
              </a:ext>
            </a:extLst>
          </p:cNvPr>
          <p:cNvSpPr txBox="1"/>
          <p:nvPr/>
        </p:nvSpPr>
        <p:spPr>
          <a:xfrm>
            <a:off x="559194" y="1443841"/>
            <a:ext cx="3508007" cy="4031873"/>
          </a:xfrm>
          <a:prstGeom prst="rect">
            <a:avLst/>
          </a:prstGeom>
          <a:noFill/>
          <a:ln w="50800">
            <a:solidFill>
              <a:schemeClr val="tx1"/>
            </a:solidFill>
          </a:ln>
        </p:spPr>
        <p:txBody>
          <a:bodyPr wrap="square" rtlCol="0">
            <a:spAutoFit/>
          </a:bodyPr>
          <a:lstStyle/>
          <a:p>
            <a:r>
              <a:rPr lang="en-US" sz="3600" dirty="0">
                <a:latin typeface="Helvetica" panose="020B0604020202020204" pitchFamily="34" charset="0"/>
                <a:cs typeface="Helvetica" panose="020B0604020202020204" pitchFamily="34" charset="0"/>
              </a:rPr>
              <a:t>The Blueprint for Maryland’s </a:t>
            </a:r>
            <a:r>
              <a:rPr lang="en-US" sz="4000" b="1" dirty="0">
                <a:latin typeface="Helvetica" panose="020B0604020202020204" pitchFamily="34" charset="0"/>
                <a:cs typeface="Helvetica" panose="020B0604020202020204" pitchFamily="34" charset="0"/>
              </a:rPr>
              <a:t>Present</a:t>
            </a:r>
            <a:r>
              <a:rPr lang="en-US" sz="3600" dirty="0">
                <a:latin typeface="Helvetica" panose="020B0604020202020204" pitchFamily="34" charset="0"/>
                <a:cs typeface="Helvetica" panose="020B0604020202020204" pitchFamily="34" charset="0"/>
              </a:rPr>
              <a:t> – Building an Inclusive Workforce Postpandemic</a:t>
            </a:r>
          </a:p>
        </p:txBody>
      </p:sp>
    </p:spTree>
    <p:extLst>
      <p:ext uri="{BB962C8B-B14F-4D97-AF65-F5344CB8AC3E}">
        <p14:creationId xmlns:p14="http://schemas.microsoft.com/office/powerpoint/2010/main" val="132586155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round each other&#10;&#10;Description automatically generated">
            <a:extLst>
              <a:ext uri="{FF2B5EF4-FFF2-40B4-BE49-F238E27FC236}">
                <a16:creationId xmlns:a16="http://schemas.microsoft.com/office/drawing/2014/main" id="{20D878CC-1A29-4D36-B72B-C4B3487DDDC0}"/>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t="12685" b="3046"/>
          <a:stretch/>
        </p:blipFill>
        <p:spPr>
          <a:xfrm>
            <a:off x="20" y="10"/>
            <a:ext cx="12191980" cy="6857990"/>
          </a:xfrm>
          <a:prstGeom prst="rect">
            <a:avLst/>
          </a:prstGeom>
        </p:spPr>
      </p:pic>
      <p:sp>
        <p:nvSpPr>
          <p:cNvPr id="5" name="TextBox 4">
            <a:extLst>
              <a:ext uri="{FF2B5EF4-FFF2-40B4-BE49-F238E27FC236}">
                <a16:creationId xmlns:a16="http://schemas.microsoft.com/office/drawing/2014/main" id="{07EECB9D-8431-444E-8363-169112022E99}"/>
              </a:ext>
            </a:extLst>
          </p:cNvPr>
          <p:cNvSpPr txBox="1"/>
          <p:nvPr/>
        </p:nvSpPr>
        <p:spPr>
          <a:xfrm>
            <a:off x="583932" y="407181"/>
            <a:ext cx="11024135" cy="646331"/>
          </a:xfrm>
          <a:prstGeom prst="rect">
            <a:avLst/>
          </a:prstGeom>
          <a:solidFill>
            <a:schemeClr val="tx1">
              <a:lumMod val="95000"/>
              <a:lumOff val="5000"/>
              <a:alpha val="49000"/>
            </a:schemeClr>
          </a:solidFill>
        </p:spPr>
        <p:txBody>
          <a:bodyPr wrap="square" rtlCol="0">
            <a:spAutoFit/>
          </a:bodyPr>
          <a:lstStyle/>
          <a:p>
            <a:pPr algn="ctr"/>
            <a:r>
              <a:rPr lang="en-US" sz="3600" dirty="0">
                <a:latin typeface="Helvetica" panose="020B0604020202020204" pitchFamily="34" charset="0"/>
                <a:cs typeface="Helvetica" panose="020B0604020202020204" pitchFamily="34" charset="0"/>
              </a:rPr>
              <a:t>Maryland Community College Student Demographics</a:t>
            </a:r>
          </a:p>
        </p:txBody>
      </p:sp>
      <p:graphicFrame>
        <p:nvGraphicFramePr>
          <p:cNvPr id="6" name="Table 5">
            <a:extLst>
              <a:ext uri="{FF2B5EF4-FFF2-40B4-BE49-F238E27FC236}">
                <a16:creationId xmlns:a16="http://schemas.microsoft.com/office/drawing/2014/main" id="{1318EA5B-036D-4002-B637-10B3152BA31E}"/>
              </a:ext>
            </a:extLst>
          </p:cNvPr>
          <p:cNvGraphicFramePr>
            <a:graphicFrameLocks noGrp="1"/>
          </p:cNvGraphicFramePr>
          <p:nvPr>
            <p:extLst>
              <p:ext uri="{D42A27DB-BD31-4B8C-83A1-F6EECF244321}">
                <p14:modId xmlns:p14="http://schemas.microsoft.com/office/powerpoint/2010/main" val="769826605"/>
              </p:ext>
            </p:extLst>
          </p:nvPr>
        </p:nvGraphicFramePr>
        <p:xfrm>
          <a:off x="583932" y="1240343"/>
          <a:ext cx="5682114" cy="5430825"/>
        </p:xfrm>
        <a:graphic>
          <a:graphicData uri="http://schemas.openxmlformats.org/drawingml/2006/table">
            <a:tbl>
              <a:tblPr firstRow="1" bandRow="1">
                <a:tableStyleId>{9D7B26C5-4107-4FEC-AEDC-1716B250A1EF}</a:tableStyleId>
              </a:tblPr>
              <a:tblGrid>
                <a:gridCol w="2841057">
                  <a:extLst>
                    <a:ext uri="{9D8B030D-6E8A-4147-A177-3AD203B41FA5}">
                      <a16:colId xmlns:a16="http://schemas.microsoft.com/office/drawing/2014/main" val="2978232330"/>
                    </a:ext>
                  </a:extLst>
                </a:gridCol>
                <a:gridCol w="2841057">
                  <a:extLst>
                    <a:ext uri="{9D8B030D-6E8A-4147-A177-3AD203B41FA5}">
                      <a16:colId xmlns:a16="http://schemas.microsoft.com/office/drawing/2014/main" val="4271407204"/>
                    </a:ext>
                  </a:extLst>
                </a:gridCol>
              </a:tblGrid>
              <a:tr h="362055">
                <a:tc>
                  <a:txBody>
                    <a:bodyPr/>
                    <a:lstStyle/>
                    <a:p>
                      <a:pPr algn="ctr"/>
                      <a:r>
                        <a:rPr lang="en-US" sz="1700" dirty="0">
                          <a:solidFill>
                            <a:schemeClr val="tx1"/>
                          </a:solidFill>
                        </a:rPr>
                        <a:t>Female – 57 Percent</a:t>
                      </a:r>
                    </a:p>
                  </a:txBody>
                  <a:tcPr>
                    <a:solidFill>
                      <a:schemeClr val="dk1">
                        <a:alpha val="49000"/>
                      </a:schemeClr>
                    </a:solidFill>
                  </a:tcPr>
                </a:tc>
                <a:tc>
                  <a:txBody>
                    <a:bodyPr/>
                    <a:lstStyle/>
                    <a:p>
                      <a:pPr algn="ctr"/>
                      <a:r>
                        <a:rPr lang="en-US" sz="1700" dirty="0">
                          <a:solidFill>
                            <a:schemeClr val="tx1"/>
                          </a:solidFill>
                        </a:rPr>
                        <a:t>Male – 43 Percent</a:t>
                      </a:r>
                    </a:p>
                  </a:txBody>
                  <a:tcPr>
                    <a:solidFill>
                      <a:schemeClr val="dk1">
                        <a:alpha val="49000"/>
                      </a:schemeClr>
                    </a:solidFill>
                  </a:tcPr>
                </a:tc>
                <a:extLst>
                  <a:ext uri="{0D108BD9-81ED-4DB2-BD59-A6C34878D82A}">
                    <a16:rowId xmlns:a16="http://schemas.microsoft.com/office/drawing/2014/main" val="1847205705"/>
                  </a:ext>
                </a:extLst>
              </a:tr>
              <a:tr h="362055">
                <a:tc gridSpan="2">
                  <a:txBody>
                    <a:bodyPr/>
                    <a:lstStyle/>
                    <a:p>
                      <a:r>
                        <a:rPr lang="en-US" sz="1700" dirty="0">
                          <a:solidFill>
                            <a:schemeClr val="tx1"/>
                          </a:solidFill>
                        </a:rPr>
                        <a:t>Average Age – 24 Years old</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3580352248"/>
                  </a:ext>
                </a:extLst>
              </a:tr>
              <a:tr h="362055">
                <a:tc gridSpan="2">
                  <a:txBody>
                    <a:bodyPr/>
                    <a:lstStyle/>
                    <a:p>
                      <a:r>
                        <a:rPr lang="en-US" sz="1700" dirty="0">
                          <a:solidFill>
                            <a:schemeClr val="tx1"/>
                          </a:solidFill>
                        </a:rPr>
                        <a:t>Full-Time – 31 Percent and Part-Time 69 Percent</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3052032534"/>
                  </a:ext>
                </a:extLst>
              </a:tr>
              <a:tr h="362055">
                <a:tc gridSpan="2">
                  <a:txBody>
                    <a:bodyPr/>
                    <a:lstStyle/>
                    <a:p>
                      <a:r>
                        <a:rPr lang="en-US" sz="1700" dirty="0">
                          <a:solidFill>
                            <a:schemeClr val="tx1"/>
                          </a:solidFill>
                        </a:rPr>
                        <a:t>     46 Percent of full-time students work while taking classes.</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2845455126"/>
                  </a:ext>
                </a:extLst>
              </a:tr>
              <a:tr h="362055">
                <a:tc gridSpan="2">
                  <a:txBody>
                    <a:bodyPr/>
                    <a:lstStyle/>
                    <a:p>
                      <a:r>
                        <a:rPr lang="en-US" sz="1700" dirty="0">
                          <a:solidFill>
                            <a:schemeClr val="tx1"/>
                          </a:solidFill>
                        </a:rPr>
                        <a:t>     76 Percent of part-time students work while taking classes.</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3836757160"/>
                  </a:ext>
                </a:extLst>
              </a:tr>
              <a:tr h="362055">
                <a:tc gridSpan="2">
                  <a:txBody>
                    <a:bodyPr/>
                    <a:lstStyle/>
                    <a:p>
                      <a:r>
                        <a:rPr lang="en-US" sz="1700" dirty="0">
                          <a:solidFill>
                            <a:schemeClr val="tx1"/>
                          </a:solidFill>
                        </a:rPr>
                        <a:t>Race/Ethnicity</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2529931467"/>
                  </a:ext>
                </a:extLst>
              </a:tr>
              <a:tr h="362055">
                <a:tc gridSpan="2">
                  <a:txBody>
                    <a:bodyPr/>
                    <a:lstStyle/>
                    <a:p>
                      <a:r>
                        <a:rPr lang="en-US" sz="1700" dirty="0">
                          <a:solidFill>
                            <a:schemeClr val="tx1"/>
                          </a:solidFill>
                        </a:rPr>
                        <a:t>     Hispanic/Latino – 10 Percent</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3530290615"/>
                  </a:ext>
                </a:extLst>
              </a:tr>
              <a:tr h="362055">
                <a:tc gridSpan="2">
                  <a:txBody>
                    <a:bodyPr/>
                    <a:lstStyle/>
                    <a:p>
                      <a:r>
                        <a:rPr lang="en-US" sz="1700" dirty="0">
                          <a:solidFill>
                            <a:schemeClr val="tx1"/>
                          </a:solidFill>
                        </a:rPr>
                        <a:t>     Black/African American – 27 Percent</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2167791369"/>
                  </a:ext>
                </a:extLst>
              </a:tr>
              <a:tr h="362055">
                <a:tc gridSpan="2">
                  <a:txBody>
                    <a:bodyPr/>
                    <a:lstStyle/>
                    <a:p>
                      <a:r>
                        <a:rPr lang="en-US" sz="1700" dirty="0">
                          <a:solidFill>
                            <a:schemeClr val="tx1"/>
                          </a:solidFill>
                        </a:rPr>
                        <a:t>     American Indian/Alaskan Native – 0.2 Percent</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1669613635"/>
                  </a:ext>
                </a:extLst>
              </a:tr>
              <a:tr h="362055">
                <a:tc gridSpan="2">
                  <a:txBody>
                    <a:bodyPr/>
                    <a:lstStyle/>
                    <a:p>
                      <a:r>
                        <a:rPr lang="en-US" sz="1700" dirty="0">
                          <a:solidFill>
                            <a:schemeClr val="tx1"/>
                          </a:solidFill>
                        </a:rPr>
                        <a:t>     Native Hawaiian/Pacific Islander – 0.1 Percent</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1820239535"/>
                  </a:ext>
                </a:extLst>
              </a:tr>
              <a:tr h="362055">
                <a:tc gridSpan="2">
                  <a:txBody>
                    <a:bodyPr/>
                    <a:lstStyle/>
                    <a:p>
                      <a:r>
                        <a:rPr lang="en-US" sz="1700" dirty="0">
                          <a:solidFill>
                            <a:schemeClr val="tx1"/>
                          </a:solidFill>
                        </a:rPr>
                        <a:t>     Asian – 6 Percent</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2982030076"/>
                  </a:ext>
                </a:extLst>
              </a:tr>
              <a:tr h="362055">
                <a:tc gridSpan="2">
                  <a:txBody>
                    <a:bodyPr/>
                    <a:lstStyle/>
                    <a:p>
                      <a:r>
                        <a:rPr lang="en-US" sz="1700" dirty="0">
                          <a:solidFill>
                            <a:schemeClr val="tx1"/>
                          </a:solidFill>
                        </a:rPr>
                        <a:t>     White – 47 Percent</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2391195321"/>
                  </a:ext>
                </a:extLst>
              </a:tr>
              <a:tr h="362055">
                <a:tc gridSpan="2">
                  <a:txBody>
                    <a:bodyPr/>
                    <a:lstStyle/>
                    <a:p>
                      <a:r>
                        <a:rPr lang="en-US" sz="1700" dirty="0">
                          <a:solidFill>
                            <a:schemeClr val="tx1"/>
                          </a:solidFill>
                        </a:rPr>
                        <a:t>     Multiple Races – 4 Percent</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1363397854"/>
                  </a:ext>
                </a:extLst>
              </a:tr>
              <a:tr h="362055">
                <a:tc gridSpan="2">
                  <a:txBody>
                    <a:bodyPr/>
                    <a:lstStyle/>
                    <a:p>
                      <a:r>
                        <a:rPr lang="en-US" sz="1700" dirty="0">
                          <a:solidFill>
                            <a:schemeClr val="tx1"/>
                          </a:solidFill>
                        </a:rPr>
                        <a:t>     Foreign/Non-Resident – 4 Percent</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560779062"/>
                  </a:ext>
                </a:extLst>
              </a:tr>
              <a:tr h="362055">
                <a:tc gridSpan="2">
                  <a:txBody>
                    <a:bodyPr/>
                    <a:lstStyle/>
                    <a:p>
                      <a:r>
                        <a:rPr lang="en-US" sz="1700" dirty="0">
                          <a:solidFill>
                            <a:schemeClr val="tx1"/>
                          </a:solidFill>
                        </a:rPr>
                        <a:t>     Unknown/Not Report – 2 Percent</a:t>
                      </a:r>
                    </a:p>
                  </a:txBody>
                  <a:tcPr>
                    <a:solidFill>
                      <a:schemeClr val="dk1">
                        <a:alpha val="21000"/>
                      </a:schemeClr>
                    </a:solidFill>
                  </a:tcPr>
                </a:tc>
                <a:tc hMerge="1">
                  <a:txBody>
                    <a:bodyPr/>
                    <a:lstStyle/>
                    <a:p>
                      <a:endParaRPr lang="en-US"/>
                    </a:p>
                  </a:txBody>
                  <a:tcPr/>
                </a:tc>
                <a:extLst>
                  <a:ext uri="{0D108BD9-81ED-4DB2-BD59-A6C34878D82A}">
                    <a16:rowId xmlns:a16="http://schemas.microsoft.com/office/drawing/2014/main" val="964452718"/>
                  </a:ext>
                </a:extLst>
              </a:tr>
            </a:tbl>
          </a:graphicData>
        </a:graphic>
      </p:graphicFrame>
      <p:graphicFrame>
        <p:nvGraphicFramePr>
          <p:cNvPr id="14" name="Chart 13">
            <a:extLst>
              <a:ext uri="{FF2B5EF4-FFF2-40B4-BE49-F238E27FC236}">
                <a16:creationId xmlns:a16="http://schemas.microsoft.com/office/drawing/2014/main" id="{1FF693AE-96F6-4F03-A3C7-69DE2643588C}"/>
              </a:ext>
            </a:extLst>
          </p:cNvPr>
          <p:cNvGraphicFramePr/>
          <p:nvPr>
            <p:extLst>
              <p:ext uri="{D42A27DB-BD31-4B8C-83A1-F6EECF244321}">
                <p14:modId xmlns:p14="http://schemas.microsoft.com/office/powerpoint/2010/main" val="3392199968"/>
              </p:ext>
            </p:extLst>
          </p:nvPr>
        </p:nvGraphicFramePr>
        <p:xfrm>
          <a:off x="7661709" y="1409356"/>
          <a:ext cx="3946358" cy="52618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6373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posing for a photo&#10;&#10;Description automatically generated">
            <a:extLst>
              <a:ext uri="{FF2B5EF4-FFF2-40B4-BE49-F238E27FC236}">
                <a16:creationId xmlns:a16="http://schemas.microsoft.com/office/drawing/2014/main" id="{59EA1FBE-7476-466C-806C-1600CD90B8AA}"/>
              </a:ext>
            </a:extLst>
          </p:cNvPr>
          <p:cNvPicPr>
            <a:picLocks noGrp="1" noChangeAspect="1"/>
          </p:cNvPicPr>
          <p:nvPr>
            <p:ph type="pic" idx="13"/>
          </p:nvPr>
        </p:nvPicPr>
        <p:blipFill rotWithShape="1">
          <a:blip r:embed="rId2">
            <a:alphaModFix amt="30000"/>
            <a:extLst>
              <a:ext uri="{28A0092B-C50C-407E-A947-70E740481C1C}">
                <a14:useLocalDpi xmlns:a14="http://schemas.microsoft.com/office/drawing/2010/main" val="0"/>
              </a:ext>
            </a:extLst>
          </a:blip>
          <a:srcRect l="1556" r="1557" b="1"/>
          <a:stretch/>
        </p:blipFill>
        <p:spPr>
          <a:xfrm>
            <a:off x="20" y="10"/>
            <a:ext cx="12191980" cy="6857990"/>
          </a:xfrm>
          <a:prstGeom prst="rect">
            <a:avLst/>
          </a:prstGeom>
        </p:spPr>
      </p:pic>
      <p:sp>
        <p:nvSpPr>
          <p:cNvPr id="10" name="TextBox 9">
            <a:extLst>
              <a:ext uri="{FF2B5EF4-FFF2-40B4-BE49-F238E27FC236}">
                <a16:creationId xmlns:a16="http://schemas.microsoft.com/office/drawing/2014/main" id="{1EA6349B-4112-41BF-AC72-C9B4A42D501B}"/>
              </a:ext>
            </a:extLst>
          </p:cNvPr>
          <p:cNvSpPr txBox="1"/>
          <p:nvPr/>
        </p:nvSpPr>
        <p:spPr>
          <a:xfrm>
            <a:off x="514667" y="1429905"/>
            <a:ext cx="6820491" cy="4632037"/>
          </a:xfrm>
          <a:prstGeom prst="rect">
            <a:avLst/>
          </a:prstGeom>
          <a:solidFill>
            <a:schemeClr val="bg1">
              <a:lumMod val="50000"/>
              <a:alpha val="65000"/>
            </a:schemeClr>
          </a:solidFill>
        </p:spPr>
        <p:txBody>
          <a:bodyPr wrap="square" rtlCol="0">
            <a:spAutoFit/>
          </a:bodyPr>
          <a:lstStyle/>
          <a:p>
            <a:pPr marL="514350" indent="-514350">
              <a:buFont typeface="+mj-lt"/>
              <a:buAutoNum type="arabicPeriod"/>
            </a:pPr>
            <a:r>
              <a:rPr lang="en-US" sz="2800" dirty="0"/>
              <a:t>Protect the Value of the Associate Degree, Increase Affordable Access to the Baccalaureate, and Assure Seamless Transfer,</a:t>
            </a:r>
          </a:p>
          <a:p>
            <a:pPr marL="514350" indent="-514350">
              <a:buFont typeface="+mj-lt"/>
              <a:buAutoNum type="arabicPeriod"/>
            </a:pPr>
            <a:r>
              <a:rPr lang="en-US" sz="2800" dirty="0"/>
              <a:t>Building Maryland’s New Workforce,</a:t>
            </a:r>
          </a:p>
          <a:p>
            <a:pPr marL="514350" indent="-514350">
              <a:buFont typeface="+mj-lt"/>
              <a:buAutoNum type="arabicPeriod"/>
            </a:pPr>
            <a:r>
              <a:rPr lang="en-US" sz="2800" dirty="0"/>
              <a:t>Protect Affordability for the State’s Well-Being, and</a:t>
            </a:r>
          </a:p>
          <a:p>
            <a:pPr marL="514350" indent="-514350">
              <a:buFont typeface="+mj-lt"/>
              <a:buAutoNum type="arabicPeriod"/>
            </a:pPr>
            <a:r>
              <a:rPr lang="en-US" sz="2800" dirty="0"/>
              <a:t>Bridging the Digital Divide, Digital Equity, Digital Accessibility Through Strategic and Innovative Technology Solutions.</a:t>
            </a:r>
          </a:p>
          <a:p>
            <a:pPr>
              <a:buClr>
                <a:srgbClr val="C00000"/>
              </a:buClr>
            </a:pPr>
            <a:endParaRPr lang="en-US" sz="1500" dirty="0">
              <a:latin typeface="Helvetica" panose="020B0604020202020204" pitchFamily="34" charset="0"/>
              <a:cs typeface="Helvetica" panose="020B0604020202020204" pitchFamily="34" charset="0"/>
            </a:endParaRPr>
          </a:p>
        </p:txBody>
      </p:sp>
      <p:sp>
        <p:nvSpPr>
          <p:cNvPr id="8" name="TextBox 7">
            <a:extLst>
              <a:ext uri="{FF2B5EF4-FFF2-40B4-BE49-F238E27FC236}">
                <a16:creationId xmlns:a16="http://schemas.microsoft.com/office/drawing/2014/main" id="{0D142977-2313-4F9F-94E6-39E235257638}"/>
              </a:ext>
            </a:extLst>
          </p:cNvPr>
          <p:cNvSpPr txBox="1"/>
          <p:nvPr/>
        </p:nvSpPr>
        <p:spPr>
          <a:xfrm>
            <a:off x="8081633" y="1437599"/>
            <a:ext cx="3363891" cy="2308324"/>
          </a:xfrm>
          <a:prstGeom prst="rect">
            <a:avLst/>
          </a:prstGeom>
          <a:noFill/>
          <a:ln w="50800">
            <a:solidFill>
              <a:srgbClr val="FFC000"/>
            </a:solidFill>
          </a:ln>
        </p:spPr>
        <p:txBody>
          <a:bodyPr wrap="square" rtlCol="0">
            <a:spAutoFit/>
          </a:bodyPr>
          <a:lstStyle/>
          <a:p>
            <a:r>
              <a:rPr lang="en-US" sz="3600" b="1" dirty="0">
                <a:latin typeface="Helvetica" panose="020B0604020202020204" pitchFamily="34" charset="0"/>
                <a:cs typeface="Helvetica" panose="020B0604020202020204" pitchFamily="34" charset="0"/>
              </a:rPr>
              <a:t>Community College’s New Strategic Plan 2022-2025</a:t>
            </a:r>
          </a:p>
        </p:txBody>
      </p:sp>
      <p:sp>
        <p:nvSpPr>
          <p:cNvPr id="5" name="TextBox 4">
            <a:extLst>
              <a:ext uri="{FF2B5EF4-FFF2-40B4-BE49-F238E27FC236}">
                <a16:creationId xmlns:a16="http://schemas.microsoft.com/office/drawing/2014/main" id="{F65465F2-969D-4865-BE36-A973A82DAAE8}"/>
              </a:ext>
            </a:extLst>
          </p:cNvPr>
          <p:cNvSpPr txBox="1"/>
          <p:nvPr/>
        </p:nvSpPr>
        <p:spPr>
          <a:xfrm>
            <a:off x="514667" y="407181"/>
            <a:ext cx="11360501" cy="615553"/>
          </a:xfrm>
          <a:prstGeom prst="rect">
            <a:avLst/>
          </a:prstGeom>
          <a:solidFill>
            <a:schemeClr val="tx1">
              <a:lumMod val="95000"/>
              <a:lumOff val="5000"/>
              <a:alpha val="49000"/>
            </a:schemeClr>
          </a:solidFill>
        </p:spPr>
        <p:txBody>
          <a:bodyPr wrap="square" rtlCol="0">
            <a:spAutoFit/>
          </a:bodyPr>
          <a:lstStyle/>
          <a:p>
            <a:pPr algn="ctr"/>
            <a:r>
              <a:rPr lang="en-US" sz="3400" dirty="0">
                <a:latin typeface="Helvetica" panose="020B0604020202020204" pitchFamily="34" charset="0"/>
                <a:cs typeface="Helvetica" panose="020B0604020202020204" pitchFamily="34" charset="0"/>
              </a:rPr>
              <a:t>The Enduring Mission of Maryland’s Community Colleges</a:t>
            </a:r>
          </a:p>
        </p:txBody>
      </p:sp>
    </p:spTree>
    <p:extLst>
      <p:ext uri="{BB962C8B-B14F-4D97-AF65-F5344CB8AC3E}">
        <p14:creationId xmlns:p14="http://schemas.microsoft.com/office/powerpoint/2010/main" val="10903296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7C8EF77-A264-49B0-8B9A-F5FB21171994}"/>
              </a:ext>
            </a:extLst>
          </p:cNvPr>
          <p:cNvGrpSpPr/>
          <p:nvPr/>
        </p:nvGrpSpPr>
        <p:grpSpPr>
          <a:xfrm>
            <a:off x="643467" y="1685962"/>
            <a:ext cx="10916692" cy="4525602"/>
            <a:chOff x="643467" y="1166198"/>
            <a:chExt cx="10916692" cy="4525602"/>
          </a:xfrm>
        </p:grpSpPr>
        <p:pic>
          <p:nvPicPr>
            <p:cNvPr id="3" name="Picture 2" descr="A close up of text on a white background&#10;&#10;Description automatically generated">
              <a:extLst>
                <a:ext uri="{FF2B5EF4-FFF2-40B4-BE49-F238E27FC236}">
                  <a16:creationId xmlns:a16="http://schemas.microsoft.com/office/drawing/2014/main" id="{48B42A9D-9200-45DF-B815-97EDA2C44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166198"/>
              <a:ext cx="10905066" cy="4525602"/>
            </a:xfrm>
            <a:prstGeom prst="rect">
              <a:avLst/>
            </a:prstGeom>
          </p:spPr>
        </p:pic>
        <p:sp>
          <p:nvSpPr>
            <p:cNvPr id="4" name="Rectangle 3">
              <a:extLst>
                <a:ext uri="{FF2B5EF4-FFF2-40B4-BE49-F238E27FC236}">
                  <a16:creationId xmlns:a16="http://schemas.microsoft.com/office/drawing/2014/main" id="{BEAB3CE5-71DA-4332-A276-374BA7E651B0}"/>
                </a:ext>
              </a:extLst>
            </p:cNvPr>
            <p:cNvSpPr/>
            <p:nvPr/>
          </p:nvSpPr>
          <p:spPr>
            <a:xfrm>
              <a:off x="643468" y="1166198"/>
              <a:ext cx="4727430" cy="4525602"/>
            </a:xfrm>
            <a:prstGeom prst="rect">
              <a:avLst/>
            </a:prstGeom>
            <a:solidFill>
              <a:schemeClr val="accent6">
                <a:lumMod val="50000"/>
                <a:alpha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800" dirty="0"/>
            </a:p>
            <a:p>
              <a:pPr algn="r"/>
              <a:endParaRPr lang="en-US" sz="4800" dirty="0"/>
            </a:p>
            <a:p>
              <a:pPr algn="r"/>
              <a:endParaRPr lang="en-US" sz="4800" dirty="0"/>
            </a:p>
            <a:p>
              <a:pPr algn="r"/>
              <a:endParaRPr lang="en-US" sz="4800" dirty="0"/>
            </a:p>
          </p:txBody>
        </p:sp>
        <p:sp>
          <p:nvSpPr>
            <p:cNvPr id="7" name="Rectangle 6">
              <a:extLst>
                <a:ext uri="{FF2B5EF4-FFF2-40B4-BE49-F238E27FC236}">
                  <a16:creationId xmlns:a16="http://schemas.microsoft.com/office/drawing/2014/main" id="{5D422969-BEFF-42E0-A2A0-E412D035EAAB}"/>
                </a:ext>
              </a:extLst>
            </p:cNvPr>
            <p:cNvSpPr/>
            <p:nvPr/>
          </p:nvSpPr>
          <p:spPr>
            <a:xfrm>
              <a:off x="5370898" y="1166198"/>
              <a:ext cx="4284476" cy="4525602"/>
            </a:xfrm>
            <a:prstGeom prst="rect">
              <a:avLst/>
            </a:prstGeom>
            <a:solidFill>
              <a:schemeClr val="accent6">
                <a:lumMod val="60000"/>
                <a:lumOff val="40000"/>
                <a:alpha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800" dirty="0">
                <a:latin typeface="Helvetica" panose="020B0604020202020204" pitchFamily="34" charset="0"/>
                <a:cs typeface="Helvetica" panose="020B0604020202020204" pitchFamily="34" charset="0"/>
              </a:endParaRPr>
            </a:p>
            <a:p>
              <a:pPr algn="r"/>
              <a:endParaRPr lang="en-US" sz="4800" dirty="0">
                <a:latin typeface="Helvetica" panose="020B0604020202020204" pitchFamily="34" charset="0"/>
                <a:cs typeface="Helvetica" panose="020B0604020202020204" pitchFamily="34" charset="0"/>
              </a:endParaRPr>
            </a:p>
            <a:p>
              <a:pPr algn="r"/>
              <a:endParaRPr lang="en-US" sz="4800" dirty="0">
                <a:latin typeface="Helvetica" panose="020B0604020202020204" pitchFamily="34" charset="0"/>
                <a:cs typeface="Helvetica" panose="020B0604020202020204" pitchFamily="34" charset="0"/>
              </a:endParaRPr>
            </a:p>
            <a:p>
              <a:pPr algn="r"/>
              <a:endParaRPr lang="en-US" sz="4800" dirty="0">
                <a:latin typeface="Helvetica" panose="020B0604020202020204" pitchFamily="34" charset="0"/>
                <a:cs typeface="Helvetica" panose="020B0604020202020204" pitchFamily="34" charset="0"/>
              </a:endParaRPr>
            </a:p>
          </p:txBody>
        </p:sp>
        <p:sp>
          <p:nvSpPr>
            <p:cNvPr id="9" name="Rectangle 8">
              <a:extLst>
                <a:ext uri="{FF2B5EF4-FFF2-40B4-BE49-F238E27FC236}">
                  <a16:creationId xmlns:a16="http://schemas.microsoft.com/office/drawing/2014/main" id="{9341F62A-59DA-4356-BF99-720B8ACFD361}"/>
                </a:ext>
              </a:extLst>
            </p:cNvPr>
            <p:cNvSpPr/>
            <p:nvPr/>
          </p:nvSpPr>
          <p:spPr>
            <a:xfrm>
              <a:off x="9655374" y="1166198"/>
              <a:ext cx="1893160" cy="4525602"/>
            </a:xfrm>
            <a:prstGeom prst="rect">
              <a:avLst/>
            </a:prstGeom>
            <a:solidFill>
              <a:schemeClr val="accent6">
                <a:lumMod val="40000"/>
                <a:lumOff val="60000"/>
                <a:alpha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196EA1E-85DE-4364-92C2-84B5EF20572B}"/>
                </a:ext>
              </a:extLst>
            </p:cNvPr>
            <p:cNvSpPr/>
            <p:nvPr/>
          </p:nvSpPr>
          <p:spPr>
            <a:xfrm rot="16200000">
              <a:off x="3224323" y="3295502"/>
              <a:ext cx="341632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40% Local</a:t>
              </a:r>
            </a:p>
          </p:txBody>
        </p:sp>
        <p:sp>
          <p:nvSpPr>
            <p:cNvPr id="11" name="Rectangle 10">
              <a:extLst>
                <a:ext uri="{FF2B5EF4-FFF2-40B4-BE49-F238E27FC236}">
                  <a16:creationId xmlns:a16="http://schemas.microsoft.com/office/drawing/2014/main" id="{7BAC03C5-97D0-41AC-A78C-F4F700271697}"/>
                </a:ext>
              </a:extLst>
            </p:cNvPr>
            <p:cNvSpPr/>
            <p:nvPr/>
          </p:nvSpPr>
          <p:spPr>
            <a:xfrm rot="16200000">
              <a:off x="7224669" y="3006833"/>
              <a:ext cx="399365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36% Tuition </a:t>
              </a:r>
            </a:p>
          </p:txBody>
        </p:sp>
        <p:sp>
          <p:nvSpPr>
            <p:cNvPr id="12" name="Rectangle 11">
              <a:extLst>
                <a:ext uri="{FF2B5EF4-FFF2-40B4-BE49-F238E27FC236}">
                  <a16:creationId xmlns:a16="http://schemas.microsoft.com/office/drawing/2014/main" id="{5E0A12CD-9DCC-4E50-93B5-AADF6B39805B}"/>
                </a:ext>
              </a:extLst>
            </p:cNvPr>
            <p:cNvSpPr/>
            <p:nvPr/>
          </p:nvSpPr>
          <p:spPr>
            <a:xfrm rot="16200000">
              <a:off x="9409569" y="3314737"/>
              <a:ext cx="337784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23% State</a:t>
              </a:r>
              <a:endParaRPr lang="en-US" sz="5400" b="0" cap="none" spc="0" dirty="0">
                <a:ln w="0"/>
                <a:solidFill>
                  <a:schemeClr val="tx1"/>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endParaRPr>
            </a:p>
          </p:txBody>
        </p:sp>
      </p:grpSp>
      <p:sp>
        <p:nvSpPr>
          <p:cNvPr id="15" name="TextBox 14">
            <a:extLst>
              <a:ext uri="{FF2B5EF4-FFF2-40B4-BE49-F238E27FC236}">
                <a16:creationId xmlns:a16="http://schemas.microsoft.com/office/drawing/2014/main" id="{7FAED6D8-0EB1-413C-A8BD-2DD8BA3F87A6}"/>
              </a:ext>
            </a:extLst>
          </p:cNvPr>
          <p:cNvSpPr txBox="1"/>
          <p:nvPr/>
        </p:nvSpPr>
        <p:spPr>
          <a:xfrm>
            <a:off x="643467" y="384241"/>
            <a:ext cx="10905066" cy="744836"/>
          </a:xfrm>
          <a:prstGeom prst="rect">
            <a:avLst/>
          </a:prstGeom>
          <a:noFill/>
          <a:ln w="50800">
            <a:solidFill>
              <a:schemeClr val="accent4"/>
            </a:solidFill>
          </a:ln>
        </p:spPr>
        <p:txBody>
          <a:bodyPr vert="horz" lIns="91440" tIns="45720" rIns="91440" bIns="45720" rtlCol="0" anchor="ctr">
            <a:normAutofit/>
          </a:bodyPr>
          <a:lstStyle/>
          <a:p>
            <a:pPr algn="ctr">
              <a:lnSpc>
                <a:spcPct val="90000"/>
              </a:lnSpc>
              <a:spcBef>
                <a:spcPct val="0"/>
              </a:spcBef>
              <a:spcAft>
                <a:spcPts val="600"/>
              </a:spcAft>
            </a:pPr>
            <a:r>
              <a:rPr lang="en-US" sz="3200" b="1" dirty="0">
                <a:latin typeface="+mj-lt"/>
                <a:ea typeface="+mj-ea"/>
                <a:cs typeface="+mj-cs"/>
              </a:rPr>
              <a:t>Senator John A. Cade Funded Community Colleges by Source</a:t>
            </a:r>
            <a:endParaRPr lang="en-US" sz="3200" b="1" kern="1200" dirty="0">
              <a:latin typeface="+mj-lt"/>
              <a:ea typeface="+mj-ea"/>
              <a:cs typeface="+mj-cs"/>
            </a:endParaRPr>
          </a:p>
        </p:txBody>
      </p:sp>
      <p:sp>
        <p:nvSpPr>
          <p:cNvPr id="2" name="TextBox 1">
            <a:extLst>
              <a:ext uri="{FF2B5EF4-FFF2-40B4-BE49-F238E27FC236}">
                <a16:creationId xmlns:a16="http://schemas.microsoft.com/office/drawing/2014/main" id="{AEB3AA19-C49F-4436-BDC1-1E57A2AF94DB}"/>
              </a:ext>
            </a:extLst>
          </p:cNvPr>
          <p:cNvSpPr txBox="1"/>
          <p:nvPr/>
        </p:nvSpPr>
        <p:spPr>
          <a:xfrm>
            <a:off x="553453" y="6402339"/>
            <a:ext cx="5338321" cy="261610"/>
          </a:xfrm>
          <a:prstGeom prst="rect">
            <a:avLst/>
          </a:prstGeom>
          <a:noFill/>
        </p:spPr>
        <p:txBody>
          <a:bodyPr wrap="none" rtlCol="0">
            <a:spAutoFit/>
          </a:bodyPr>
          <a:lstStyle/>
          <a:p>
            <a:r>
              <a:rPr lang="en-US" sz="1100" i="1" dirty="0"/>
              <a:t>Note:  Baltimore City Community College is not funded through the Cade Funding Formula</a:t>
            </a:r>
          </a:p>
        </p:txBody>
      </p:sp>
    </p:spTree>
    <p:extLst>
      <p:ext uri="{BB962C8B-B14F-4D97-AF65-F5344CB8AC3E}">
        <p14:creationId xmlns:p14="http://schemas.microsoft.com/office/powerpoint/2010/main" val="81388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7" name="2D Line Chart"/>
          <p:cNvGraphicFramePr/>
          <p:nvPr/>
        </p:nvGraphicFramePr>
        <p:xfrm>
          <a:off x="654518" y="1357163"/>
          <a:ext cx="10809170" cy="4747780"/>
        </p:xfrm>
        <a:graphic>
          <a:graphicData uri="http://schemas.openxmlformats.org/drawingml/2006/chart">
            <c:chart xmlns:c="http://schemas.openxmlformats.org/drawingml/2006/chart" xmlns:r="http://schemas.openxmlformats.org/officeDocument/2006/relationships" r:id="rId2"/>
          </a:graphicData>
        </a:graphic>
      </p:graphicFrame>
      <p:sp>
        <p:nvSpPr>
          <p:cNvPr id="190" name="Full Cade Funding is 29%"/>
          <p:cNvSpPr txBox="1"/>
          <p:nvPr/>
        </p:nvSpPr>
        <p:spPr>
          <a:xfrm>
            <a:off x="1587399" y="1824338"/>
            <a:ext cx="1872308" cy="288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000">
                <a:solidFill>
                  <a:srgbClr val="000000"/>
                </a:solidFill>
                <a:latin typeface="Avenir Heavy"/>
                <a:ea typeface="Avenir Heavy"/>
                <a:cs typeface="Avenir Heavy"/>
                <a:sym typeface="Avenir Heavy"/>
              </a:defRPr>
            </a:lvl1pPr>
          </a:lstStyle>
          <a:p>
            <a:r>
              <a:rPr sz="1406" dirty="0"/>
              <a:t>Full Cade Funding is 29%</a:t>
            </a:r>
          </a:p>
        </p:txBody>
      </p:sp>
      <p:sp>
        <p:nvSpPr>
          <p:cNvPr id="191" name="Statutory Mandated Tie is 23%"/>
          <p:cNvSpPr txBox="1"/>
          <p:nvPr/>
        </p:nvSpPr>
        <p:spPr>
          <a:xfrm>
            <a:off x="9718029" y="2551950"/>
            <a:ext cx="2008050"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000">
                <a:solidFill>
                  <a:srgbClr val="000000"/>
                </a:solidFill>
              </a:defRPr>
            </a:lvl1pPr>
          </a:lstStyle>
          <a:p>
            <a:r>
              <a:rPr lang="en-US" sz="1800" b="1" dirty="0">
                <a:solidFill>
                  <a:srgbClr val="FF0000"/>
                </a:solidFill>
              </a:rPr>
              <a:t>We are Finally Here!</a:t>
            </a:r>
            <a:endParaRPr sz="1800" b="1" dirty="0">
              <a:solidFill>
                <a:srgbClr val="FF0000"/>
              </a:solidFill>
            </a:endParaRPr>
          </a:p>
        </p:txBody>
      </p:sp>
      <p:sp>
        <p:nvSpPr>
          <p:cNvPr id="192" name="Arrow"/>
          <p:cNvSpPr/>
          <p:nvPr/>
        </p:nvSpPr>
        <p:spPr>
          <a:xfrm rot="12780000">
            <a:off x="10263981" y="2262847"/>
            <a:ext cx="324005" cy="233950"/>
          </a:xfrm>
          <a:prstGeom prst="rightArrow">
            <a:avLst>
              <a:gd name="adj1" fmla="val 25033"/>
              <a:gd name="adj2" fmla="val 58060"/>
            </a:avLst>
          </a:prstGeom>
          <a:solidFill>
            <a:srgbClr val="000000"/>
          </a:solidFill>
          <a:ln w="12700">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dirty="0"/>
          </a:p>
        </p:txBody>
      </p:sp>
      <p:sp>
        <p:nvSpPr>
          <p:cNvPr id="3" name="Slide Number Placeholder 2">
            <a:extLst>
              <a:ext uri="{FF2B5EF4-FFF2-40B4-BE49-F238E27FC236}">
                <a16:creationId xmlns:a16="http://schemas.microsoft.com/office/drawing/2014/main" id="{56A95451-8D3F-45ED-9F13-FF9CE1B7DA7D}"/>
              </a:ext>
            </a:extLst>
          </p:cNvPr>
          <p:cNvSpPr>
            <a:spLocks noGrp="1"/>
          </p:cNvSpPr>
          <p:nvPr>
            <p:ph type="sldNum" sz="quarter" idx="2"/>
          </p:nvPr>
        </p:nvSpPr>
        <p:spPr>
          <a:xfrm>
            <a:off x="6008611" y="6523632"/>
            <a:ext cx="154415" cy="266900"/>
          </a:xfrm>
        </p:spPr>
        <p:txBody>
          <a:bodyPr/>
          <a:lstStyle/>
          <a:p>
            <a:fld id="{86CB4B4D-7CA3-9044-876B-883B54F8677D}" type="slidenum">
              <a:rPr lang="en-US" smtClean="0">
                <a:solidFill>
                  <a:schemeClr val="bg1"/>
                </a:solidFill>
              </a:rPr>
              <a:t>7</a:t>
            </a:fld>
            <a:endParaRPr lang="en-US" dirty="0">
              <a:solidFill>
                <a:schemeClr val="bg1"/>
              </a:solidFill>
            </a:endParaRPr>
          </a:p>
        </p:txBody>
      </p:sp>
      <p:sp>
        <p:nvSpPr>
          <p:cNvPr id="9" name="TextBox 8">
            <a:extLst>
              <a:ext uri="{FF2B5EF4-FFF2-40B4-BE49-F238E27FC236}">
                <a16:creationId xmlns:a16="http://schemas.microsoft.com/office/drawing/2014/main" id="{6427B20C-EE74-4C4C-A1E0-781DE7DC20B5}"/>
              </a:ext>
            </a:extLst>
          </p:cNvPr>
          <p:cNvSpPr txBox="1"/>
          <p:nvPr/>
        </p:nvSpPr>
        <p:spPr>
          <a:xfrm>
            <a:off x="758441" y="393582"/>
            <a:ext cx="10809170" cy="744836"/>
          </a:xfrm>
          <a:prstGeom prst="rect">
            <a:avLst/>
          </a:prstGeom>
          <a:noFill/>
          <a:ln w="50800">
            <a:solidFill>
              <a:schemeClr val="accent4"/>
            </a:solidFill>
          </a:ln>
        </p:spPr>
        <p:txBody>
          <a:bodyPr vert="horz" lIns="91440" tIns="45720" rIns="91440" bIns="45720" rtlCol="0" anchor="ctr">
            <a:normAutofit/>
          </a:bodyPr>
          <a:lstStyle/>
          <a:p>
            <a:pPr algn="ctr">
              <a:lnSpc>
                <a:spcPct val="90000"/>
              </a:lnSpc>
              <a:spcBef>
                <a:spcPct val="0"/>
              </a:spcBef>
              <a:spcAft>
                <a:spcPts val="600"/>
              </a:spcAft>
            </a:pPr>
            <a:r>
              <a:rPr lang="en-US" sz="3200" b="1" dirty="0">
                <a:latin typeface="+mj-lt"/>
                <a:ea typeface="+mj-ea"/>
                <a:cs typeface="+mj-cs"/>
              </a:rPr>
              <a:t>Senator John A. Cade Funding Formula FY 2007 to 2025</a:t>
            </a:r>
            <a:endParaRPr lang="en-US" sz="3200" b="1" kern="1200" dirty="0">
              <a:latin typeface="+mj-lt"/>
              <a:ea typeface="+mj-ea"/>
              <a:cs typeface="+mj-cs"/>
            </a:endParaRPr>
          </a:p>
        </p:txBody>
      </p:sp>
      <p:sp>
        <p:nvSpPr>
          <p:cNvPr id="2" name="Oval 1">
            <a:extLst>
              <a:ext uri="{FF2B5EF4-FFF2-40B4-BE49-F238E27FC236}">
                <a16:creationId xmlns:a16="http://schemas.microsoft.com/office/drawing/2014/main" id="{09F5F80A-87F2-40F3-A5E9-51CB037C3C3B}"/>
              </a:ext>
            </a:extLst>
          </p:cNvPr>
          <p:cNvSpPr/>
          <p:nvPr/>
        </p:nvSpPr>
        <p:spPr>
          <a:xfrm>
            <a:off x="808522" y="4851133"/>
            <a:ext cx="702644" cy="5678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F73178-C6F0-4DB3-A679-B430B1714AFB}"/>
              </a:ext>
            </a:extLst>
          </p:cNvPr>
          <p:cNvPicPr>
            <a:picLocks noChangeAspect="1"/>
          </p:cNvPicPr>
          <p:nvPr/>
        </p:nvPicPr>
        <p:blipFill>
          <a:blip r:embed="rId2"/>
          <a:stretch>
            <a:fillRect/>
          </a:stretch>
        </p:blipFill>
        <p:spPr>
          <a:xfrm>
            <a:off x="976051" y="0"/>
            <a:ext cx="10239898" cy="6858000"/>
          </a:xfrm>
          <a:prstGeom prst="rect">
            <a:avLst/>
          </a:prstGeom>
        </p:spPr>
      </p:pic>
    </p:spTree>
    <p:extLst>
      <p:ext uri="{BB962C8B-B14F-4D97-AF65-F5344CB8AC3E}">
        <p14:creationId xmlns:p14="http://schemas.microsoft.com/office/powerpoint/2010/main" val="1771916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book shelf&#10;&#10;Description generated with very high confidence">
            <a:extLst>
              <a:ext uri="{FF2B5EF4-FFF2-40B4-BE49-F238E27FC236}">
                <a16:creationId xmlns:a16="http://schemas.microsoft.com/office/drawing/2014/main" id="{E666BB96-56E7-4D5E-829B-78A5F56C1620}"/>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7760D68-525A-44D7-AFD5-0A32B77429E9}"/>
              </a:ext>
            </a:extLst>
          </p:cNvPr>
          <p:cNvSpPr txBox="1"/>
          <p:nvPr/>
        </p:nvSpPr>
        <p:spPr>
          <a:xfrm>
            <a:off x="291229" y="518907"/>
            <a:ext cx="11609541" cy="707886"/>
          </a:xfrm>
          <a:prstGeom prst="rect">
            <a:avLst/>
          </a:prstGeom>
          <a:noFill/>
          <a:ln w="50800">
            <a:solidFill>
              <a:srgbClr val="FFC000"/>
            </a:solidFill>
          </a:ln>
        </p:spPr>
        <p:txBody>
          <a:bodyPr wrap="square" rtlCol="0">
            <a:spAutoFit/>
          </a:bodyPr>
          <a:lstStyle/>
          <a:p>
            <a:r>
              <a:rPr lang="en-US" sz="4000" dirty="0">
                <a:latin typeface="Helvetica" panose="020B0604020202020204" pitchFamily="34" charset="0"/>
                <a:cs typeface="Helvetica" panose="020B0604020202020204" pitchFamily="34" charset="0"/>
              </a:rPr>
              <a:t>MD Community Colleges Facilities Renewal: FY23</a:t>
            </a:r>
          </a:p>
        </p:txBody>
      </p:sp>
      <p:sp>
        <p:nvSpPr>
          <p:cNvPr id="8" name="TextBox 7">
            <a:extLst>
              <a:ext uri="{FF2B5EF4-FFF2-40B4-BE49-F238E27FC236}">
                <a16:creationId xmlns:a16="http://schemas.microsoft.com/office/drawing/2014/main" id="{59C81492-1AA5-48CE-BBF0-7612BC0D8C0B}"/>
              </a:ext>
            </a:extLst>
          </p:cNvPr>
          <p:cNvSpPr txBox="1"/>
          <p:nvPr/>
        </p:nvSpPr>
        <p:spPr>
          <a:xfrm>
            <a:off x="2328209" y="5776383"/>
            <a:ext cx="7535580" cy="369332"/>
          </a:xfrm>
          <a:prstGeom prst="rect">
            <a:avLst/>
          </a:prstGeom>
          <a:solidFill>
            <a:schemeClr val="bg1">
              <a:lumMod val="50000"/>
              <a:alpha val="65000"/>
            </a:schemeClr>
          </a:solidFill>
        </p:spPr>
        <p:txBody>
          <a:bodyPr wrap="square" rtlCol="0">
            <a:spAutoFit/>
          </a:bodyPr>
          <a:lstStyle/>
          <a:p>
            <a:pPr algn="ctr"/>
            <a:r>
              <a:rPr lang="en-US" sz="1800" b="1" dirty="0">
                <a:effectLst/>
                <a:latin typeface="Calibri" panose="020F0502020204030204" pitchFamily="34" charset="0"/>
                <a:ea typeface="Calibri" panose="020F0502020204030204" pitchFamily="34" charset="0"/>
              </a:rPr>
              <a:t>482 deferred maintenance/facility renewal projects </a:t>
            </a:r>
            <a:r>
              <a:rPr lang="en-US" b="1" dirty="0">
                <a:latin typeface="Calibri" panose="020F0502020204030204" pitchFamily="34" charset="0"/>
                <a:ea typeface="Calibri" panose="020F0502020204030204" pitchFamily="34" charset="0"/>
              </a:rPr>
              <a:t>totaling o</a:t>
            </a:r>
            <a:r>
              <a:rPr lang="en-US" sz="1800" b="1" dirty="0">
                <a:effectLst/>
                <a:latin typeface="Calibri" panose="020F0502020204030204" pitchFamily="34" charset="0"/>
                <a:ea typeface="Calibri" panose="020F0502020204030204" pitchFamily="34" charset="0"/>
              </a:rPr>
              <a:t>ver $115 million</a:t>
            </a:r>
            <a:endParaRPr lang="en-US" sz="1600" b="1" dirty="0">
              <a:latin typeface="Helvetica" panose="020B0604020202020204" pitchFamily="34" charset="0"/>
              <a:cs typeface="Helvetica" panose="020B0604020202020204" pitchFamily="34" charset="0"/>
            </a:endParaRPr>
          </a:p>
        </p:txBody>
      </p:sp>
      <p:graphicFrame>
        <p:nvGraphicFramePr>
          <p:cNvPr id="11" name="Table 10">
            <a:extLst>
              <a:ext uri="{FF2B5EF4-FFF2-40B4-BE49-F238E27FC236}">
                <a16:creationId xmlns:a16="http://schemas.microsoft.com/office/drawing/2014/main" id="{7264F8D3-3A7F-4800-8150-C2A27D8DA2D8}"/>
              </a:ext>
            </a:extLst>
          </p:cNvPr>
          <p:cNvGraphicFramePr>
            <a:graphicFrameLocks noGrp="1"/>
          </p:cNvGraphicFramePr>
          <p:nvPr>
            <p:extLst>
              <p:ext uri="{D42A27DB-BD31-4B8C-83A1-F6EECF244321}">
                <p14:modId xmlns:p14="http://schemas.microsoft.com/office/powerpoint/2010/main" val="4270409199"/>
              </p:ext>
            </p:extLst>
          </p:nvPr>
        </p:nvGraphicFramePr>
        <p:xfrm>
          <a:off x="643905" y="1599158"/>
          <a:ext cx="10904189" cy="3659684"/>
        </p:xfrm>
        <a:graphic>
          <a:graphicData uri="http://schemas.openxmlformats.org/drawingml/2006/table">
            <a:tbl>
              <a:tblPr/>
              <a:tblGrid>
                <a:gridCol w="3320374">
                  <a:extLst>
                    <a:ext uri="{9D8B030D-6E8A-4147-A177-3AD203B41FA5}">
                      <a16:colId xmlns:a16="http://schemas.microsoft.com/office/drawing/2014/main" val="4057807787"/>
                    </a:ext>
                  </a:extLst>
                </a:gridCol>
                <a:gridCol w="6129923">
                  <a:extLst>
                    <a:ext uri="{9D8B030D-6E8A-4147-A177-3AD203B41FA5}">
                      <a16:colId xmlns:a16="http://schemas.microsoft.com/office/drawing/2014/main" val="2686339451"/>
                    </a:ext>
                  </a:extLst>
                </a:gridCol>
                <a:gridCol w="1453892">
                  <a:extLst>
                    <a:ext uri="{9D8B030D-6E8A-4147-A177-3AD203B41FA5}">
                      <a16:colId xmlns:a16="http://schemas.microsoft.com/office/drawing/2014/main" val="2604743474"/>
                    </a:ext>
                  </a:extLst>
                </a:gridCol>
              </a:tblGrid>
              <a:tr h="261406">
                <a:tc>
                  <a:txBody>
                    <a:bodyPr/>
                    <a:lstStyle/>
                    <a:p>
                      <a:pPr algn="l" fontAlgn="b"/>
                      <a:endParaRPr lang="en-US" sz="1600" b="1" i="0" u="none" strike="noStrike" dirty="0">
                        <a:solidFill>
                          <a:srgbClr val="000000"/>
                        </a:solidFill>
                        <a:effectLst/>
                        <a:latin typeface="Calibri" panose="020F0502020204030204" pitchFamily="34" charset="0"/>
                      </a:endParaRPr>
                    </a:p>
                  </a:txBody>
                  <a:tcPr marL="12941" marR="12941" marT="12941" marB="0" anchor="b">
                    <a:lnL>
                      <a:noFill/>
                    </a:lnL>
                    <a:lnR>
                      <a:noFill/>
                    </a:lnR>
                    <a:lnT>
                      <a:noFill/>
                    </a:lnT>
                    <a:lnB>
                      <a:noFill/>
                    </a:lnB>
                  </a:tcPr>
                </a:tc>
                <a:tc>
                  <a:txBody>
                    <a:bodyPr/>
                    <a:lstStyle/>
                    <a:p>
                      <a:pPr algn="l" fontAlgn="b"/>
                      <a:endParaRPr lang="en-US" sz="1600" b="1" i="0" u="none" strike="noStrike" dirty="0">
                        <a:solidFill>
                          <a:srgbClr val="000000"/>
                        </a:solidFill>
                        <a:effectLst/>
                        <a:latin typeface="Calibri" panose="020F0502020204030204" pitchFamily="34" charset="0"/>
                      </a:endParaRPr>
                    </a:p>
                  </a:txBody>
                  <a:tcPr marL="12941" marR="12941" marT="12941" marB="0" anchor="b">
                    <a:lnL>
                      <a:noFill/>
                    </a:lnL>
                    <a:lnR>
                      <a:noFill/>
                    </a:lnR>
                    <a:lnT>
                      <a:noFill/>
                    </a:lnT>
                    <a:lnB>
                      <a:noFill/>
                    </a:lnB>
                  </a:tcPr>
                </a:tc>
                <a:tc>
                  <a:txBody>
                    <a:bodyPr/>
                    <a:lstStyle/>
                    <a:p>
                      <a:pPr algn="l" fontAlgn="b"/>
                      <a:endParaRPr lang="en-US" sz="1600" b="1" i="0" u="none" strike="noStrike" dirty="0">
                        <a:solidFill>
                          <a:srgbClr val="000000"/>
                        </a:solidFill>
                        <a:effectLst/>
                        <a:latin typeface="Calibri" panose="020F0502020204030204" pitchFamily="34" charset="0"/>
                      </a:endParaRPr>
                    </a:p>
                  </a:txBody>
                  <a:tcPr marL="12941" marR="12941" marT="12941" marB="0" anchor="b">
                    <a:lnL>
                      <a:noFill/>
                    </a:lnL>
                    <a:lnR>
                      <a:noFill/>
                    </a:lnR>
                    <a:lnT>
                      <a:noFill/>
                    </a:lnT>
                    <a:lnB>
                      <a:noFill/>
                    </a:lnB>
                  </a:tcPr>
                </a:tc>
                <a:extLst>
                  <a:ext uri="{0D108BD9-81ED-4DB2-BD59-A6C34878D82A}">
                    <a16:rowId xmlns:a16="http://schemas.microsoft.com/office/drawing/2014/main" val="943307008"/>
                  </a:ext>
                </a:extLst>
              </a:tr>
              <a:tr h="261406">
                <a:tc>
                  <a:txBody>
                    <a:bodyPr/>
                    <a:lstStyle/>
                    <a:p>
                      <a:pPr algn="ctr" fontAlgn="b"/>
                      <a:r>
                        <a:rPr lang="en-US" sz="1600" b="1" i="0" u="none" strike="noStrike" dirty="0">
                          <a:solidFill>
                            <a:srgbClr val="000000"/>
                          </a:solidFill>
                          <a:effectLst/>
                          <a:latin typeface="Calibri" panose="020F0502020204030204" pitchFamily="34" charset="0"/>
                        </a:rPr>
                        <a:t> Community College</a:t>
                      </a:r>
                    </a:p>
                  </a:txBody>
                  <a:tcPr marL="12941" marR="12941" marT="1294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Project Name</a:t>
                      </a:r>
                    </a:p>
                  </a:txBody>
                  <a:tcPr marL="12941" marR="12941" marT="1294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Project Cost</a:t>
                      </a:r>
                    </a:p>
                  </a:txBody>
                  <a:tcPr marL="12941" marR="12941" marT="12941"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6288720"/>
                  </a:ext>
                </a:extLst>
              </a:tr>
              <a:tr h="261406">
                <a:tc>
                  <a:txBody>
                    <a:bodyPr/>
                    <a:lstStyle/>
                    <a:p>
                      <a:pPr algn="l" fontAlgn="b"/>
                      <a:endParaRPr lang="en-US" sz="1600" b="1" i="0" u="none" strike="noStrike" dirty="0">
                        <a:solidFill>
                          <a:srgbClr val="000000"/>
                        </a:solidFill>
                        <a:effectLst/>
                        <a:latin typeface="Calibri" panose="020F0502020204030204" pitchFamily="34" charset="0"/>
                      </a:endParaRPr>
                    </a:p>
                  </a:txBody>
                  <a:tcPr marL="12941" marR="12941" marT="1294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600" b="1" i="0" u="none" strike="noStrike" dirty="0">
                        <a:solidFill>
                          <a:srgbClr val="000000"/>
                        </a:solidFill>
                        <a:effectLst/>
                        <a:latin typeface="Calibri" panose="020F0502020204030204" pitchFamily="34" charset="0"/>
                      </a:endParaRPr>
                    </a:p>
                  </a:txBody>
                  <a:tcPr marL="12941" marR="12941" marT="12941"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600" b="1" i="0" u="none" strike="noStrike" dirty="0">
                        <a:solidFill>
                          <a:srgbClr val="000000"/>
                        </a:solidFill>
                        <a:effectLst/>
                        <a:latin typeface="Calibri" panose="020F0502020204030204" pitchFamily="34" charset="0"/>
                      </a:endParaRPr>
                    </a:p>
                  </a:txBody>
                  <a:tcPr marL="12941" marR="12941" marT="12941"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91180459"/>
                  </a:ext>
                </a:extLst>
              </a:tr>
              <a:tr h="261406">
                <a:tc>
                  <a:txBody>
                    <a:bodyPr/>
                    <a:lstStyle/>
                    <a:p>
                      <a:pPr algn="l" fontAlgn="b"/>
                      <a:r>
                        <a:rPr lang="en-US" sz="1600" b="1" i="0" u="none" strike="noStrike" dirty="0">
                          <a:solidFill>
                            <a:srgbClr val="000000"/>
                          </a:solidFill>
                          <a:effectLst/>
                          <a:latin typeface="Calibri" panose="020F0502020204030204" pitchFamily="34" charset="0"/>
                        </a:rPr>
                        <a:t>Baltimore City Community College</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Fire Alarm System Replacement</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 $           150,000 </a:t>
                      </a:r>
                    </a:p>
                  </a:txBody>
                  <a:tcPr marL="12941" marR="12941" marT="12941" marB="0" anchor="b">
                    <a:lnL>
                      <a:noFill/>
                    </a:lnL>
                    <a:lnR>
                      <a:noFill/>
                    </a:lnR>
                    <a:lnT>
                      <a:noFill/>
                    </a:lnT>
                    <a:lnB>
                      <a:noFill/>
                    </a:lnB>
                  </a:tcPr>
                </a:tc>
                <a:extLst>
                  <a:ext uri="{0D108BD9-81ED-4DB2-BD59-A6C34878D82A}">
                    <a16:rowId xmlns:a16="http://schemas.microsoft.com/office/drawing/2014/main" val="1202724335"/>
                  </a:ext>
                </a:extLst>
              </a:tr>
              <a:tr h="261406">
                <a:tc>
                  <a:txBody>
                    <a:bodyPr/>
                    <a:lstStyle/>
                    <a:p>
                      <a:pPr algn="l" fontAlgn="b"/>
                      <a:r>
                        <a:rPr lang="en-US" sz="1600" b="1" i="0" u="none" strike="noStrike" dirty="0">
                          <a:solidFill>
                            <a:srgbClr val="000000"/>
                          </a:solidFill>
                          <a:effectLst/>
                          <a:latin typeface="Calibri" panose="020F0502020204030204" pitchFamily="34" charset="0"/>
                        </a:rPr>
                        <a:t>Carroll Community College</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HVAC Renovation</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                 50,000 </a:t>
                      </a:r>
                    </a:p>
                  </a:txBody>
                  <a:tcPr marL="12941" marR="12941" marT="12941" marB="0" anchor="b">
                    <a:lnL>
                      <a:noFill/>
                    </a:lnL>
                    <a:lnR>
                      <a:noFill/>
                    </a:lnR>
                    <a:lnT>
                      <a:noFill/>
                    </a:lnT>
                    <a:lnB>
                      <a:noFill/>
                    </a:lnB>
                  </a:tcPr>
                </a:tc>
                <a:extLst>
                  <a:ext uri="{0D108BD9-81ED-4DB2-BD59-A6C34878D82A}">
                    <a16:rowId xmlns:a16="http://schemas.microsoft.com/office/drawing/2014/main" val="767822834"/>
                  </a:ext>
                </a:extLst>
              </a:tr>
              <a:tr h="261406">
                <a:tc>
                  <a:txBody>
                    <a:bodyPr/>
                    <a:lstStyle/>
                    <a:p>
                      <a:pPr algn="l" fontAlgn="b"/>
                      <a:r>
                        <a:rPr lang="en-US" sz="1600" b="1" i="0" u="none" strike="noStrike" dirty="0">
                          <a:solidFill>
                            <a:srgbClr val="000000"/>
                          </a:solidFill>
                          <a:effectLst/>
                          <a:latin typeface="Calibri" panose="020F0502020204030204" pitchFamily="34" charset="0"/>
                        </a:rPr>
                        <a:t>Chesapeake College</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Manufacturing Training Center Roof Replacement</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              500,000 </a:t>
                      </a:r>
                    </a:p>
                  </a:txBody>
                  <a:tcPr marL="12941" marR="12941" marT="12941" marB="0" anchor="b">
                    <a:lnL>
                      <a:noFill/>
                    </a:lnL>
                    <a:lnR>
                      <a:noFill/>
                    </a:lnR>
                    <a:lnT>
                      <a:noFill/>
                    </a:lnT>
                    <a:lnB>
                      <a:noFill/>
                    </a:lnB>
                  </a:tcPr>
                </a:tc>
                <a:extLst>
                  <a:ext uri="{0D108BD9-81ED-4DB2-BD59-A6C34878D82A}">
                    <a16:rowId xmlns:a16="http://schemas.microsoft.com/office/drawing/2014/main" val="1939884015"/>
                  </a:ext>
                </a:extLst>
              </a:tr>
              <a:tr h="261406">
                <a:tc>
                  <a:txBody>
                    <a:bodyPr/>
                    <a:lstStyle/>
                    <a:p>
                      <a:pPr algn="l" fontAlgn="b"/>
                      <a:r>
                        <a:rPr lang="en-US" sz="1600" b="1" i="0" u="none" strike="noStrike" dirty="0">
                          <a:solidFill>
                            <a:srgbClr val="000000"/>
                          </a:solidFill>
                          <a:effectLst/>
                          <a:latin typeface="Calibri" panose="020F0502020204030204" pitchFamily="34" charset="0"/>
                        </a:rPr>
                        <a:t>Frederick Community College</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Roof Replacement &amp; Gutter Replacement</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              488,000 </a:t>
                      </a:r>
                    </a:p>
                  </a:txBody>
                  <a:tcPr marL="12941" marR="12941" marT="12941" marB="0" anchor="b">
                    <a:lnL>
                      <a:noFill/>
                    </a:lnL>
                    <a:lnR>
                      <a:noFill/>
                    </a:lnR>
                    <a:lnT>
                      <a:noFill/>
                    </a:lnT>
                    <a:lnB>
                      <a:noFill/>
                    </a:lnB>
                  </a:tcPr>
                </a:tc>
                <a:extLst>
                  <a:ext uri="{0D108BD9-81ED-4DB2-BD59-A6C34878D82A}">
                    <a16:rowId xmlns:a16="http://schemas.microsoft.com/office/drawing/2014/main" val="3486069149"/>
                  </a:ext>
                </a:extLst>
              </a:tr>
              <a:tr h="261406">
                <a:tc>
                  <a:txBody>
                    <a:bodyPr/>
                    <a:lstStyle/>
                    <a:p>
                      <a:pPr algn="l" fontAlgn="b"/>
                      <a:r>
                        <a:rPr lang="en-US" sz="1600" b="1" i="0" u="none" strike="noStrike" dirty="0">
                          <a:solidFill>
                            <a:srgbClr val="000000"/>
                          </a:solidFill>
                          <a:effectLst/>
                          <a:latin typeface="Calibri" panose="020F0502020204030204" pitchFamily="34" charset="0"/>
                        </a:rPr>
                        <a:t>Garrett College </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Replace 300 Building R22 Units</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              105,000 </a:t>
                      </a:r>
                    </a:p>
                  </a:txBody>
                  <a:tcPr marL="12941" marR="12941" marT="12941" marB="0" anchor="b">
                    <a:lnL>
                      <a:noFill/>
                    </a:lnL>
                    <a:lnR>
                      <a:noFill/>
                    </a:lnR>
                    <a:lnT>
                      <a:noFill/>
                    </a:lnT>
                    <a:lnB>
                      <a:noFill/>
                    </a:lnB>
                  </a:tcPr>
                </a:tc>
                <a:extLst>
                  <a:ext uri="{0D108BD9-81ED-4DB2-BD59-A6C34878D82A}">
                    <a16:rowId xmlns:a16="http://schemas.microsoft.com/office/drawing/2014/main" val="1520162112"/>
                  </a:ext>
                </a:extLst>
              </a:tr>
              <a:tr h="261406">
                <a:tc>
                  <a:txBody>
                    <a:bodyPr/>
                    <a:lstStyle/>
                    <a:p>
                      <a:pPr algn="l" fontAlgn="b"/>
                      <a:r>
                        <a:rPr lang="en-US" sz="1600" b="1" i="0" u="none" strike="noStrike" dirty="0">
                          <a:solidFill>
                            <a:srgbClr val="000000"/>
                          </a:solidFill>
                          <a:effectLst/>
                          <a:latin typeface="Calibri" panose="020F0502020204030204" pitchFamily="34" charset="0"/>
                        </a:rPr>
                        <a:t>Hagerstown Community College</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Multi-Roof Replacement of the Kepler Theater &amp; Student Center</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              500,000 </a:t>
                      </a:r>
                    </a:p>
                  </a:txBody>
                  <a:tcPr marL="12941" marR="12941" marT="12941" marB="0" anchor="b">
                    <a:lnL>
                      <a:noFill/>
                    </a:lnL>
                    <a:lnR>
                      <a:noFill/>
                    </a:lnR>
                    <a:lnT>
                      <a:noFill/>
                    </a:lnT>
                    <a:lnB>
                      <a:noFill/>
                    </a:lnB>
                  </a:tcPr>
                </a:tc>
                <a:extLst>
                  <a:ext uri="{0D108BD9-81ED-4DB2-BD59-A6C34878D82A}">
                    <a16:rowId xmlns:a16="http://schemas.microsoft.com/office/drawing/2014/main" val="2509713540"/>
                  </a:ext>
                </a:extLst>
              </a:tr>
              <a:tr h="261406">
                <a:tc>
                  <a:txBody>
                    <a:bodyPr/>
                    <a:lstStyle/>
                    <a:p>
                      <a:pPr algn="l" fontAlgn="b"/>
                      <a:r>
                        <a:rPr lang="en-US" sz="1600" b="1" i="0" u="none" strike="noStrike" dirty="0">
                          <a:solidFill>
                            <a:srgbClr val="000000"/>
                          </a:solidFill>
                          <a:effectLst/>
                          <a:latin typeface="Calibri" panose="020F0502020204030204" pitchFamily="34" charset="0"/>
                        </a:rPr>
                        <a:t>Harford Community College</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Boiler Replacement</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              550,000 </a:t>
                      </a:r>
                    </a:p>
                  </a:txBody>
                  <a:tcPr marL="12941" marR="12941" marT="12941" marB="0" anchor="b">
                    <a:lnL>
                      <a:noFill/>
                    </a:lnL>
                    <a:lnR>
                      <a:noFill/>
                    </a:lnR>
                    <a:lnT>
                      <a:noFill/>
                    </a:lnT>
                    <a:lnB>
                      <a:noFill/>
                    </a:lnB>
                  </a:tcPr>
                </a:tc>
                <a:extLst>
                  <a:ext uri="{0D108BD9-81ED-4DB2-BD59-A6C34878D82A}">
                    <a16:rowId xmlns:a16="http://schemas.microsoft.com/office/drawing/2014/main" val="2594290728"/>
                  </a:ext>
                </a:extLst>
              </a:tr>
              <a:tr h="261406">
                <a:tc>
                  <a:txBody>
                    <a:bodyPr/>
                    <a:lstStyle/>
                    <a:p>
                      <a:pPr algn="l" fontAlgn="b"/>
                      <a:r>
                        <a:rPr lang="en-US" sz="1600" b="1" i="0" u="none" strike="noStrike" dirty="0">
                          <a:solidFill>
                            <a:srgbClr val="000000"/>
                          </a:solidFill>
                          <a:effectLst/>
                          <a:latin typeface="Calibri" panose="020F0502020204030204" pitchFamily="34" charset="0"/>
                        </a:rPr>
                        <a:t>Howard Community College</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Duncan Hall Roof Replacement</a:t>
                      </a: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              795,000 </a:t>
                      </a:r>
                    </a:p>
                  </a:txBody>
                  <a:tcPr marL="12941" marR="12941" marT="12941" marB="0" anchor="b">
                    <a:lnL>
                      <a:noFill/>
                    </a:lnL>
                    <a:lnR>
                      <a:noFill/>
                    </a:lnR>
                    <a:lnT>
                      <a:noFill/>
                    </a:lnT>
                    <a:lnB>
                      <a:noFill/>
                    </a:lnB>
                  </a:tcPr>
                </a:tc>
                <a:extLst>
                  <a:ext uri="{0D108BD9-81ED-4DB2-BD59-A6C34878D82A}">
                    <a16:rowId xmlns:a16="http://schemas.microsoft.com/office/drawing/2014/main" val="3554765756"/>
                  </a:ext>
                </a:extLst>
              </a:tr>
              <a:tr h="261406">
                <a:tc>
                  <a:txBody>
                    <a:bodyPr/>
                    <a:lstStyle/>
                    <a:p>
                      <a:pPr algn="l" fontAlgn="b"/>
                      <a:endParaRPr lang="en-US" sz="1600" b="1" i="0" u="none" strike="noStrike" dirty="0">
                        <a:solidFill>
                          <a:srgbClr val="000000"/>
                        </a:solidFill>
                        <a:effectLst/>
                        <a:latin typeface="Calibri" panose="020F0502020204030204" pitchFamily="34" charset="0"/>
                      </a:endParaRPr>
                    </a:p>
                  </a:txBody>
                  <a:tcPr marL="12941" marR="12941" marT="12941" marB="0" anchor="b">
                    <a:lnL>
                      <a:noFill/>
                    </a:lnL>
                    <a:lnR>
                      <a:noFill/>
                    </a:lnR>
                    <a:lnT>
                      <a:noFill/>
                    </a:lnT>
                    <a:lnB>
                      <a:noFill/>
                    </a:lnB>
                  </a:tcPr>
                </a:tc>
                <a:tc>
                  <a:txBody>
                    <a:bodyPr/>
                    <a:lstStyle/>
                    <a:p>
                      <a:pPr algn="l" fontAlgn="b"/>
                      <a:endParaRPr lang="en-US" sz="1600" b="1" i="0" u="none" strike="noStrike" dirty="0">
                        <a:solidFill>
                          <a:srgbClr val="000000"/>
                        </a:solidFill>
                        <a:effectLst/>
                        <a:latin typeface="Calibri" panose="020F0502020204030204" pitchFamily="34" charset="0"/>
                      </a:endParaRPr>
                    </a:p>
                  </a:txBody>
                  <a:tcPr marL="12941" marR="12941" marT="12941" marB="0" anchor="b">
                    <a:lnL>
                      <a:noFill/>
                    </a:lnL>
                    <a:lnR>
                      <a:noFill/>
                    </a:lnR>
                    <a:lnT>
                      <a:noFill/>
                    </a:lnT>
                    <a:lnB>
                      <a:noFill/>
                    </a:lnB>
                  </a:tcPr>
                </a:tc>
                <a:tc>
                  <a:txBody>
                    <a:bodyPr/>
                    <a:lstStyle/>
                    <a:p>
                      <a:pPr algn="l" fontAlgn="b"/>
                      <a:endParaRPr lang="en-US" sz="1600" b="1" i="0" u="none" strike="noStrike" dirty="0">
                        <a:solidFill>
                          <a:srgbClr val="000000"/>
                        </a:solidFill>
                        <a:effectLst/>
                        <a:latin typeface="Calibri" panose="020F0502020204030204" pitchFamily="34" charset="0"/>
                      </a:endParaRPr>
                    </a:p>
                  </a:txBody>
                  <a:tcPr marL="12941" marR="12941" marT="12941" marB="0" anchor="b">
                    <a:lnL>
                      <a:noFill/>
                    </a:lnL>
                    <a:lnR>
                      <a:noFill/>
                    </a:lnR>
                    <a:lnT>
                      <a:noFill/>
                    </a:lnT>
                    <a:lnB>
                      <a:noFill/>
                    </a:lnB>
                  </a:tcPr>
                </a:tc>
                <a:extLst>
                  <a:ext uri="{0D108BD9-81ED-4DB2-BD59-A6C34878D82A}">
                    <a16:rowId xmlns:a16="http://schemas.microsoft.com/office/drawing/2014/main" val="286326975"/>
                  </a:ext>
                </a:extLst>
              </a:tr>
              <a:tr h="261406">
                <a:tc>
                  <a:txBody>
                    <a:bodyPr/>
                    <a:lstStyle/>
                    <a:p>
                      <a:pPr algn="l" fontAlgn="b"/>
                      <a:r>
                        <a:rPr lang="en-US" sz="1600" b="1" i="0" u="none" strike="noStrike" dirty="0">
                          <a:solidFill>
                            <a:srgbClr val="000000"/>
                          </a:solidFill>
                          <a:effectLst/>
                          <a:latin typeface="Calibri" panose="020F0502020204030204" pitchFamily="34" charset="0"/>
                        </a:rPr>
                        <a:t>Total</a:t>
                      </a:r>
                    </a:p>
                  </a:txBody>
                  <a:tcPr marL="12941" marR="12941" marT="12941" marB="0" anchor="b">
                    <a:lnL>
                      <a:noFill/>
                    </a:lnL>
                    <a:lnR>
                      <a:noFill/>
                    </a:lnR>
                    <a:lnT>
                      <a:noFill/>
                    </a:lnT>
                    <a:lnB>
                      <a:noFill/>
                    </a:lnB>
                  </a:tcPr>
                </a:tc>
                <a:tc>
                  <a:txBody>
                    <a:bodyPr/>
                    <a:lstStyle/>
                    <a:p>
                      <a:pPr algn="l" fontAlgn="b"/>
                      <a:endParaRPr lang="en-US" sz="1600" b="1" i="0" u="none" strike="noStrike" dirty="0">
                        <a:solidFill>
                          <a:srgbClr val="000000"/>
                        </a:solidFill>
                        <a:effectLst/>
                        <a:latin typeface="Calibri" panose="020F0502020204030204" pitchFamily="34" charset="0"/>
                      </a:endParaRPr>
                    </a:p>
                  </a:txBody>
                  <a:tcPr marL="12941" marR="12941" marT="12941"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 $       3,138,000 </a:t>
                      </a:r>
                    </a:p>
                  </a:txBody>
                  <a:tcPr marL="12941" marR="12941" marT="12941" marB="0" anchor="b">
                    <a:lnL>
                      <a:noFill/>
                    </a:lnL>
                    <a:lnR>
                      <a:noFill/>
                    </a:lnR>
                    <a:lnT>
                      <a:noFill/>
                    </a:lnT>
                    <a:lnB>
                      <a:noFill/>
                    </a:lnB>
                  </a:tcPr>
                </a:tc>
                <a:extLst>
                  <a:ext uri="{0D108BD9-81ED-4DB2-BD59-A6C34878D82A}">
                    <a16:rowId xmlns:a16="http://schemas.microsoft.com/office/drawing/2014/main" val="3499099710"/>
                  </a:ext>
                </a:extLst>
              </a:tr>
              <a:tr h="261406">
                <a:tc>
                  <a:txBody>
                    <a:bodyPr/>
                    <a:lstStyle/>
                    <a:p>
                      <a:pPr algn="l" fontAlgn="b"/>
                      <a:r>
                        <a:rPr lang="en-US" sz="1600" b="1" i="0" u="none" strike="noStrike" dirty="0">
                          <a:solidFill>
                            <a:srgbClr val="000000"/>
                          </a:solidFill>
                          <a:effectLst/>
                          <a:latin typeface="Calibri" panose="020F0502020204030204" pitchFamily="34" charset="0"/>
                        </a:rPr>
                        <a:t> </a:t>
                      </a:r>
                    </a:p>
                  </a:txBody>
                  <a:tcPr marL="12941" marR="12941" marT="1294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panose="020F0502020204030204" pitchFamily="34" charset="0"/>
                        </a:rPr>
                        <a:t> </a:t>
                      </a:r>
                    </a:p>
                  </a:txBody>
                  <a:tcPr marL="12941" marR="12941" marT="1294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panose="020F0502020204030204" pitchFamily="34" charset="0"/>
                        </a:rPr>
                        <a:t> </a:t>
                      </a:r>
                    </a:p>
                  </a:txBody>
                  <a:tcPr marL="12941" marR="12941" marT="12941"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8343889"/>
                  </a:ext>
                </a:extLst>
              </a:tr>
            </a:tbl>
          </a:graphicData>
        </a:graphic>
      </p:graphicFrame>
    </p:spTree>
    <p:extLst>
      <p:ext uri="{BB962C8B-B14F-4D97-AF65-F5344CB8AC3E}">
        <p14:creationId xmlns:p14="http://schemas.microsoft.com/office/powerpoint/2010/main" val="417648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4AC88BD01D0E428BF76ED396EF1FDB" ma:contentTypeVersion="1" ma:contentTypeDescription="Create a new document." ma:contentTypeScope="" ma:versionID="aa63d604bac66fb2e6ed7e3f4c3d10f4">
  <xsd:schema xmlns:xsd="http://www.w3.org/2001/XMLSchema" xmlns:xs="http://www.w3.org/2001/XMLSchema" xmlns:p="http://schemas.microsoft.com/office/2006/metadata/properties" targetNamespace="http://schemas.microsoft.com/office/2006/metadata/properties" ma:root="true" ma:fieldsID="7dcc10a156eb2aa295318eab019ded2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E26858-2C54-4725-B9C1-64C05BD9F336}"/>
</file>

<file path=customXml/itemProps2.xml><?xml version="1.0" encoding="utf-8"?>
<ds:datastoreItem xmlns:ds="http://schemas.openxmlformats.org/officeDocument/2006/customXml" ds:itemID="{B42FECD0-D787-418A-A23D-D8B3589FCC61}"/>
</file>

<file path=customXml/itemProps3.xml><?xml version="1.0" encoding="utf-8"?>
<ds:datastoreItem xmlns:ds="http://schemas.openxmlformats.org/officeDocument/2006/customXml" ds:itemID="{10472867-EE29-4073-B543-96DEBD5CE6D4}"/>
</file>

<file path=docProps/app.xml><?xml version="1.0" encoding="utf-8"?>
<Properties xmlns="http://schemas.openxmlformats.org/officeDocument/2006/extended-properties" xmlns:vt="http://schemas.openxmlformats.org/officeDocument/2006/docPropsVTypes">
  <TotalTime>1437</TotalTime>
  <Words>776</Words>
  <Application>Microsoft Office PowerPoint</Application>
  <PresentationFormat>Widescreen</PresentationFormat>
  <Paragraphs>145</Paragraphs>
  <Slides>12</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0" baseType="lpstr">
      <vt:lpstr>Arial</vt:lpstr>
      <vt:lpstr>Avenir Heavy</vt:lpstr>
      <vt:lpstr>Avenir Medium</vt:lpstr>
      <vt:lpstr>Calibri</vt:lpstr>
      <vt:lpstr>Calibri Light</vt:lpstr>
      <vt:lpstr>Helvetica</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MACC Budget Presentation 9-22-21</dc:title>
  <dc:creator>Brad Phillips</dc:creator>
  <cp:lastModifiedBy>Reiner,  Anthony</cp:lastModifiedBy>
  <cp:revision>4</cp:revision>
  <cp:lastPrinted>2021-09-21T15:08:11Z</cp:lastPrinted>
  <dcterms:created xsi:type="dcterms:W3CDTF">2021-09-21T13:05:02Z</dcterms:created>
  <dcterms:modified xsi:type="dcterms:W3CDTF">2021-09-22T13:09:04Z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0x010100254AC88BD01D0E428BF76ED396EF1FDB</vt:lpwstr>
  </property>
</Properties>
</file>