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57" r:id="rId5"/>
    <p:sldId id="260" r:id="rId6"/>
    <p:sldId id="259" r:id="rId7"/>
    <p:sldId id="263" r:id="rId8"/>
    <p:sldId id="264" r:id="rId9"/>
    <p:sldId id="265" r:id="rId10"/>
    <p:sldId id="25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0E3E"/>
    <a:srgbClr val="231F20"/>
    <a:srgbClr val="FEC2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image" Target="../media/image8.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pic>
        <p:nvPicPr>
          <p:cNvPr id="7" name="Picture 6"/>
          <p:cNvPicPr>
            <a:picLocks noChangeAspect="1"/>
          </p:cNvPicPr>
          <p:nvPr userDrawn="1"/>
        </p:nvPicPr>
        <p:blipFill>
          <a:blip r:embed="rId2"/>
          <a:stretch>
            <a:fillRect/>
          </a:stretch>
        </p:blipFill>
        <p:spPr>
          <a:xfrm>
            <a:off x="110512" y="116775"/>
            <a:ext cx="2395728" cy="1589546"/>
          </a:xfrm>
          <a:prstGeom prst="rect">
            <a:avLst/>
          </a:prstGeom>
        </p:spPr>
      </p:pic>
      <p:pic>
        <p:nvPicPr>
          <p:cNvPr id="8" name="Picture 4" descr="https://img.freepik.com/free-photo/close-up-education-economy-objects_23-2149113543.jpg?uid=R204089742&amp;ga=GA1.1.983459284.1749749162&amp;semt=ais_hybrid&amp;w=74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22617" y="109170"/>
            <a:ext cx="239706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164629" y="159770"/>
            <a:ext cx="1874557" cy="1502454"/>
          </a:xfrm>
          <a:prstGeom prst="rect">
            <a:avLst/>
          </a:prstGeom>
        </p:spPr>
      </p:pic>
      <p:pic>
        <p:nvPicPr>
          <p:cNvPr id="10" name="Picture 2" descr="Graduating class  Graduation Stock Photo"/>
          <p:cNvPicPr>
            <a:picLocks noChangeAspect="1" noChangeArrowheads="1"/>
          </p:cNvPicPr>
          <p:nvPr userDrawn="1"/>
        </p:nvPicPr>
        <p:blipFill rotWithShape="1">
          <a:blip r:embed="rId5" cstate="print">
            <a:extLst>
              <a:ext uri="{28A0092B-C50C-407E-A947-70E740481C1C}">
                <a14:useLocalDpi xmlns:a14="http://schemas.microsoft.com/office/drawing/2010/main" val="0"/>
              </a:ext>
            </a:extLst>
          </a:blip>
          <a:srcRect r="38659" b="40555"/>
          <a:stretch/>
        </p:blipFill>
        <p:spPr bwMode="auto">
          <a:xfrm>
            <a:off x="9676235" y="120481"/>
            <a:ext cx="2406729" cy="156544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userDrawn="1"/>
        </p:nvPicPr>
        <p:blipFill rotWithShape="1">
          <a:blip r:embed="rId6" cstate="print">
            <a:extLst>
              <a:ext uri="{28A0092B-C50C-407E-A947-70E740481C1C}">
                <a14:useLocalDpi xmlns:a14="http://schemas.microsoft.com/office/drawing/2010/main" val="0"/>
              </a:ext>
            </a:extLst>
          </a:blip>
          <a:stretch/>
        </p:blipFill>
        <p:spPr>
          <a:xfrm>
            <a:off x="7172860" y="110693"/>
            <a:ext cx="2400300" cy="1600200"/>
          </a:xfrm>
          <a:prstGeom prst="rect">
            <a:avLst/>
          </a:prstGeom>
        </p:spPr>
      </p:pic>
      <p:cxnSp>
        <p:nvCxnSpPr>
          <p:cNvPr id="12" name="Straight Connector 11"/>
          <p:cNvCxnSpPr/>
          <p:nvPr userDrawn="1"/>
        </p:nvCxnSpPr>
        <p:spPr>
          <a:xfrm>
            <a:off x="0" y="1707845"/>
            <a:ext cx="12192000" cy="0"/>
          </a:xfrm>
          <a:prstGeom prst="line">
            <a:avLst/>
          </a:prstGeom>
          <a:ln w="57150">
            <a:solidFill>
              <a:srgbClr val="C40E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6995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Content Placeholder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802" y="140825"/>
            <a:ext cx="3166744" cy="844000"/>
          </a:xfrm>
          <a:prstGeom prst="rect">
            <a:avLst/>
          </a:prstGeom>
        </p:spPr>
      </p:pic>
      <p:grpSp>
        <p:nvGrpSpPr>
          <p:cNvPr id="8" name="Group 2"/>
          <p:cNvGrpSpPr/>
          <p:nvPr userDrawn="1"/>
        </p:nvGrpSpPr>
        <p:grpSpPr>
          <a:xfrm rot="5400000">
            <a:off x="10293719" y="-923542"/>
            <a:ext cx="1014984" cy="2862072"/>
            <a:chOff x="-1" y="-38100"/>
            <a:chExt cx="491786" cy="2747433"/>
          </a:xfrm>
        </p:grpSpPr>
        <p:sp>
          <p:nvSpPr>
            <p:cNvPr id="9" name="Freeform 3"/>
            <p:cNvSpPr/>
            <p:nvPr/>
          </p:nvSpPr>
          <p:spPr>
            <a:xfrm>
              <a:off x="-1" y="-19049"/>
              <a:ext cx="491785" cy="2709333"/>
            </a:xfrm>
            <a:custGeom>
              <a:avLst/>
              <a:gdLst/>
              <a:ahLst/>
              <a:cxnLst/>
              <a:rect l="l" t="t" r="r" b="b"/>
              <a:pathLst>
                <a:path w="491785" h="2709333">
                  <a:moveTo>
                    <a:pt x="0" y="0"/>
                  </a:moveTo>
                  <a:lnTo>
                    <a:pt x="491785" y="0"/>
                  </a:lnTo>
                  <a:lnTo>
                    <a:pt x="491785" y="2709333"/>
                  </a:lnTo>
                  <a:lnTo>
                    <a:pt x="0" y="2709333"/>
                  </a:lnTo>
                  <a:close/>
                </a:path>
              </a:pathLst>
            </a:custGeom>
            <a:solidFill>
              <a:srgbClr val="C4113C"/>
            </a:solidFill>
          </p:spPr>
        </p:sp>
        <p:sp>
          <p:nvSpPr>
            <p:cNvPr id="10" name="TextBox 4"/>
            <p:cNvSpPr txBox="1"/>
            <p:nvPr/>
          </p:nvSpPr>
          <p:spPr>
            <a:xfrm>
              <a:off x="0" y="-38100"/>
              <a:ext cx="491785" cy="2747433"/>
            </a:xfrm>
            <a:prstGeom prst="rect">
              <a:avLst/>
            </a:prstGeom>
          </p:spPr>
          <p:txBody>
            <a:bodyPr lIns="50800" tIns="50800" rIns="50800" bIns="50800" rtlCol="0" anchor="ctr"/>
            <a:lstStyle/>
            <a:p>
              <a:pPr algn="ctr">
                <a:lnSpc>
                  <a:spcPts val="2659"/>
                </a:lnSpc>
                <a:spcBef>
                  <a:spcPct val="0"/>
                </a:spcBef>
              </a:pPr>
              <a:endParaRPr/>
            </a:p>
          </p:txBody>
        </p:sp>
      </p:grpSp>
      <p:grpSp>
        <p:nvGrpSpPr>
          <p:cNvPr id="11" name="Group 2"/>
          <p:cNvGrpSpPr/>
          <p:nvPr userDrawn="1"/>
        </p:nvGrpSpPr>
        <p:grpSpPr>
          <a:xfrm rot="5400000">
            <a:off x="7618712" y="-923540"/>
            <a:ext cx="1014984" cy="2862072"/>
            <a:chOff x="0" y="0"/>
            <a:chExt cx="491785" cy="2709333"/>
          </a:xfrm>
          <a:solidFill>
            <a:srgbClr val="231F20"/>
          </a:solidFill>
        </p:grpSpPr>
        <p:sp>
          <p:nvSpPr>
            <p:cNvPr id="12"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3"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4" name="Group 2"/>
          <p:cNvGrpSpPr/>
          <p:nvPr userDrawn="1"/>
        </p:nvGrpSpPr>
        <p:grpSpPr>
          <a:xfrm rot="5400000">
            <a:off x="4734190" y="-924186"/>
            <a:ext cx="1014984" cy="2863363"/>
            <a:chOff x="0" y="0"/>
            <a:chExt cx="491785" cy="2709333"/>
          </a:xfrm>
          <a:solidFill>
            <a:srgbClr val="FEC233"/>
          </a:solidFill>
        </p:grpSpPr>
        <p:sp>
          <p:nvSpPr>
            <p:cNvPr id="15"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6"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spTree>
    <p:extLst>
      <p:ext uri="{BB962C8B-B14F-4D97-AF65-F5344CB8AC3E}">
        <p14:creationId xmlns:p14="http://schemas.microsoft.com/office/powerpoint/2010/main" val="3855193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8" name="Content Placeholder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802" y="140825"/>
            <a:ext cx="3166744" cy="844000"/>
          </a:xfrm>
          <a:prstGeom prst="rect">
            <a:avLst/>
          </a:prstGeom>
        </p:spPr>
      </p:pic>
      <p:grpSp>
        <p:nvGrpSpPr>
          <p:cNvPr id="9" name="Group 2"/>
          <p:cNvGrpSpPr/>
          <p:nvPr userDrawn="1"/>
        </p:nvGrpSpPr>
        <p:grpSpPr>
          <a:xfrm rot="5400000">
            <a:off x="10293719" y="-923542"/>
            <a:ext cx="1014984" cy="2862072"/>
            <a:chOff x="-1" y="-38100"/>
            <a:chExt cx="491786" cy="2747433"/>
          </a:xfrm>
        </p:grpSpPr>
        <p:sp>
          <p:nvSpPr>
            <p:cNvPr id="10" name="Freeform 3"/>
            <p:cNvSpPr/>
            <p:nvPr/>
          </p:nvSpPr>
          <p:spPr>
            <a:xfrm>
              <a:off x="-1" y="-19049"/>
              <a:ext cx="491785" cy="2709333"/>
            </a:xfrm>
            <a:custGeom>
              <a:avLst/>
              <a:gdLst/>
              <a:ahLst/>
              <a:cxnLst/>
              <a:rect l="l" t="t" r="r" b="b"/>
              <a:pathLst>
                <a:path w="491785" h="2709333">
                  <a:moveTo>
                    <a:pt x="0" y="0"/>
                  </a:moveTo>
                  <a:lnTo>
                    <a:pt x="491785" y="0"/>
                  </a:lnTo>
                  <a:lnTo>
                    <a:pt x="491785" y="2709333"/>
                  </a:lnTo>
                  <a:lnTo>
                    <a:pt x="0" y="2709333"/>
                  </a:lnTo>
                  <a:close/>
                </a:path>
              </a:pathLst>
            </a:custGeom>
            <a:solidFill>
              <a:srgbClr val="C4113C"/>
            </a:solidFill>
          </p:spPr>
        </p:sp>
        <p:sp>
          <p:nvSpPr>
            <p:cNvPr id="11" name="TextBox 4"/>
            <p:cNvSpPr txBox="1"/>
            <p:nvPr/>
          </p:nvSpPr>
          <p:spPr>
            <a:xfrm>
              <a:off x="0" y="-38100"/>
              <a:ext cx="491785" cy="2747433"/>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2"/>
          <p:cNvGrpSpPr/>
          <p:nvPr userDrawn="1"/>
        </p:nvGrpSpPr>
        <p:grpSpPr>
          <a:xfrm rot="5400000">
            <a:off x="7618712" y="-923540"/>
            <a:ext cx="1014984" cy="2862072"/>
            <a:chOff x="0" y="0"/>
            <a:chExt cx="491785" cy="2709333"/>
          </a:xfrm>
          <a:solidFill>
            <a:srgbClr val="231F20"/>
          </a:solidFill>
        </p:grpSpPr>
        <p:sp>
          <p:nvSpPr>
            <p:cNvPr id="13"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4"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5" name="Group 2"/>
          <p:cNvGrpSpPr/>
          <p:nvPr userDrawn="1"/>
        </p:nvGrpSpPr>
        <p:grpSpPr>
          <a:xfrm rot="5400000">
            <a:off x="4734190" y="-924186"/>
            <a:ext cx="1014984" cy="2863363"/>
            <a:chOff x="0" y="0"/>
            <a:chExt cx="491785" cy="2709333"/>
          </a:xfrm>
          <a:solidFill>
            <a:srgbClr val="FEC233"/>
          </a:solidFill>
        </p:grpSpPr>
        <p:sp>
          <p:nvSpPr>
            <p:cNvPr id="16"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7"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spTree>
    <p:extLst>
      <p:ext uri="{BB962C8B-B14F-4D97-AF65-F5344CB8AC3E}">
        <p14:creationId xmlns:p14="http://schemas.microsoft.com/office/powerpoint/2010/main" val="476844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pic>
        <p:nvPicPr>
          <p:cNvPr id="8" name="Content Placeholder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802" y="140825"/>
            <a:ext cx="3166744" cy="844000"/>
          </a:xfrm>
          <a:prstGeom prst="rect">
            <a:avLst/>
          </a:prstGeom>
        </p:spPr>
      </p:pic>
      <p:grpSp>
        <p:nvGrpSpPr>
          <p:cNvPr id="9" name="Group 2"/>
          <p:cNvGrpSpPr/>
          <p:nvPr userDrawn="1"/>
        </p:nvGrpSpPr>
        <p:grpSpPr>
          <a:xfrm rot="5400000">
            <a:off x="10293719" y="-923542"/>
            <a:ext cx="1014984" cy="2862072"/>
            <a:chOff x="-1" y="-38100"/>
            <a:chExt cx="491786" cy="2747433"/>
          </a:xfrm>
        </p:grpSpPr>
        <p:sp>
          <p:nvSpPr>
            <p:cNvPr id="10" name="Freeform 3"/>
            <p:cNvSpPr/>
            <p:nvPr/>
          </p:nvSpPr>
          <p:spPr>
            <a:xfrm>
              <a:off x="-1" y="-19049"/>
              <a:ext cx="491785" cy="2709333"/>
            </a:xfrm>
            <a:custGeom>
              <a:avLst/>
              <a:gdLst/>
              <a:ahLst/>
              <a:cxnLst/>
              <a:rect l="l" t="t" r="r" b="b"/>
              <a:pathLst>
                <a:path w="491785" h="2709333">
                  <a:moveTo>
                    <a:pt x="0" y="0"/>
                  </a:moveTo>
                  <a:lnTo>
                    <a:pt x="491785" y="0"/>
                  </a:lnTo>
                  <a:lnTo>
                    <a:pt x="491785" y="2709333"/>
                  </a:lnTo>
                  <a:lnTo>
                    <a:pt x="0" y="2709333"/>
                  </a:lnTo>
                  <a:close/>
                </a:path>
              </a:pathLst>
            </a:custGeom>
            <a:solidFill>
              <a:srgbClr val="C4113C"/>
            </a:solidFill>
          </p:spPr>
        </p:sp>
        <p:sp>
          <p:nvSpPr>
            <p:cNvPr id="11" name="TextBox 4"/>
            <p:cNvSpPr txBox="1"/>
            <p:nvPr/>
          </p:nvSpPr>
          <p:spPr>
            <a:xfrm>
              <a:off x="0" y="-38100"/>
              <a:ext cx="491785" cy="2747433"/>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2"/>
          <p:cNvGrpSpPr/>
          <p:nvPr userDrawn="1"/>
        </p:nvGrpSpPr>
        <p:grpSpPr>
          <a:xfrm rot="5400000">
            <a:off x="7618712" y="-923540"/>
            <a:ext cx="1014984" cy="2862072"/>
            <a:chOff x="0" y="0"/>
            <a:chExt cx="491785" cy="2709333"/>
          </a:xfrm>
          <a:solidFill>
            <a:srgbClr val="231F20"/>
          </a:solidFill>
        </p:grpSpPr>
        <p:sp>
          <p:nvSpPr>
            <p:cNvPr id="13"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4"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5" name="Group 2"/>
          <p:cNvGrpSpPr/>
          <p:nvPr userDrawn="1"/>
        </p:nvGrpSpPr>
        <p:grpSpPr>
          <a:xfrm rot="5400000">
            <a:off x="4734190" y="-924186"/>
            <a:ext cx="1014984" cy="2863363"/>
            <a:chOff x="0" y="0"/>
            <a:chExt cx="491785" cy="2709333"/>
          </a:xfrm>
          <a:solidFill>
            <a:srgbClr val="FEC233"/>
          </a:solidFill>
        </p:grpSpPr>
        <p:sp>
          <p:nvSpPr>
            <p:cNvPr id="16"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7"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spTree>
    <p:extLst>
      <p:ext uri="{BB962C8B-B14F-4D97-AF65-F5344CB8AC3E}">
        <p14:creationId xmlns:p14="http://schemas.microsoft.com/office/powerpoint/2010/main" val="2516883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2" descr="Graduating class  Graduation Stock Photo"/>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38659" b="40555"/>
          <a:stretch/>
        </p:blipFill>
        <p:spPr bwMode="auto">
          <a:xfrm>
            <a:off x="9163770" y="118314"/>
            <a:ext cx="2713905" cy="174650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userDrawn="1"/>
        </p:nvPicPr>
        <p:blipFill rotWithShape="1">
          <a:blip r:embed="rId3" cstate="print">
            <a:extLst>
              <a:ext uri="{28A0092B-C50C-407E-A947-70E740481C1C}">
                <a14:useLocalDpi xmlns:a14="http://schemas.microsoft.com/office/drawing/2010/main" val="0"/>
              </a:ext>
            </a:extLst>
          </a:blip>
          <a:stretch/>
        </p:blipFill>
        <p:spPr>
          <a:xfrm>
            <a:off x="6214177" y="109169"/>
            <a:ext cx="2619756" cy="1746504"/>
          </a:xfrm>
          <a:prstGeom prst="rect">
            <a:avLst/>
          </a:prstGeom>
        </p:spPr>
      </p:pic>
      <p:pic>
        <p:nvPicPr>
          <p:cNvPr id="7" name="Picture 4" descr="https://img.freepik.com/free-photo/close-up-education-economy-objects_23-2149113543.jpg?uid=R204089742&amp;ga=GA1.1.983459284.1749749162&amp;semt=ais_hybrid&amp;w=740"/>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3279992" y="109169"/>
            <a:ext cx="2616218" cy="174650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userDrawn="1"/>
        </p:nvPicPr>
        <p:blipFill>
          <a:blip r:embed="rId5"/>
          <a:stretch>
            <a:fillRect/>
          </a:stretch>
        </p:blipFill>
        <p:spPr>
          <a:xfrm>
            <a:off x="314325" y="109169"/>
            <a:ext cx="2632292" cy="1746504"/>
          </a:xfrm>
          <a:prstGeom prst="rect">
            <a:avLst/>
          </a:prstGeom>
        </p:spPr>
      </p:pic>
      <p:cxnSp>
        <p:nvCxnSpPr>
          <p:cNvPr id="9" name="Straight Connector 8"/>
          <p:cNvCxnSpPr/>
          <p:nvPr userDrawn="1"/>
        </p:nvCxnSpPr>
        <p:spPr>
          <a:xfrm>
            <a:off x="0" y="1860245"/>
            <a:ext cx="12192000" cy="0"/>
          </a:xfrm>
          <a:prstGeom prst="line">
            <a:avLst/>
          </a:prstGeom>
          <a:ln w="57150">
            <a:solidFill>
              <a:srgbClr val="C40E3E"/>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545504" y="2557406"/>
            <a:ext cx="3090146" cy="2476746"/>
          </a:xfrm>
          <a:prstGeom prst="rect">
            <a:avLst/>
          </a:prstGeom>
        </p:spPr>
      </p:pic>
      <p:sp>
        <p:nvSpPr>
          <p:cNvPr id="11" name="TextBox 10"/>
          <p:cNvSpPr txBox="1"/>
          <p:nvPr userDrawn="1"/>
        </p:nvSpPr>
        <p:spPr>
          <a:xfrm>
            <a:off x="4099852" y="5305425"/>
            <a:ext cx="3981450" cy="553998"/>
          </a:xfrm>
          <a:prstGeom prst="rect">
            <a:avLst/>
          </a:prstGeom>
          <a:noFill/>
        </p:spPr>
        <p:txBody>
          <a:bodyPr wrap="square" rtlCol="0">
            <a:spAutoFit/>
          </a:bodyPr>
          <a:lstStyle/>
          <a:p>
            <a:r>
              <a:rPr lang="en-US" sz="3000" b="1" dirty="0">
                <a:latin typeface="Century Gothic" panose="020B0502020202020204" pitchFamily="34" charset="0"/>
              </a:rPr>
              <a:t>m</a:t>
            </a:r>
            <a:r>
              <a:rPr lang="en-US" sz="3000" b="1" dirty="0" smtClean="0">
                <a:latin typeface="Century Gothic" panose="020B0502020202020204" pitchFamily="34" charset="0"/>
              </a:rPr>
              <a:t>hec.maryland.gov</a:t>
            </a:r>
            <a:endParaRPr lang="en-US" sz="3000" b="1" dirty="0">
              <a:latin typeface="Century Gothic" panose="020B0502020202020204" pitchFamily="34" charset="0"/>
            </a:endParaRPr>
          </a:p>
        </p:txBody>
      </p:sp>
    </p:spTree>
    <p:extLst>
      <p:ext uri="{BB962C8B-B14F-4D97-AF65-F5344CB8AC3E}">
        <p14:creationId xmlns:p14="http://schemas.microsoft.com/office/powerpoint/2010/main" val="40812844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A6E12A-7C68-43F6-863F-60A6B5923358}" type="datetimeFigureOut">
              <a:rPr lang="en-US" smtClean="0"/>
              <a:t>9/26/2025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9B119-5403-485C-9450-92410F8E6CF0}" type="slidenum">
              <a:rPr lang="en-US" smtClean="0"/>
              <a:t>‹#›</a:t>
            </a:fld>
            <a:endParaRPr lang="en-US"/>
          </a:p>
        </p:txBody>
      </p:sp>
    </p:spTree>
    <p:extLst>
      <p:ext uri="{BB962C8B-B14F-4D97-AF65-F5344CB8AC3E}">
        <p14:creationId xmlns:p14="http://schemas.microsoft.com/office/powerpoint/2010/main" val="1597629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7" r:id="rId4"/>
    <p:sldLayoutId id="214748365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2.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8.jpe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Hunger Free Campus Grant</a:t>
            </a:r>
            <a:endParaRPr lang="en-US" dirty="0"/>
          </a:p>
        </p:txBody>
      </p:sp>
      <p:sp>
        <p:nvSpPr>
          <p:cNvPr id="3" name="Subtitle 2"/>
          <p:cNvSpPr>
            <a:spLocks noGrp="1"/>
          </p:cNvSpPr>
          <p:nvPr>
            <p:ph type="subTitle" idx="1"/>
          </p:nvPr>
        </p:nvSpPr>
        <p:spPr/>
        <p:txBody>
          <a:bodyPr/>
          <a:lstStyle/>
          <a:p>
            <a:r>
              <a:rPr lang="en-US" dirty="0" smtClean="0"/>
              <a:t>September 26, 2025 Webinar</a:t>
            </a:r>
            <a:endParaRPr lang="en-US" dirty="0"/>
          </a:p>
        </p:txBody>
      </p:sp>
      <p:pic>
        <p:nvPicPr>
          <p:cNvPr id="1026" name="Picture 2" descr="Graduating class  Graduation Stock Photo"/>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8659" b="40555"/>
          <a:stretch/>
        </p:blipFill>
        <p:spPr bwMode="auto">
          <a:xfrm>
            <a:off x="9676235" y="120481"/>
            <a:ext cx="2406729" cy="1565444"/>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64629" y="159770"/>
            <a:ext cx="1874557" cy="1502454"/>
          </a:xfrm>
          <a:prstGeom prst="rect">
            <a:avLst/>
          </a:prstGeom>
        </p:spPr>
      </p:pic>
      <p:pic>
        <p:nvPicPr>
          <p:cNvPr id="14" name="Picture 13"/>
          <p:cNvPicPr>
            <a:picLocks noChangeAspect="1"/>
          </p:cNvPicPr>
          <p:nvPr/>
        </p:nvPicPr>
        <p:blipFill rotWithShape="1">
          <a:blip r:embed="rId4" cstate="print">
            <a:extLst>
              <a:ext uri="{28A0092B-C50C-407E-A947-70E740481C1C}">
                <a14:useLocalDpi xmlns:a14="http://schemas.microsoft.com/office/drawing/2010/main" val="0"/>
              </a:ext>
            </a:extLst>
          </a:blip>
          <a:stretch/>
        </p:blipFill>
        <p:spPr>
          <a:xfrm>
            <a:off x="7172860" y="110693"/>
            <a:ext cx="2400300" cy="1600200"/>
          </a:xfrm>
          <a:prstGeom prst="rect">
            <a:avLst/>
          </a:prstGeom>
        </p:spPr>
      </p:pic>
      <p:pic>
        <p:nvPicPr>
          <p:cNvPr id="1028" name="Picture 4" descr="https://img.freepik.com/free-photo/close-up-education-economy-objects_23-2149113543.jpg?uid=R204089742&amp;ga=GA1.1.983459284.1749749162&amp;semt=ais_hybrid&amp;w=74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22617" y="109170"/>
            <a:ext cx="239706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6"/>
          <a:stretch>
            <a:fillRect/>
          </a:stretch>
        </p:blipFill>
        <p:spPr>
          <a:xfrm>
            <a:off x="110512" y="116775"/>
            <a:ext cx="2395728" cy="1589546"/>
          </a:xfrm>
          <a:prstGeom prst="rect">
            <a:avLst/>
          </a:prstGeom>
        </p:spPr>
      </p:pic>
      <p:cxnSp>
        <p:nvCxnSpPr>
          <p:cNvPr id="18" name="Straight Connector 17"/>
          <p:cNvCxnSpPr/>
          <p:nvPr/>
        </p:nvCxnSpPr>
        <p:spPr>
          <a:xfrm>
            <a:off x="0" y="1707845"/>
            <a:ext cx="12192000" cy="0"/>
          </a:xfrm>
          <a:prstGeom prst="line">
            <a:avLst/>
          </a:prstGeom>
          <a:ln w="57150">
            <a:solidFill>
              <a:srgbClr val="C40E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286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raduating class  Graduation Stock Photo"/>
          <p:cNvPicPr>
            <a:picLocks noChangeAspect="1" noChangeArrowheads="1"/>
          </p:cNvPicPr>
          <p:nvPr/>
        </p:nvPicPr>
        <p:blipFill rotWithShape="1">
          <a:blip r:embed="rId2">
            <a:extLst>
              <a:ext uri="{28A0092B-C50C-407E-A947-70E740481C1C}">
                <a14:useLocalDpi xmlns:a14="http://schemas.microsoft.com/office/drawing/2010/main" val="0"/>
              </a:ext>
            </a:extLst>
          </a:blip>
          <a:srcRect r="38659" b="40555"/>
          <a:stretch/>
        </p:blipFill>
        <p:spPr bwMode="auto">
          <a:xfrm>
            <a:off x="9163770" y="118314"/>
            <a:ext cx="2713905" cy="1746504"/>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45504" y="2557406"/>
            <a:ext cx="3090146" cy="2476746"/>
          </a:xfrm>
          <a:prstGeom prst="rect">
            <a:avLst/>
          </a:prstGeom>
        </p:spPr>
      </p:pic>
      <p:pic>
        <p:nvPicPr>
          <p:cNvPr id="14" name="Picture 13"/>
          <p:cNvPicPr>
            <a:picLocks noChangeAspect="1"/>
          </p:cNvPicPr>
          <p:nvPr/>
        </p:nvPicPr>
        <p:blipFill rotWithShape="1">
          <a:blip r:embed="rId4" cstate="print">
            <a:extLst>
              <a:ext uri="{28A0092B-C50C-407E-A947-70E740481C1C}">
                <a14:useLocalDpi xmlns:a14="http://schemas.microsoft.com/office/drawing/2010/main" val="0"/>
              </a:ext>
            </a:extLst>
          </a:blip>
          <a:stretch/>
        </p:blipFill>
        <p:spPr>
          <a:xfrm>
            <a:off x="6214177" y="109169"/>
            <a:ext cx="2619756" cy="1746504"/>
          </a:xfrm>
          <a:prstGeom prst="rect">
            <a:avLst/>
          </a:prstGeom>
        </p:spPr>
      </p:pic>
      <p:pic>
        <p:nvPicPr>
          <p:cNvPr id="1028" name="Picture 4" descr="https://img.freepik.com/free-photo/close-up-education-economy-objects_23-2149113543.jpg?uid=R204089742&amp;ga=GA1.1.983459284.1749749162&amp;semt=ais_hybrid&amp;w=74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79992" y="109169"/>
            <a:ext cx="2616218" cy="1746504"/>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6"/>
          <a:stretch>
            <a:fillRect/>
          </a:stretch>
        </p:blipFill>
        <p:spPr>
          <a:xfrm>
            <a:off x="314325" y="109169"/>
            <a:ext cx="2632292" cy="1746504"/>
          </a:xfrm>
          <a:prstGeom prst="rect">
            <a:avLst/>
          </a:prstGeom>
        </p:spPr>
      </p:pic>
      <p:cxnSp>
        <p:nvCxnSpPr>
          <p:cNvPr id="18" name="Straight Connector 17"/>
          <p:cNvCxnSpPr/>
          <p:nvPr/>
        </p:nvCxnSpPr>
        <p:spPr>
          <a:xfrm>
            <a:off x="0" y="1860245"/>
            <a:ext cx="12192000" cy="0"/>
          </a:xfrm>
          <a:prstGeom prst="line">
            <a:avLst/>
          </a:prstGeom>
          <a:ln w="57150">
            <a:solidFill>
              <a:srgbClr val="C40E3E"/>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4099852" y="5305425"/>
            <a:ext cx="3981450" cy="553998"/>
          </a:xfrm>
          <a:prstGeom prst="rect">
            <a:avLst/>
          </a:prstGeom>
          <a:noFill/>
        </p:spPr>
        <p:txBody>
          <a:bodyPr wrap="square" rtlCol="0">
            <a:spAutoFit/>
          </a:bodyPr>
          <a:lstStyle/>
          <a:p>
            <a:r>
              <a:rPr lang="en-US" sz="3000" b="1" dirty="0">
                <a:latin typeface="Century Gothic" panose="020B0502020202020204" pitchFamily="34" charset="0"/>
              </a:rPr>
              <a:t>m</a:t>
            </a:r>
            <a:r>
              <a:rPr lang="en-US" sz="3000" b="1" dirty="0" smtClean="0">
                <a:latin typeface="Century Gothic" panose="020B0502020202020204" pitchFamily="34" charset="0"/>
              </a:rPr>
              <a:t>hec.maryland.gov</a:t>
            </a:r>
            <a:endParaRPr lang="en-US" sz="3000" b="1" dirty="0">
              <a:latin typeface="Century Gothic" panose="020B0502020202020204" pitchFamily="34" charset="0"/>
            </a:endParaRPr>
          </a:p>
        </p:txBody>
      </p:sp>
    </p:spTree>
    <p:extLst>
      <p:ext uri="{BB962C8B-B14F-4D97-AF65-F5344CB8AC3E}">
        <p14:creationId xmlns:p14="http://schemas.microsoft.com/office/powerpoint/2010/main" val="3724248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79475"/>
            <a:ext cx="10515600" cy="1325563"/>
          </a:xfrm>
        </p:spPr>
        <p:txBody>
          <a:bodyPr/>
          <a:lstStyle/>
          <a:p>
            <a:r>
              <a:rPr lang="en-US" dirty="0" smtClean="0"/>
              <a:t>Purpose</a:t>
            </a:r>
            <a:endParaRPr lang="en-US" dirty="0"/>
          </a:p>
        </p:txBody>
      </p:sp>
      <p:sp>
        <p:nvSpPr>
          <p:cNvPr id="3" name="Content Placeholder 2"/>
          <p:cNvSpPr>
            <a:spLocks noGrp="1"/>
          </p:cNvSpPr>
          <p:nvPr>
            <p:ph idx="1"/>
          </p:nvPr>
        </p:nvSpPr>
        <p:spPr>
          <a:xfrm>
            <a:off x="838200" y="2074985"/>
            <a:ext cx="10515600" cy="4481391"/>
          </a:xfrm>
        </p:spPr>
        <p:txBody>
          <a:bodyPr/>
          <a:lstStyle/>
          <a:p>
            <a:pPr marL="0" indent="0">
              <a:buNone/>
            </a:pPr>
            <a:r>
              <a:rPr lang="en-US" dirty="0"/>
              <a:t>The purpose of the Hunger- Free Campus Grant Program is to: </a:t>
            </a:r>
            <a:endParaRPr lang="en-US" dirty="0" smtClean="0"/>
          </a:p>
          <a:p>
            <a:pPr marL="0" indent="0">
              <a:buNone/>
            </a:pPr>
            <a:endParaRPr lang="en-US" dirty="0"/>
          </a:p>
          <a:p>
            <a:pPr lvl="0"/>
            <a:r>
              <a:rPr lang="en-US" dirty="0"/>
              <a:t>Address student hunger.</a:t>
            </a:r>
          </a:p>
          <a:p>
            <a:pPr lvl="0"/>
            <a:r>
              <a:rPr lang="en-US" dirty="0"/>
              <a:t>Leverage more sustainable solutions to address basic food needs on campus.</a:t>
            </a:r>
          </a:p>
          <a:p>
            <a:pPr lvl="0"/>
            <a:r>
              <a:rPr lang="en-US" dirty="0"/>
              <a:t>Raise awareness of services currently offered on campus that address basic food needs.</a:t>
            </a:r>
          </a:p>
          <a:p>
            <a:pPr lvl="0"/>
            <a:r>
              <a:rPr lang="en-US" dirty="0"/>
              <a:t>Build strategic partnerships at the local, state, and national levels to address food insecurity among students.</a:t>
            </a:r>
          </a:p>
          <a:p>
            <a:endParaRPr lang="en-US" dirty="0"/>
          </a:p>
        </p:txBody>
      </p:sp>
    </p:spTree>
    <p:extLst>
      <p:ext uri="{BB962C8B-B14F-4D97-AF65-F5344CB8AC3E}">
        <p14:creationId xmlns:p14="http://schemas.microsoft.com/office/powerpoint/2010/main" val="3804267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75368"/>
            <a:ext cx="10515600" cy="1325563"/>
          </a:xfrm>
        </p:spPr>
        <p:txBody>
          <a:bodyPr/>
          <a:lstStyle/>
          <a:p>
            <a:r>
              <a:rPr lang="en-US" dirty="0" err="1" smtClean="0"/>
              <a:t>Eligbility</a:t>
            </a:r>
            <a:endParaRPr lang="en-US" dirty="0"/>
          </a:p>
        </p:txBody>
      </p:sp>
      <p:sp>
        <p:nvSpPr>
          <p:cNvPr id="3" name="Content Placeholder 2"/>
          <p:cNvSpPr>
            <a:spLocks noGrp="1"/>
          </p:cNvSpPr>
          <p:nvPr>
            <p:ph idx="1"/>
          </p:nvPr>
        </p:nvSpPr>
        <p:spPr>
          <a:xfrm>
            <a:off x="838200" y="2225675"/>
            <a:ext cx="10515600" cy="4351338"/>
          </a:xfrm>
        </p:spPr>
        <p:txBody>
          <a:bodyPr/>
          <a:lstStyle/>
          <a:p>
            <a:r>
              <a:rPr lang="en-US" dirty="0"/>
              <a:t>To be eligible for funding, Maryland public institutions of higher education and regional higher education centers must (1) be designated as a hunger-free campus as described below AND (2) pledge a matching contribution to be used to implement the goals of the program</a:t>
            </a:r>
            <a:r>
              <a:rPr lang="en-US" dirty="0" smtClean="0"/>
              <a:t>.</a:t>
            </a:r>
          </a:p>
          <a:p>
            <a:r>
              <a:rPr lang="en-US" dirty="0" smtClean="0"/>
              <a:t>Private institutions can become hunger-free campuses but are currently ineligible to receive funding.</a:t>
            </a:r>
            <a:endParaRPr lang="en-US" dirty="0"/>
          </a:p>
          <a:p>
            <a:pPr marL="0" indent="0">
              <a:buNone/>
            </a:pPr>
            <a:endParaRPr lang="en-US" dirty="0"/>
          </a:p>
        </p:txBody>
      </p:sp>
    </p:spTree>
    <p:extLst>
      <p:ext uri="{BB962C8B-B14F-4D97-AF65-F5344CB8AC3E}">
        <p14:creationId xmlns:p14="http://schemas.microsoft.com/office/powerpoint/2010/main" val="72290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350" y="1075417"/>
            <a:ext cx="10515600" cy="1325563"/>
          </a:xfrm>
        </p:spPr>
        <p:txBody>
          <a:bodyPr/>
          <a:lstStyle/>
          <a:p>
            <a:r>
              <a:rPr lang="en-US" dirty="0" smtClean="0"/>
              <a:t>4-Year Hunger Free Campus Designation</a:t>
            </a:r>
            <a:endParaRPr lang="en-US" dirty="0"/>
          </a:p>
        </p:txBody>
      </p:sp>
      <p:grpSp>
        <p:nvGrpSpPr>
          <p:cNvPr id="4" name="Group 2"/>
          <p:cNvGrpSpPr/>
          <p:nvPr/>
        </p:nvGrpSpPr>
        <p:grpSpPr>
          <a:xfrm rot="5400000">
            <a:off x="10293719" y="-923542"/>
            <a:ext cx="1014984" cy="2862072"/>
            <a:chOff x="-1" y="-38100"/>
            <a:chExt cx="491786" cy="2747433"/>
          </a:xfrm>
        </p:grpSpPr>
        <p:sp>
          <p:nvSpPr>
            <p:cNvPr id="5" name="Freeform 3"/>
            <p:cNvSpPr/>
            <p:nvPr/>
          </p:nvSpPr>
          <p:spPr>
            <a:xfrm>
              <a:off x="-1" y="-19049"/>
              <a:ext cx="491785" cy="2709333"/>
            </a:xfrm>
            <a:custGeom>
              <a:avLst/>
              <a:gdLst/>
              <a:ahLst/>
              <a:cxnLst/>
              <a:rect l="l" t="t" r="r" b="b"/>
              <a:pathLst>
                <a:path w="491785" h="2709333">
                  <a:moveTo>
                    <a:pt x="0" y="0"/>
                  </a:moveTo>
                  <a:lnTo>
                    <a:pt x="491785" y="0"/>
                  </a:lnTo>
                  <a:lnTo>
                    <a:pt x="491785" y="2709333"/>
                  </a:lnTo>
                  <a:lnTo>
                    <a:pt x="0" y="2709333"/>
                  </a:lnTo>
                  <a:close/>
                </a:path>
              </a:pathLst>
            </a:custGeom>
            <a:solidFill>
              <a:srgbClr val="C4113C"/>
            </a:solidFill>
          </p:spPr>
        </p:sp>
        <p:sp>
          <p:nvSpPr>
            <p:cNvPr id="6" name="TextBox 4"/>
            <p:cNvSpPr txBox="1"/>
            <p:nvPr/>
          </p:nvSpPr>
          <p:spPr>
            <a:xfrm>
              <a:off x="0" y="-38100"/>
              <a:ext cx="491785" cy="2747433"/>
            </a:xfrm>
            <a:prstGeom prst="rect">
              <a:avLst/>
            </a:prstGeom>
          </p:spPr>
          <p:txBody>
            <a:bodyPr lIns="50800" tIns="50800" rIns="50800" bIns="50800" rtlCol="0" anchor="ctr"/>
            <a:lstStyle/>
            <a:p>
              <a:pPr algn="ctr">
                <a:lnSpc>
                  <a:spcPts val="2659"/>
                </a:lnSpc>
                <a:spcBef>
                  <a:spcPct val="0"/>
                </a:spcBef>
              </a:pPr>
              <a:endParaRPr/>
            </a:p>
          </p:txBody>
        </p:sp>
      </p:grpSp>
      <p:grpSp>
        <p:nvGrpSpPr>
          <p:cNvPr id="7" name="Group 2"/>
          <p:cNvGrpSpPr/>
          <p:nvPr/>
        </p:nvGrpSpPr>
        <p:grpSpPr>
          <a:xfrm rot="5400000">
            <a:off x="7618712" y="-923540"/>
            <a:ext cx="1014984" cy="2862072"/>
            <a:chOff x="0" y="0"/>
            <a:chExt cx="491785" cy="2709333"/>
          </a:xfrm>
          <a:solidFill>
            <a:srgbClr val="231F20"/>
          </a:solidFill>
        </p:grpSpPr>
        <p:sp>
          <p:nvSpPr>
            <p:cNvPr id="8"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9"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2"/>
          <p:cNvGrpSpPr/>
          <p:nvPr/>
        </p:nvGrpSpPr>
        <p:grpSpPr>
          <a:xfrm rot="5400000">
            <a:off x="4734190" y="-924186"/>
            <a:ext cx="1014984" cy="2863363"/>
            <a:chOff x="0" y="0"/>
            <a:chExt cx="491785" cy="2709333"/>
          </a:xfrm>
          <a:solidFill>
            <a:srgbClr val="FEC233"/>
          </a:solidFill>
        </p:grpSpPr>
        <p:sp>
          <p:nvSpPr>
            <p:cNvPr id="11"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2"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sp>
        <p:nvSpPr>
          <p:cNvPr id="3" name="Content Placeholder 2"/>
          <p:cNvSpPr>
            <a:spLocks noGrp="1"/>
          </p:cNvSpPr>
          <p:nvPr>
            <p:ph idx="1"/>
          </p:nvPr>
        </p:nvSpPr>
        <p:spPr>
          <a:xfrm>
            <a:off x="838200" y="2193018"/>
            <a:ext cx="10515600" cy="4351338"/>
          </a:xfrm>
        </p:spPr>
        <p:txBody>
          <a:bodyPr>
            <a:normAutofit fontScale="55000" lnSpcReduction="20000"/>
          </a:bodyPr>
          <a:lstStyle/>
          <a:p>
            <a:endParaRPr lang="en-US" dirty="0" smtClean="0"/>
          </a:p>
          <a:p>
            <a:pPr lvl="0"/>
            <a:r>
              <a:rPr lang="en-US" dirty="0"/>
              <a:t>Have an established hunger task force that (a) meets at least three (3) times per academic year and (b) sets at least two (2) goals with action plans.</a:t>
            </a:r>
          </a:p>
          <a:p>
            <a:pPr lvl="0"/>
            <a:r>
              <a:rPr lang="en-US" dirty="0"/>
              <a:t>Have a designated staff member responsible for assisting students in enrolling in the Supplemental Nutrition Assistance Program (SNAP) or connecting students with available outreach partners that can assist students in enrolling in the program.</a:t>
            </a:r>
          </a:p>
          <a:p>
            <a:pPr lvl="0"/>
            <a:r>
              <a:rPr lang="en-US" dirty="0"/>
              <a:t>Have a designated staff member responsible for informing students participating in federal work-study programs they are eligible for SNAP.</a:t>
            </a:r>
          </a:p>
          <a:p>
            <a:pPr lvl="0"/>
            <a:r>
              <a:rPr lang="en-US" dirty="0"/>
              <a:t>Participate in an awareness day campaign activity and plan at least one (1) campus awareness event during National Hunger and Homelessness Awareness Week.</a:t>
            </a:r>
          </a:p>
          <a:p>
            <a:pPr lvl="0"/>
            <a:r>
              <a:rPr lang="en-US" dirty="0"/>
              <a:t>Provide at least one (1) food pantry on campus, or enable students in need to receive food through a separate, stigma-free arrangement.</a:t>
            </a:r>
          </a:p>
          <a:p>
            <a:pPr lvl="0"/>
            <a:r>
              <a:rPr lang="en-US" dirty="0"/>
              <a:t>Provide options for students to utilize SNAP benefits at campus retailers or provide students with information on the names and locations of off-campus retailers that accept SNAP benefits. </a:t>
            </a:r>
          </a:p>
          <a:p>
            <a:pPr lvl="0"/>
            <a:r>
              <a:rPr lang="en-US" dirty="0"/>
              <a:t>Develop and maintain a meal-sharing program that allows students to donate their unused meal plan credits to be distributed to students in need for use in campus dining halls or at an on-campus food pantry if applicable.</a:t>
            </a:r>
          </a:p>
          <a:p>
            <a:pPr lvl="0"/>
            <a:r>
              <a:rPr lang="en-US" dirty="0"/>
              <a:t>Conduct a standardized annual student survey on hunger and submit the results to MHEC.</a:t>
            </a:r>
          </a:p>
          <a:p>
            <a:pPr lvl="0"/>
            <a:r>
              <a:rPr lang="en-US" dirty="0"/>
              <a:t>Submit an annual report detailing its efforts to address student hunger to MHEC.</a:t>
            </a:r>
          </a:p>
          <a:p>
            <a:endParaRPr lang="en-US" dirty="0"/>
          </a:p>
        </p:txBody>
      </p:sp>
    </p:spTree>
    <p:extLst>
      <p:ext uri="{BB962C8B-B14F-4D97-AF65-F5344CB8AC3E}">
        <p14:creationId xmlns:p14="http://schemas.microsoft.com/office/powerpoint/2010/main" val="2265623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5350" y="1075417"/>
            <a:ext cx="10515600" cy="1325563"/>
          </a:xfrm>
        </p:spPr>
        <p:txBody>
          <a:bodyPr/>
          <a:lstStyle/>
          <a:p>
            <a:r>
              <a:rPr lang="en-US" dirty="0" smtClean="0"/>
              <a:t>2-Year Hunger Free Campus Designation</a:t>
            </a:r>
            <a:endParaRPr lang="en-US" dirty="0"/>
          </a:p>
        </p:txBody>
      </p:sp>
      <p:grpSp>
        <p:nvGrpSpPr>
          <p:cNvPr id="4" name="Group 2"/>
          <p:cNvGrpSpPr/>
          <p:nvPr/>
        </p:nvGrpSpPr>
        <p:grpSpPr>
          <a:xfrm rot="5400000">
            <a:off x="10293719" y="-923542"/>
            <a:ext cx="1014984" cy="2862072"/>
            <a:chOff x="-1" y="-38100"/>
            <a:chExt cx="491786" cy="2747433"/>
          </a:xfrm>
        </p:grpSpPr>
        <p:sp>
          <p:nvSpPr>
            <p:cNvPr id="5" name="Freeform 3"/>
            <p:cNvSpPr/>
            <p:nvPr/>
          </p:nvSpPr>
          <p:spPr>
            <a:xfrm>
              <a:off x="-1" y="-19049"/>
              <a:ext cx="491785" cy="2709333"/>
            </a:xfrm>
            <a:custGeom>
              <a:avLst/>
              <a:gdLst/>
              <a:ahLst/>
              <a:cxnLst/>
              <a:rect l="l" t="t" r="r" b="b"/>
              <a:pathLst>
                <a:path w="491785" h="2709333">
                  <a:moveTo>
                    <a:pt x="0" y="0"/>
                  </a:moveTo>
                  <a:lnTo>
                    <a:pt x="491785" y="0"/>
                  </a:lnTo>
                  <a:lnTo>
                    <a:pt x="491785" y="2709333"/>
                  </a:lnTo>
                  <a:lnTo>
                    <a:pt x="0" y="2709333"/>
                  </a:lnTo>
                  <a:close/>
                </a:path>
              </a:pathLst>
            </a:custGeom>
            <a:solidFill>
              <a:srgbClr val="C4113C"/>
            </a:solidFill>
          </p:spPr>
        </p:sp>
        <p:sp>
          <p:nvSpPr>
            <p:cNvPr id="6" name="TextBox 4"/>
            <p:cNvSpPr txBox="1"/>
            <p:nvPr/>
          </p:nvSpPr>
          <p:spPr>
            <a:xfrm>
              <a:off x="0" y="-38100"/>
              <a:ext cx="491785" cy="2747433"/>
            </a:xfrm>
            <a:prstGeom prst="rect">
              <a:avLst/>
            </a:prstGeom>
          </p:spPr>
          <p:txBody>
            <a:bodyPr lIns="50800" tIns="50800" rIns="50800" bIns="50800" rtlCol="0" anchor="ctr"/>
            <a:lstStyle/>
            <a:p>
              <a:pPr algn="ctr">
                <a:lnSpc>
                  <a:spcPts val="2659"/>
                </a:lnSpc>
                <a:spcBef>
                  <a:spcPct val="0"/>
                </a:spcBef>
              </a:pPr>
              <a:endParaRPr/>
            </a:p>
          </p:txBody>
        </p:sp>
      </p:grpSp>
      <p:grpSp>
        <p:nvGrpSpPr>
          <p:cNvPr id="7" name="Group 2"/>
          <p:cNvGrpSpPr/>
          <p:nvPr/>
        </p:nvGrpSpPr>
        <p:grpSpPr>
          <a:xfrm rot="5400000">
            <a:off x="7618712" y="-923540"/>
            <a:ext cx="1014984" cy="2862072"/>
            <a:chOff x="0" y="0"/>
            <a:chExt cx="491785" cy="2709333"/>
          </a:xfrm>
          <a:solidFill>
            <a:srgbClr val="231F20"/>
          </a:solidFill>
        </p:grpSpPr>
        <p:sp>
          <p:nvSpPr>
            <p:cNvPr id="8"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9"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2"/>
          <p:cNvGrpSpPr/>
          <p:nvPr/>
        </p:nvGrpSpPr>
        <p:grpSpPr>
          <a:xfrm rot="5400000">
            <a:off x="4734190" y="-924186"/>
            <a:ext cx="1014984" cy="2863363"/>
            <a:chOff x="0" y="0"/>
            <a:chExt cx="491785" cy="2709333"/>
          </a:xfrm>
          <a:solidFill>
            <a:srgbClr val="FEC233"/>
          </a:solidFill>
        </p:grpSpPr>
        <p:sp>
          <p:nvSpPr>
            <p:cNvPr id="11"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2"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sp>
        <p:nvSpPr>
          <p:cNvPr id="3" name="Content Placeholder 2"/>
          <p:cNvSpPr>
            <a:spLocks noGrp="1"/>
          </p:cNvSpPr>
          <p:nvPr>
            <p:ph idx="1"/>
          </p:nvPr>
        </p:nvSpPr>
        <p:spPr>
          <a:xfrm>
            <a:off x="838200" y="2193018"/>
            <a:ext cx="10515600" cy="4351338"/>
          </a:xfrm>
        </p:spPr>
        <p:txBody>
          <a:bodyPr>
            <a:normAutofit fontScale="70000" lnSpcReduction="20000"/>
          </a:bodyPr>
          <a:lstStyle/>
          <a:p>
            <a:endParaRPr lang="en-US" dirty="0" smtClean="0"/>
          </a:p>
          <a:p>
            <a:pPr lvl="0"/>
            <a:r>
              <a:rPr lang="en-US" dirty="0"/>
              <a:t>Have an established hunger task force that (a) meets at least three (3) times per academic year and (b) sets at least two (2) goals with action plans.</a:t>
            </a:r>
          </a:p>
          <a:p>
            <a:pPr lvl="0"/>
            <a:r>
              <a:rPr lang="en-US" dirty="0"/>
              <a:t>Have a designated staff member responsible for assisting students in enrolling in the Supplemental Nutrition Assistance Program (SNAP) or connecting students with available outreach partners that can assist students in enrolling in the program.</a:t>
            </a:r>
          </a:p>
          <a:p>
            <a:pPr lvl="0"/>
            <a:r>
              <a:rPr lang="en-US" dirty="0"/>
              <a:t>Have a designated staff member responsible for informing students participating in federal work-study programs they are eligible for SNAP.</a:t>
            </a:r>
          </a:p>
          <a:p>
            <a:pPr lvl="0"/>
            <a:r>
              <a:rPr lang="en-US" dirty="0"/>
              <a:t>Participate in an awareness day campaign activity and plan at least one (1) campus awareness event during National Hunger and Homelessness Awareness Week.</a:t>
            </a:r>
          </a:p>
          <a:p>
            <a:pPr lvl="0"/>
            <a:r>
              <a:rPr lang="en-US" dirty="0"/>
              <a:t>Provide at least one (1) food pantry on campus, or enable students in need to receive food through a separate, stigma-free arrangement.</a:t>
            </a:r>
          </a:p>
          <a:p>
            <a:pPr lvl="0"/>
            <a:r>
              <a:rPr lang="en-US" dirty="0"/>
              <a:t>Conduct a standardized annual student survey on hunger and submit the results to MHEC.</a:t>
            </a:r>
          </a:p>
          <a:p>
            <a:pPr lvl="0"/>
            <a:r>
              <a:rPr lang="en-US" dirty="0"/>
              <a:t>Submit an annual report detailing its efforts to address student hunger to MHEC.</a:t>
            </a:r>
          </a:p>
          <a:p>
            <a:pPr marL="0" indent="0">
              <a:buNone/>
            </a:pPr>
            <a:endParaRPr lang="en-US" dirty="0"/>
          </a:p>
          <a:p>
            <a:endParaRPr lang="en-US" dirty="0"/>
          </a:p>
        </p:txBody>
      </p:sp>
    </p:spTree>
    <p:extLst>
      <p:ext uri="{BB962C8B-B14F-4D97-AF65-F5344CB8AC3E}">
        <p14:creationId xmlns:p14="http://schemas.microsoft.com/office/powerpoint/2010/main" val="1202038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875619"/>
            <a:ext cx="10515600" cy="1325563"/>
          </a:xfrm>
        </p:spPr>
        <p:txBody>
          <a:bodyPr/>
          <a:lstStyle/>
          <a:p>
            <a:r>
              <a:rPr lang="en-US" dirty="0" smtClean="0"/>
              <a:t>Match</a:t>
            </a:r>
            <a:endParaRPr lang="en-US" dirty="0"/>
          </a:p>
        </p:txBody>
      </p:sp>
      <p:sp>
        <p:nvSpPr>
          <p:cNvPr id="6" name="Content Placeholder 5"/>
          <p:cNvSpPr>
            <a:spLocks noGrp="1"/>
          </p:cNvSpPr>
          <p:nvPr>
            <p:ph idx="1"/>
          </p:nvPr>
        </p:nvSpPr>
        <p:spPr>
          <a:xfrm>
            <a:off x="838200" y="2274660"/>
            <a:ext cx="10515600" cy="4351338"/>
          </a:xfrm>
        </p:spPr>
        <p:txBody>
          <a:bodyPr/>
          <a:lstStyle/>
          <a:p>
            <a:r>
              <a:rPr lang="en-US" dirty="0"/>
              <a:t>Institutions must provide in-kind or matching funds in an amount equal to at least 1/4 or 25% of the total grant funds requested. </a:t>
            </a:r>
          </a:p>
          <a:p>
            <a:pPr lvl="1"/>
            <a:r>
              <a:rPr lang="en-US" dirty="0" smtClean="0"/>
              <a:t>Match should be used to fulfill the goals of being a “hunger free campus”</a:t>
            </a:r>
          </a:p>
          <a:p>
            <a:pPr lvl="1"/>
            <a:r>
              <a:rPr lang="en-US" dirty="0" smtClean="0"/>
              <a:t>Uses of matching funds include:</a:t>
            </a:r>
          </a:p>
          <a:p>
            <a:pPr lvl="2"/>
            <a:r>
              <a:rPr lang="en-US" dirty="0" smtClean="0"/>
              <a:t>Contributions to staff compensation</a:t>
            </a:r>
          </a:p>
          <a:p>
            <a:pPr lvl="2"/>
            <a:r>
              <a:rPr lang="en-US" dirty="0" smtClean="0"/>
              <a:t>Hiring Work Study or Student Workers</a:t>
            </a:r>
          </a:p>
          <a:p>
            <a:pPr lvl="2"/>
            <a:r>
              <a:rPr lang="en-US" dirty="0" smtClean="0"/>
              <a:t>Contributing to a campus project like lockers for the food bank, etc</a:t>
            </a:r>
            <a:r>
              <a:rPr lang="en-US" dirty="0" smtClean="0"/>
              <a:t>.</a:t>
            </a:r>
          </a:p>
          <a:p>
            <a:pPr lvl="2"/>
            <a:r>
              <a:rPr lang="en-US" dirty="0" smtClean="0"/>
              <a:t>Buying food that contributes to maintaining the hunger free campus status</a:t>
            </a:r>
            <a:endParaRPr lang="en-US" dirty="0" smtClean="0"/>
          </a:p>
        </p:txBody>
      </p:sp>
    </p:spTree>
    <p:extLst>
      <p:ext uri="{BB962C8B-B14F-4D97-AF65-F5344CB8AC3E}">
        <p14:creationId xmlns:p14="http://schemas.microsoft.com/office/powerpoint/2010/main" val="1149253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875619"/>
            <a:ext cx="10515600" cy="1325563"/>
          </a:xfrm>
        </p:spPr>
        <p:txBody>
          <a:bodyPr/>
          <a:lstStyle/>
          <a:p>
            <a:r>
              <a:rPr lang="en-US" dirty="0" smtClean="0"/>
              <a:t>Use of Funds</a:t>
            </a:r>
            <a:endParaRPr lang="en-US" dirty="0"/>
          </a:p>
        </p:txBody>
      </p:sp>
      <p:sp>
        <p:nvSpPr>
          <p:cNvPr id="6" name="Content Placeholder 5"/>
          <p:cNvSpPr>
            <a:spLocks noGrp="1"/>
          </p:cNvSpPr>
          <p:nvPr>
            <p:ph idx="1"/>
          </p:nvPr>
        </p:nvSpPr>
        <p:spPr>
          <a:xfrm>
            <a:off x="838200" y="2013404"/>
            <a:ext cx="10515600" cy="4351338"/>
          </a:xfrm>
        </p:spPr>
        <p:txBody>
          <a:bodyPr/>
          <a:lstStyle/>
          <a:p>
            <a:r>
              <a:rPr lang="en-US" dirty="0" smtClean="0"/>
              <a:t>Grant recipients may funds flexibly to implement the goals of the program, including giving recipients the ability to:</a:t>
            </a:r>
          </a:p>
          <a:p>
            <a:pPr lvl="1"/>
            <a:r>
              <a:rPr lang="en-US" dirty="0" smtClean="0"/>
              <a:t> Support emergency assistance</a:t>
            </a:r>
          </a:p>
          <a:p>
            <a:pPr lvl="1"/>
            <a:r>
              <a:rPr lang="en-US" dirty="0" smtClean="0"/>
              <a:t> Hire staff to manage initiatives related to the program</a:t>
            </a:r>
          </a:p>
          <a:p>
            <a:pPr lvl="1"/>
            <a:r>
              <a:rPr lang="en-US" dirty="0"/>
              <a:t> </a:t>
            </a:r>
            <a:r>
              <a:rPr lang="en-US" dirty="0" smtClean="0"/>
              <a:t>Use grant funds for operational activities related to the program</a:t>
            </a:r>
          </a:p>
        </p:txBody>
      </p:sp>
    </p:spTree>
    <p:extLst>
      <p:ext uri="{BB962C8B-B14F-4D97-AF65-F5344CB8AC3E}">
        <p14:creationId xmlns:p14="http://schemas.microsoft.com/office/powerpoint/2010/main" val="1664689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875619"/>
            <a:ext cx="10515600" cy="1325563"/>
          </a:xfrm>
        </p:spPr>
        <p:txBody>
          <a:bodyPr/>
          <a:lstStyle/>
          <a:p>
            <a:r>
              <a:rPr lang="en-US" dirty="0" smtClean="0"/>
              <a:t>Emergency Assistance</a:t>
            </a:r>
            <a:endParaRPr lang="en-US" dirty="0"/>
          </a:p>
        </p:txBody>
      </p:sp>
      <p:sp>
        <p:nvSpPr>
          <p:cNvPr id="6" name="Content Placeholder 5"/>
          <p:cNvSpPr>
            <a:spLocks noGrp="1"/>
          </p:cNvSpPr>
          <p:nvPr>
            <p:ph idx="1"/>
          </p:nvPr>
        </p:nvSpPr>
        <p:spPr>
          <a:xfrm>
            <a:off x="838200" y="2201182"/>
            <a:ext cx="10515600" cy="4351338"/>
          </a:xfrm>
        </p:spPr>
        <p:txBody>
          <a:bodyPr/>
          <a:lstStyle/>
          <a:p>
            <a:r>
              <a:rPr lang="en-US" dirty="0" smtClean="0"/>
              <a:t>11-701(B)</a:t>
            </a:r>
          </a:p>
          <a:p>
            <a:r>
              <a:rPr lang="en-US" sz="2400" i="1" dirty="0"/>
              <a:t>“EMERGENCY ASSISTANCE” MEANS IMMEDIATE DIRECT ASSISTANCE PROVIDED BY A HUNGER–FREE CAMPUS TO ANY STUDENT FACING AN UNANTICIPATED FINANCIAL CRISIS OR HARDSHIP. </a:t>
            </a:r>
            <a:r>
              <a:rPr lang="en-US" sz="2400" i="1" dirty="0" smtClean="0"/>
              <a:t>“</a:t>
            </a:r>
          </a:p>
          <a:p>
            <a:endParaRPr lang="en-US" sz="2400" i="1" dirty="0"/>
          </a:p>
          <a:p>
            <a:endParaRPr lang="en-US" sz="2400" i="1" dirty="0" smtClean="0"/>
          </a:p>
          <a:p>
            <a:pPr marL="0" indent="0">
              <a:buNone/>
            </a:pPr>
            <a:endParaRPr lang="en-US" sz="2400" i="1" dirty="0" smtClean="0"/>
          </a:p>
        </p:txBody>
      </p:sp>
    </p:spTree>
    <p:extLst>
      <p:ext uri="{BB962C8B-B14F-4D97-AF65-F5344CB8AC3E}">
        <p14:creationId xmlns:p14="http://schemas.microsoft.com/office/powerpoint/2010/main" val="1556033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875619"/>
            <a:ext cx="10515600" cy="1325563"/>
          </a:xfrm>
        </p:spPr>
        <p:txBody>
          <a:bodyPr/>
          <a:lstStyle/>
          <a:p>
            <a:r>
              <a:rPr lang="en-US" dirty="0" smtClean="0"/>
              <a:t>Student Survey</a:t>
            </a:r>
            <a:endParaRPr lang="en-US" dirty="0"/>
          </a:p>
        </p:txBody>
      </p:sp>
      <p:sp>
        <p:nvSpPr>
          <p:cNvPr id="6" name="Content Placeholder 5"/>
          <p:cNvSpPr>
            <a:spLocks noGrp="1"/>
          </p:cNvSpPr>
          <p:nvPr>
            <p:ph idx="1"/>
          </p:nvPr>
        </p:nvSpPr>
        <p:spPr>
          <a:xfrm>
            <a:off x="838200" y="2201182"/>
            <a:ext cx="10515600" cy="4351338"/>
          </a:xfrm>
        </p:spPr>
        <p:txBody>
          <a:bodyPr/>
          <a:lstStyle/>
          <a:p>
            <a:pPr marL="0" indent="0">
              <a:buNone/>
            </a:pPr>
            <a:endParaRPr lang="en-US" sz="2400" i="1" dirty="0"/>
          </a:p>
          <a:p>
            <a:r>
              <a:rPr lang="en-US" sz="2400" dirty="0" smtClean="0"/>
              <a:t>MHEC has yet to create a hunger free campus survey template we hope to do so at some point in the future, but the grant director position is currently vacant.</a:t>
            </a:r>
          </a:p>
          <a:p>
            <a:r>
              <a:rPr lang="en-US" sz="2400" dirty="0" smtClean="0"/>
              <a:t>MHEC hopes to create a survey to use by the end of the grant period.</a:t>
            </a:r>
          </a:p>
          <a:p>
            <a:pPr marL="0" indent="0">
              <a:buNone/>
            </a:pPr>
            <a:endParaRPr lang="en-US" sz="2400" dirty="0" smtClean="0"/>
          </a:p>
        </p:txBody>
      </p:sp>
    </p:spTree>
    <p:extLst>
      <p:ext uri="{BB962C8B-B14F-4D97-AF65-F5344CB8AC3E}">
        <p14:creationId xmlns:p14="http://schemas.microsoft.com/office/powerpoint/2010/main" val="34193838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D32309-07B1-49A9-8B42-3F48A48D71D5}" vid="{40A5190D-293E-417A-85BF-D16CA4591ED3}"/>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210B8B1A6EE4F44B79852DA3044FA2A" ma:contentTypeVersion="5" ma:contentTypeDescription="Create a new document." ma:contentTypeScope="" ma:versionID="b0692298d0040d6d08576aadb1f4a5bf">
  <xsd:schema xmlns:xsd="http://www.w3.org/2001/XMLSchema" xmlns:xs="http://www.w3.org/2001/XMLSchema" xmlns:p="http://schemas.microsoft.com/office/2006/metadata/properties" xmlns:ns1="http://schemas.microsoft.com/sharepoint/v3" targetNamespace="http://schemas.microsoft.com/office/2006/metadata/properties" ma:root="true" ma:fieldsID="2ab91acf0173590172983a49406d7043"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hidden="true" ma:internalName="PublishingStartDate" ma:readOnly="false">
      <xsd:simpleType>
        <xsd:restriction base="dms:Unknown"/>
      </xsd:simpleType>
    </xsd:element>
    <xsd:element name="PublishingExpirationDate" ma:index="5" nillable="true" ma:displayName="Scheduling End Date" ma:description=""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AAA5BD1E-EE65-4546-BF74-840221BB0D12}"/>
</file>

<file path=customXml/itemProps2.xml><?xml version="1.0" encoding="utf-8"?>
<ds:datastoreItem xmlns:ds="http://schemas.openxmlformats.org/officeDocument/2006/customXml" ds:itemID="{228016F5-F56A-418E-B09C-D6DA7FDCF0DF}"/>
</file>

<file path=customXml/itemProps3.xml><?xml version="1.0" encoding="utf-8"?>
<ds:datastoreItem xmlns:ds="http://schemas.openxmlformats.org/officeDocument/2006/customXml" ds:itemID="{795EC5CC-86EC-4F99-B399-E11F1644B764}"/>
</file>

<file path=docProps/app.xml><?xml version="1.0" encoding="utf-8"?>
<Properties xmlns="http://schemas.openxmlformats.org/officeDocument/2006/extended-properties" xmlns:vt="http://schemas.openxmlformats.org/officeDocument/2006/docPropsVTypes">
  <Template>MHEC Presentation Template (1)</Template>
  <TotalTime>62</TotalTime>
  <Words>775</Words>
  <Application>Microsoft Office PowerPoint</Application>
  <PresentationFormat>Widescreen</PresentationFormat>
  <Paragraphs>54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Office Theme</vt:lpstr>
      <vt:lpstr>Hunger Free Campus Grant</vt:lpstr>
      <vt:lpstr>Purpose</vt:lpstr>
      <vt:lpstr>Eligbility</vt:lpstr>
      <vt:lpstr>4-Year Hunger Free Campus Designation</vt:lpstr>
      <vt:lpstr>2-Year Hunger Free Campus Designation</vt:lpstr>
      <vt:lpstr>Match</vt:lpstr>
      <vt:lpstr>Use of Funds</vt:lpstr>
      <vt:lpstr>Emergency Assistance</vt:lpstr>
      <vt:lpstr>Student Survey</vt:lpstr>
      <vt:lpstr>PowerPoint Presentation</vt:lpstr>
    </vt:vector>
  </TitlesOfParts>
  <Company>MD Department of Information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Hunger Free Campus Grant Webinar</dc:title>
  <dc:creator>Reiner,  Anthony</dc:creator>
  <cp:lastModifiedBy>Reiner,  Anthony</cp:lastModifiedBy>
  <cp:revision>4</cp:revision>
  <dcterms:created xsi:type="dcterms:W3CDTF">2025-09-23T11:53:15Z</dcterms:created>
  <dcterms:modified xsi:type="dcterms:W3CDTF">2025-09-26T15:16:29Z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0x0101002210B8B1A6EE4F44B79852DA3044FA2A</vt:lpwstr>
  </property>
</Properties>
</file>