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xlsx" ContentType="application/vnd.openxmlformats-officedocument.spreadsheetml.sheet"/>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slides/slide7.xml" ContentType="application/vnd.openxmlformats-officedocument.presentationml.slide+xml"/>
  <Override PartName="/ppt/notesSlides/notesSlide7.xml" ContentType="application/vnd.openxmlformats-officedocument.presentationml.notesSlide+xml"/>
  <Override PartName="/ppt/notesMasters/notesMaster1.xml" ContentType="application/vnd.openxmlformats-officedocument.presentationml.notesMaster+xml"/>
  <Override PartName="/ppt/theme/theme2.xml" ContentType="application/vnd.openxmlformats-officedocument.theme+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slides/slide12.xml" ContentType="application/vnd.openxmlformats-officedocument.presentationml.slide+xml"/>
  <Override PartName="/ppt/notesSlides/notesSlide12.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media/image4.jpg" ContentType="image/jpg"/>
  <Override PartName="/ppt/media/image3.jpg" ContentType="image/jpg"/>
  <Override PartName="/ppt/media/image2.jpg" ContentType="image/jpg"/>
  <Override PartName="/ppt/slides/slide1.xml" ContentType="application/vnd.openxmlformats-officedocument.presentationml.slide+xml"/>
  <Override PartName="/ppt/notesSlides/notesSlide1.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viewProps.xml" ContentType="application/vnd.openxmlformats-officedocument.presentationml.viewProps+xml"/>
  <Override PartName="/ppt/slides/slide9.xml" ContentType="application/vnd.openxmlformats-officedocument.presentationml.slide+xml"/>
  <Override PartName="/ppt/notesSlides/notesSlide9.xml" ContentType="application/vnd.openxmlformats-officedocument.presentationml.notesSlide+xml"/>
  <Override PartName="/ppt/charts/chart1.xml" ContentType="application/vnd.openxmlformats-officedocument.drawingml.chart+xml"/>
  <Override PartName="/ppt/slides/slide18.xml" ContentType="application/vnd.openxmlformats-officedocument.presentationml.slide+xml"/>
  <Override PartName="/ppt/notesSlides/notesSlide18.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presProps.xml" ContentType="application/vnd.openxmlformats-officedocument.presentationml.presProps+xml"/>
  <Override PartName="/ppt/tableStyles.xml" ContentType="application/vnd.openxmlformats-officedocument.presentationml.tableStyl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73245" autoAdjust="0"/>
  </p:normalViewPr>
  <p:slideViewPr>
    <p:cSldViewPr snapToGrid="0" snapToObjects="1">
      <p:cViewPr varScale="1">
        <p:scale>
          <a:sx n="81" d="100"/>
          <a:sy n="81" d="100"/>
        </p:scale>
        <p:origin x="996"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customXml" Target="../customXml/item3.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customXml" Target="../customXml/item2.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customXml" Target="../customXml/item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title>
      <c:tx>
        <c:rich>
          <a:bodyPr/>
          <a:lstStyle/>
          <a:p>
            <a:pPr>
              <a:defRPr sz="1400" b="0" i="0" u="none" strike="noStrike">
                <a:solidFill>
                  <a:srgbClr val="231F20"/>
                </a:solidFill>
                <a:latin typeface="Arial"/>
              </a:defRPr>
            </a:pPr>
            <a:r>
              <a:rPr lang="en-US" sz="1400" b="0" i="0" u="none" strike="noStrike">
                <a:solidFill>
                  <a:srgbClr val="231F20"/>
                </a:solidFill>
                <a:latin typeface="Arial"/>
              </a:rPr>
              <a:t>Maximum points (100 total)</a:t>
            </a:r>
          </a:p>
        </c:rich>
      </c:tx>
      <c:overlay val="0"/>
    </c:title>
    <c:autoTitleDeleted val="0"/>
    <c:plotArea>
      <c:layout/>
      <c:barChart>
        <c:barDir val="bar"/>
        <c:grouping val="clustered"/>
        <c:varyColors val="0"/>
        <c:ser>
          <c:idx val="0"/>
          <c:order val="0"/>
          <c:tx>
            <c:strRef>
              <c:f>Sheet1!$B$1</c:f>
              <c:strCache>
                <c:ptCount val="1"/>
                <c:pt idx="0">
                  <c:v>Max points</c:v>
                </c:pt>
              </c:strCache>
            </c:strRef>
          </c:tx>
          <c:spPr>
            <a:solidFill>
              <a:srgbClr val="C4113C"/>
            </a:solidFill>
            <a:effectLst/>
          </c:spPr>
          <c:invertIfNegative val="0"/>
          <c:dLbls>
            <c:numFmt formatCode="#,##0" sourceLinked="0"/>
            <c:spPr>
              <a:noFill/>
              <a:ln>
                <a:noFill/>
              </a:ln>
              <a:effectLst/>
            </c:spPr>
            <c:txPr>
              <a:bodyPr/>
              <a:lstStyle/>
              <a:p>
                <a:pPr>
                  <a:defRPr sz="1250" b="0" i="0" u="none" strike="noStrike">
                    <a:solidFill>
                      <a:srgbClr val="232323"/>
                    </a:solidFill>
                    <a:latin typeface="Aria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Sheet1!$A$2:$A$8</c:f>
              <c:strCache>
                <c:ptCount val="7"/>
                <c:pt idx="0">
                  <c:v>Needs Assessment</c:v>
                </c:pt>
                <c:pt idx="1">
                  <c:v>Organizational Capacity</c:v>
                </c:pt>
                <c:pt idx="2">
                  <c:v>Goals, Objectives, Outcomes</c:v>
                </c:pt>
                <c:pt idx="3">
                  <c:v>Operations Plan</c:v>
                </c:pt>
                <c:pt idx="4">
                  <c:v>Management Plan</c:v>
                </c:pt>
                <c:pt idx="5">
                  <c:v>Project Evaluation</c:v>
                </c:pt>
                <c:pt idx="6">
                  <c:v>Budget and Cost-Effectiveness</c:v>
                </c:pt>
              </c:strCache>
            </c:strRef>
          </c:cat>
          <c:val>
            <c:numRef>
              <c:f>Sheet1!$B$2:$B$8</c:f>
              <c:numCache>
                <c:formatCode>General</c:formatCode>
                <c:ptCount val="7"/>
                <c:pt idx="0">
                  <c:v>15</c:v>
                </c:pt>
                <c:pt idx="1">
                  <c:v>20</c:v>
                </c:pt>
                <c:pt idx="2">
                  <c:v>10</c:v>
                </c:pt>
                <c:pt idx="3">
                  <c:v>10</c:v>
                </c:pt>
                <c:pt idx="4">
                  <c:v>10</c:v>
                </c:pt>
                <c:pt idx="5">
                  <c:v>20</c:v>
                </c:pt>
                <c:pt idx="6">
                  <c:v>15</c:v>
                </c:pt>
              </c:numCache>
            </c:numRef>
          </c:val>
          <c:extLst>
            <c:ext xmlns:c16="http://schemas.microsoft.com/office/drawing/2014/chart" uri="{C3380CC4-5D6E-409C-BE32-E72D297353CC}">
              <c16:uniqueId val="{00000000-8D55-4D26-9756-4D823D394487}"/>
            </c:ext>
          </c:extLst>
        </c:ser>
        <c:dLbls>
          <c:showLegendKey val="0"/>
          <c:showVal val="1"/>
          <c:showCatName val="0"/>
          <c:showSerName val="0"/>
          <c:showPercent val="0"/>
          <c:showBubbleSize val="0"/>
        </c:dLbls>
        <c:gapWidth val="45"/>
        <c:axId val="2094734554"/>
        <c:axId val="2094734552"/>
      </c:barChart>
      <c:catAx>
        <c:axId val="2094734554"/>
        <c:scaling>
          <c:orientation val="maxMin"/>
        </c:scaling>
        <c:delete val="0"/>
        <c:axPos val="l"/>
        <c:numFmt formatCode="General" sourceLinked="1"/>
        <c:majorTickMark val="out"/>
        <c:minorTickMark val="none"/>
        <c:tickLblPos val="nextTo"/>
        <c:spPr>
          <a:ln w="12700" cap="flat">
            <a:solidFill>
              <a:srgbClr val="888888"/>
            </a:solidFill>
            <a:prstDash val="solid"/>
            <a:round/>
          </a:ln>
        </c:spPr>
        <c:txPr>
          <a:bodyPr/>
          <a:lstStyle/>
          <a:p>
            <a:pPr>
              <a:defRPr sz="1200" b="0" i="0" u="none" strike="noStrike">
                <a:solidFill>
                  <a:srgbClr val="232323"/>
                </a:solidFill>
                <a:latin typeface="Arial"/>
              </a:defRPr>
            </a:pPr>
            <a:endParaRPr lang="en-US"/>
          </a:p>
        </c:txPr>
        <c:crossAx val="2094734552"/>
        <c:crosses val="autoZero"/>
        <c:auto val="1"/>
        <c:lblAlgn val="ctr"/>
        <c:lblOffset val="100"/>
        <c:noMultiLvlLbl val="1"/>
      </c:catAx>
      <c:valAx>
        <c:axId val="2094734552"/>
        <c:scaling>
          <c:orientation val="minMax"/>
          <c:max val="24"/>
          <c:min val="0"/>
        </c:scaling>
        <c:delete val="1"/>
        <c:axPos val="t"/>
        <c:numFmt formatCode="General" sourceLinked="0"/>
        <c:majorTickMark val="out"/>
        <c:minorTickMark val="none"/>
        <c:tickLblPos val="low"/>
        <c:crossAx val="2094734554"/>
        <c:crosses val="autoZero"/>
        <c:crossBetween val="between"/>
      </c:valAx>
      <c:spPr>
        <a:noFill/>
        <a:ln>
          <a:noFill/>
        </a:ln>
        <a:effectLst/>
      </c:spPr>
    </c:plotArea>
    <c:plotVisOnly val="1"/>
    <c:dispBlanksAs val="span"/>
    <c:showDLblsOverMax val="1"/>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886279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This session covers the full FY 2027 Hunger-Free Campus Grant Program: eligibility and designation, what changed from FY 2026 and why, the application, budget and match, the new Standardized Student Hunger Survey, and post-award requirements. Near the end we will ask you a few questions, then walk through the questions we expect from applicants. The RFP, Budget Summary workbook, survey, reporting tool, and report forms are posted on the Hunger-Free Campus program page. Send any question we do not answer today to ogsi.mhec@maryland.gov.</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will move through six blocks. Details that vary by campus design are collected in the FAQ at the end. Put questions in the chat as they come up so we capture them, and we will take them in the discussion block at the end.</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FY 2027 grant period runs October 30, 2026 through July 15, 2027. That adds two weeks at the end compared with FY 2026 to offset the later RFP release. The deadline moves from 4:00 PM to 11:59 PM Eastern on October 19. National Hunger and Homelessness Awareness Week is observed the week before Thanksgiving, which this year is about November 15 to 21, roughly two and a half weeks after award notification. The interim report is due March 15, 2027. The final report, including survey results, is due October 15, 2027.</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Public institutions and public regional higher education centers apply through this RFP. There is no separate designation step: MHEC determines whether you meet the criteria from your application, and an award designates you for the grant period. Private institutions, and regional centers run by a private nonprofit, cannot receive grant funds under section 11-1705. They can still be designated through the portfolio in Appendix H. Both paths lead to recognition on the MHEC website.</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the statutory criteria in section 11-1703. Seven apply to every institution. Two, SNAP retailer access and meal-sharing, apply only to 4-year institutions and 4-year regional higher education centers; 2-year institutions are exempt and mark them not applicable.</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the changes that affect every applicant, whatever their program design. Designation now flows through the application. The survey is issued and reported as counts. Match must be documented and is tested at closeout, and indirect never counts as match. The budget is an Excel workbook that checks the math. </a:t>
            </a:r>
          </a:p>
          <a:p>
            <a:endParaRPr lang="en-US" dirty="0"/>
          </a:p>
          <a:p>
            <a:r>
              <a:rPr lang="en-US" dirty="0"/>
              <a:t>New appendices standardize the budget narrative, the task force form, and the ENOUGH letter, and the needs assessment now addresses the State Plan. The grant period shifted to account for the later release, and the awareness event may be held any time in the period.</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Prepare the package in this order using the formats provided. The 10-page limit applies to the narrative only; the cover sheet, budget, assurances, and appendices do not count. Appendices C and E are new required formats, and the Budget Summary is now a workbook. </a:t>
            </a:r>
          </a:p>
          <a:p>
            <a:endParaRPr lang="en-US" dirty="0"/>
          </a:p>
          <a:p>
            <a:r>
              <a:rPr lang="en-US" dirty="0"/>
              <a:t>The ENOUGH letter is optional but is the only way to receive ENOUGH priority. The survey and designation-only guidelines are reference material, so do not attach them. Send the proposal as a PDF and the Budget Summary as the Excel workbook itself so reviewers can see the formulas and checks.</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narrative has nine sections, and each maps to a designation criteria. The needs assessment moved from the last section in FY 2026 to the first. 2-year institutions can omit Sections V and VIII, which cover the two criteria they are exempt from. Keep the whole narrative to ten single-spaced pages. The roster, meeting schedule, and action plan also go in Appendix E, so the narrative can summarize them.</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rubric totals 100 points. Organizational Capacity and Project Evaluation carry the most weight at 20 points each. Reviewers begin at the midpoint of each section, the equivalent of a C, and move up or down based on how fully you address the RFP. Organizational Capacity is where reviewers confirm every applicable designation criterion. Project Evaluation looks at your plan to run the survey and at data you collect during the year. The budget section checks that the workbook and narrative match, that match is at least 25 percent, and that indirect is within 8 percent with zero in Column 2. Reviewer identities are confidential.</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Download the workbook from the program page. Column 1 is grant funds, Column 2 is match, and Column 3 totals automatically. Line I, Column 2 is fixed at zero because indirect cannot count as match, so Line J, Column 2 equals Line H, Column 2. The required checks at the bottom must read OK before you submit; the total project cost line is informational. Write the Appendix C narrative in the same line order.</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example in Appendix C and on the example tab of the workbook. Indirect is 8 percent of direct costs, so $800 on $10,000. The grant request is $10,800. Match is calculated on the full grant request including indirect, so the minimum match is $2,700. That is 25 percent of the grant and 20 percent of the $13,500 total project. A common mistake is calculating 25 percent of total project cost or of direct costs only. Individual categories do not each need to meet 25 percent; only the total does.</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Table 2 from the Final Report form, using the same $10,800 example. Line d, allowable indirect, is 8 percent of actual direct costs, so $800 here and nothing is disallowed. The grantee spent the full award but documented only $2,000 of match, which is 18.5 percent. Four times $2,000 supports $8,000 of grant spending, so $2,800 is owed back. Had they documented $2,700 or more, nothing would be owed. If you underspend, the required match falls with your spending, and unexpended funds are refunded either way. The interim report shows match to date so you can catch a shortfall early.</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statute requires a standardized survey, and until this year MHEC had not issued one. The instrument was informed by feedback from the Maryland Hunger-Free Campus Grant Coalition. It has 21 questions in four sections. Section Two is the USDA six-item short form, which is the basis for the food security score. Household size in Question 8 uses fixed ranges that match the reporting tool. Section Four lets students ask for help with SNAP, WIC, Medicaid, EITC, or work-study. That contact information stays with your staff and is never sent to MHEC.</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gather reliable data, you must use either a true random sample or a census of the entire student body; convenience samples will not yield valid results.</a:t>
            </a:r>
          </a:p>
          <a:p>
            <a:endParaRPr lang="en-US" dirty="0"/>
          </a:p>
          <a:p>
            <a:r>
              <a:rPr lang="en-US" dirty="0"/>
              <a:t>To simplify IRB review, you may omit Question 3 and the Section Four name and contact fields. In Sections One and Three, you may omit an MHEC question your campus survey already asks and report its counts under the MHEC options.</a:t>
            </a:r>
          </a:p>
          <a:p>
            <a:endParaRPr lang="en-US" dirty="0"/>
          </a:p>
          <a:p>
            <a:r>
              <a:rPr lang="en-US" dirty="0"/>
              <a:t>The wording is fixed so results are comparable across campuses and so the Section Two score is valid. The USDA short form depends on those six items appearing together and in order. Everything else is flexible: platform, look, and supplemental questions of your own before or after ours. If you already run a basic needs or climate survey, you can embed this instrument in it. Participants must be 18 or older, so remove students under 18, including most dual-enrolled high school students, from the distribution list.</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Score each completed response before you submit. Count one point per affirmative answer across the six items. Respondents who answer No to Question 12 skip Question 13, which scores zero. Scores of 0 or 1 are high or marginal food security, 2 through 4 are low, and 5 or 6 are very low. Low and very low together are what USDA calls food insecure. MHEC cannot calculate this from the question-level counts because it needs each respondent's full set of answers, so the scoring happens on campus.</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reporting tool mirrors the survey. Single-select questions must reconcile to surveys completed, counting blanks. Select-all questions will exceed that total, which is expected. The response rate uses the number of students the survey was distributed to as the denominator. Do not suppress small counts yourself. The certification on the tool is signed at the V.P. level and affirms that the submission contains no personally identifiable information.</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we are asking. Questions 1 through 3 tell us where campuses will need survey help and whether the timeline is realistic. Question 4 tells us whether the NHHAW flexibility is enough. Questions 5 and 6 surface match and indirect issues before applications arrive rather than during review. Question 7 tells us how many applicants will seek ENOUGH priority. Question 8 tells us what technical assistance to build first. Consider running questions 1, 4, and 8 as polls.</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the eligibility questions we expect most. The theme: nothing from last year carries over automatically, and nothing from last year is required to apply this year.</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Program designs differ from campus to campus: pantry or no pantry, 2-year or 4-year, large or small task force. The narrative sections are the same for everyone. These answers cover what each section must show regardless of design.</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cover cost rules and reporting details that apply to every grantee. Point applicants to the Budget Narrative (Appendix C) for how to document each item.</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Survey questions will keep coming after today. OGSI will add answers to its written follow-up as they arrive.</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the anticipated questions here and open the floor.</a:t>
            </a: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 you. Questions we could not answer today will be answered in writing and shared with all prospective applicants so everyone works from the same information. Applications are due October 19 at 11:59 PM Eastern to ogsi.mhec@maryland.gov.</a:t>
            </a:r>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2.jpg"/><Relationship Id="rId5" Type="http://schemas.openxmlformats.org/officeDocument/2006/relationships/image" Target="../media/image3.jpg"/><Relationship Id="rId6" Type="http://schemas.openxmlformats.org/officeDocument/2006/relationships/image" Target="../media/image4.jpg"/><Relationship Id="rId7" Type="http://schemas.openxmlformats.org/officeDocument/2006/relationships/image" Target="../media/image5.png"/><Relationship Id="rId8" Type="http://schemas.openxmlformats.org/officeDocument/2006/relationships/image" Target="../media/image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7.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7.png"/><Relationship Id="rId4" Type="http://schemas.openxmlformats.org/officeDocument/2006/relationships/image" Target="../media/image8.png"/><Relationship Id="rId5" Type="http://schemas.openxmlformats.org/officeDocument/2006/relationships/image" Target="../media/image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7.png"/><Relationship Id="rId4" Type="http://schemas.openxmlformats.org/officeDocument/2006/relationships/chart" Target="../charts/char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7.png"/><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7.png"/><Relationship Id="rId4" Type="http://schemas.openxmlformats.org/officeDocument/2006/relationships/image" Target="../media/image10.png"/><Relationship Id="rId5" Type="http://schemas.openxmlformats.org/officeDocument/2006/relationships/image" Target="../media/image11.png"/><Relationship Id="rId6" Type="http://schemas.openxmlformats.org/officeDocument/2006/relationships/image" Target="../media/image1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7.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7.png"/><Relationship Id="rId4" Type="http://schemas.openxmlformats.org/officeDocument/2006/relationships/image" Target="../media/image13.png"/><Relationship Id="rId5" Type="http://schemas.openxmlformats.org/officeDocument/2006/relationships/image" Target="../media/image1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7.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7.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7.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7.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7.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7.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1.png"/><Relationship Id="rId4" Type="http://schemas.openxmlformats.org/officeDocument/2006/relationships/image" Target="../media/image2.jpg"/><Relationship Id="rId5" Type="http://schemas.openxmlformats.org/officeDocument/2006/relationships/image" Target="../media/image3.jpg"/><Relationship Id="rId6" Type="http://schemas.openxmlformats.org/officeDocument/2006/relationships/image" Target="../media/image4.jpg"/><Relationship Id="rId7" Type="http://schemas.openxmlformats.org/officeDocument/2006/relationships/image" Target="../media/image5.png"/><Relationship Id="rId8" Type="http://schemas.openxmlformats.org/officeDocument/2006/relationships/image" Target="../media/image15.png"/><Relationship Id="rId9" Type="http://schemas.openxmlformats.org/officeDocument/2006/relationships/image" Target="../media/image6.png"/><Relationship Id="rId10"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a:effectLst/>
      </p:bgPr>
    </p:bg>
    <p:spTree>
      <p:nvGrpSpPr>
        <p:cNvPr id="1" name=""/>
        <p:cNvGrpSpPr/>
        <p:nvPr/>
      </p:nvGrpSpPr>
      <p:grpSpPr>
        <a:xfrm>
          <a:off x="0" y="0"/>
          <a:ext cx="0" cy="0"/>
          <a:chOff x="0" y="0"/>
          <a:chExt cx="0" cy="0"/>
        </a:xfrm>
      </p:grpSpPr>
      <p:pic>
        <p:nvPicPr>
          <p:cNvPr id="2" name="Image 0" descr="/home/claude/deck/img/p0.png"/>
          <p:cNvPicPr>
            <a:picLocks noChangeAspect="1"/>
          </p:cNvPicPr>
          <p:nvPr/>
        </p:nvPicPr>
        <p:blipFill>
          <a:blip r:embed="rId3"/>
          <a:stretch>
            <a:fillRect/>
          </a:stretch>
        </p:blipFill>
        <p:spPr>
          <a:xfrm>
            <a:off x="109728" y="118872"/>
            <a:ext cx="2395728" cy="1591056"/>
          </a:xfrm>
          <a:prstGeom prst="rect">
            <a:avLst/>
          </a:prstGeom>
        </p:spPr>
      </p:pic>
      <p:pic>
        <p:nvPicPr>
          <p:cNvPr id="3" name="Image 1" descr="/home/claude/deck/img/p2.jpg"/>
          <p:cNvPicPr>
            <a:picLocks noChangeAspect="1"/>
          </p:cNvPicPr>
          <p:nvPr/>
        </p:nvPicPr>
        <p:blipFill>
          <a:blip r:embed="rId4"/>
          <a:stretch>
            <a:fillRect/>
          </a:stretch>
        </p:blipFill>
        <p:spPr>
          <a:xfrm>
            <a:off x="2624328" y="109728"/>
            <a:ext cx="2395728" cy="1600200"/>
          </a:xfrm>
          <a:prstGeom prst="rect">
            <a:avLst/>
          </a:prstGeom>
        </p:spPr>
      </p:pic>
      <p:pic>
        <p:nvPicPr>
          <p:cNvPr id="4" name="Image 2" descr="/home/claude/deck/img/p3.jpg"/>
          <p:cNvPicPr>
            <a:picLocks noChangeAspect="1"/>
          </p:cNvPicPr>
          <p:nvPr/>
        </p:nvPicPr>
        <p:blipFill>
          <a:blip r:embed="rId5"/>
          <a:stretch>
            <a:fillRect/>
          </a:stretch>
        </p:blipFill>
        <p:spPr>
          <a:xfrm>
            <a:off x="7168896" y="109728"/>
            <a:ext cx="2395728" cy="1600200"/>
          </a:xfrm>
          <a:prstGeom prst="rect">
            <a:avLst/>
          </a:prstGeom>
        </p:spPr>
      </p:pic>
      <p:pic>
        <p:nvPicPr>
          <p:cNvPr id="5" name="Image 3" descr="/home/claude/deck/img/p1.jpg"/>
          <p:cNvPicPr>
            <a:picLocks noChangeAspect="1"/>
          </p:cNvPicPr>
          <p:nvPr/>
        </p:nvPicPr>
        <p:blipFill>
          <a:blip r:embed="rId6"/>
          <a:stretch>
            <a:fillRect/>
          </a:stretch>
        </p:blipFill>
        <p:spPr>
          <a:xfrm>
            <a:off x="9674352" y="118872"/>
            <a:ext cx="2404872" cy="1563624"/>
          </a:xfrm>
          <a:prstGeom prst="rect">
            <a:avLst/>
          </a:prstGeom>
        </p:spPr>
      </p:pic>
      <p:pic>
        <p:nvPicPr>
          <p:cNvPr id="6" name="Image 4" descr="/home/claude/deck/img/logo_stack.png"/>
          <p:cNvPicPr>
            <a:picLocks noChangeAspect="1"/>
          </p:cNvPicPr>
          <p:nvPr/>
        </p:nvPicPr>
        <p:blipFill>
          <a:blip r:embed="rId7"/>
          <a:stretch>
            <a:fillRect/>
          </a:stretch>
        </p:blipFill>
        <p:spPr>
          <a:xfrm>
            <a:off x="5166360" y="155448"/>
            <a:ext cx="1874520" cy="1499616"/>
          </a:xfrm>
          <a:prstGeom prst="rect">
            <a:avLst/>
          </a:prstGeom>
        </p:spPr>
      </p:pic>
      <p:sp>
        <p:nvSpPr>
          <p:cNvPr id="7" name="Shape 0"/>
          <p:cNvSpPr/>
          <p:nvPr/>
        </p:nvSpPr>
        <p:spPr>
          <a:xfrm>
            <a:off x="0" y="1709928"/>
            <a:ext cx="12191695" cy="0"/>
          </a:xfrm>
          <a:prstGeom prst="line">
            <a:avLst/>
          </a:prstGeom>
          <a:noFill/>
          <a:ln w="25400">
            <a:solidFill>
              <a:srgbClr val="C4113C"/>
            </a:solidFill>
            <a:prstDash val="solid"/>
          </a:ln>
        </p:spPr>
        <p:txBody>
          <a:bodyPr/>
          <a:lstStyle/>
          <a:p>
            <a:endParaRPr lang="en-US"/>
          </a:p>
        </p:txBody>
      </p:sp>
      <p:sp>
        <p:nvSpPr>
          <p:cNvPr id="8" name="Text 1"/>
          <p:cNvSpPr txBox="1"/>
          <p:nvPr/>
        </p:nvSpPr>
        <p:spPr>
          <a:xfrm>
            <a:off x="609585" y="1920240"/>
            <a:ext cx="10972526" cy="301752"/>
          </a:xfrm>
          <a:prstGeom prst="rect">
            <a:avLst/>
          </a:prstGeom>
          <a:noFill/>
          <a:ln/>
        </p:spPr>
        <p:txBody>
          <a:bodyPr wrap="square" lIns="0" tIns="0" rIns="0" bIns="0" rtlCol="0" anchor="ctr"/>
          <a:lstStyle/>
          <a:p>
            <a:pPr marL="0" indent="0">
              <a:buNone/>
            </a:pPr>
            <a:r>
              <a:rPr lang="en-US" sz="1150" b="1" kern="0" spc="100" dirty="0">
                <a:solidFill>
                  <a:srgbClr val="C4113C"/>
                </a:solidFill>
                <a:latin typeface="Arial" pitchFamily="34" charset="0"/>
                <a:ea typeface="Arial" pitchFamily="34" charset="-122"/>
                <a:cs typeface="Arial" pitchFamily="34" charset="-120"/>
              </a:rPr>
              <a:t>MARYLAND HIGHER EDUCATION COMMISSION  |  OFFICE OF GRANTS AND STRATEGIC INITIATIVES</a:t>
            </a:r>
            <a:endParaRPr lang="en-US" sz="1150" dirty="0"/>
          </a:p>
        </p:txBody>
      </p:sp>
      <p:sp>
        <p:nvSpPr>
          <p:cNvPr id="9" name="Text 2"/>
          <p:cNvSpPr txBox="1"/>
          <p:nvPr/>
        </p:nvSpPr>
        <p:spPr>
          <a:xfrm>
            <a:off x="609585" y="2926080"/>
            <a:ext cx="10728692" cy="1408176"/>
          </a:xfrm>
          <a:prstGeom prst="rect">
            <a:avLst/>
          </a:prstGeom>
          <a:noFill/>
          <a:ln/>
        </p:spPr>
        <p:txBody>
          <a:bodyPr wrap="square" lIns="0" tIns="0" rIns="0" bIns="0" rtlCol="0" anchor="t"/>
          <a:lstStyle/>
          <a:p>
            <a:pPr marL="0" indent="0">
              <a:buNone/>
            </a:pPr>
            <a:r>
              <a:rPr lang="en-US" sz="4600" b="1" dirty="0">
                <a:solidFill>
                  <a:srgbClr val="C4113C"/>
                </a:solidFill>
                <a:latin typeface="Arial" pitchFamily="34" charset="0"/>
                <a:ea typeface="Arial" pitchFamily="34" charset="-122"/>
                <a:cs typeface="Arial" pitchFamily="34" charset="-120"/>
              </a:rPr>
              <a:t>Hunger-Free Campus Grant Program</a:t>
            </a:r>
            <a:endParaRPr lang="en-US" sz="4600" dirty="0"/>
          </a:p>
        </p:txBody>
      </p:sp>
      <p:sp>
        <p:nvSpPr>
          <p:cNvPr id="10" name="Text 3"/>
          <p:cNvSpPr txBox="1"/>
          <p:nvPr/>
        </p:nvSpPr>
        <p:spPr>
          <a:xfrm>
            <a:off x="609585" y="4384548"/>
            <a:ext cx="9753356" cy="502920"/>
          </a:xfrm>
          <a:prstGeom prst="rect">
            <a:avLst/>
          </a:prstGeom>
          <a:noFill/>
          <a:ln/>
        </p:spPr>
        <p:txBody>
          <a:bodyPr wrap="square" lIns="0" tIns="0" rIns="0" bIns="0" rtlCol="0" anchor="ctr"/>
          <a:lstStyle/>
          <a:p>
            <a:pPr marL="0" indent="0">
              <a:buNone/>
            </a:pPr>
            <a:r>
              <a:rPr lang="en-US" sz="2550" dirty="0">
                <a:solidFill>
                  <a:srgbClr val="FEC233"/>
                </a:solidFill>
                <a:latin typeface="Arial" pitchFamily="34" charset="0"/>
                <a:ea typeface="Arial" pitchFamily="34" charset="-122"/>
                <a:cs typeface="Arial" pitchFamily="34" charset="-120"/>
              </a:rPr>
              <a:t>FY 2027 Applicant Webinar</a:t>
            </a:r>
            <a:endParaRPr lang="en-US" sz="2550" dirty="0"/>
          </a:p>
        </p:txBody>
      </p:sp>
      <p:sp>
        <p:nvSpPr>
          <p:cNvPr id="11" name="Shape 4"/>
          <p:cNvSpPr/>
          <p:nvPr/>
        </p:nvSpPr>
        <p:spPr>
          <a:xfrm>
            <a:off x="668250" y="5641848"/>
            <a:ext cx="553212" cy="553212"/>
          </a:xfrm>
          <a:prstGeom prst="ellipse">
            <a:avLst/>
          </a:prstGeom>
          <a:solidFill>
            <a:srgbClr val="FEC233"/>
          </a:solidFill>
          <a:ln w="12700">
            <a:solidFill>
              <a:srgbClr val="FEC233"/>
            </a:solidFill>
            <a:prstDash val="solid"/>
          </a:ln>
        </p:spPr>
        <p:txBody>
          <a:bodyPr/>
          <a:lstStyle/>
          <a:p>
            <a:endParaRPr lang="en-US"/>
          </a:p>
        </p:txBody>
      </p:sp>
      <p:pic>
        <p:nvPicPr>
          <p:cNvPr id="12" name="Image 5" descr="preencoded.png"/>
          <p:cNvPicPr>
            <a:picLocks noChangeAspect="1"/>
          </p:cNvPicPr>
          <p:nvPr/>
        </p:nvPicPr>
        <p:blipFill>
          <a:blip r:embed="rId8"/>
          <a:stretch>
            <a:fillRect/>
          </a:stretch>
        </p:blipFill>
        <p:spPr>
          <a:xfrm>
            <a:off x="789957" y="5763555"/>
            <a:ext cx="309799" cy="309799"/>
          </a:xfrm>
          <a:prstGeom prst="rect">
            <a:avLst/>
          </a:prstGeom>
        </p:spPr>
      </p:pic>
      <p:sp>
        <p:nvSpPr>
          <p:cNvPr id="13" name="Text 5"/>
          <p:cNvSpPr txBox="1"/>
          <p:nvPr/>
        </p:nvSpPr>
        <p:spPr>
          <a:xfrm>
            <a:off x="1463003" y="5591556"/>
            <a:ext cx="8534187" cy="653796"/>
          </a:xfrm>
          <a:prstGeom prst="rect">
            <a:avLst/>
          </a:prstGeom>
          <a:noFill/>
          <a:ln/>
        </p:spPr>
        <p:txBody>
          <a:bodyPr wrap="square" lIns="0" tIns="0" rIns="0" bIns="0" rtlCol="0" anchor="ctr"/>
          <a:lstStyle/>
          <a:p>
            <a:pPr marL="0" indent="0">
              <a:buNone/>
            </a:pPr>
            <a:r>
              <a:rPr lang="en-US" sz="1500" b="1" dirty="0">
                <a:solidFill>
                  <a:srgbClr val="232323"/>
                </a:solidFill>
                <a:latin typeface="Arial" pitchFamily="34" charset="0"/>
                <a:ea typeface="Arial" pitchFamily="34" charset="-122"/>
                <a:cs typeface="Arial" pitchFamily="34" charset="-120"/>
              </a:rPr>
              <a:t>Applications due October 19, 2026, 11:59 PM ET</a:t>
            </a:r>
            <a:endParaRPr lang="en-US" sz="1500" dirty="0"/>
          </a:p>
          <a:p>
            <a:pPr marL="0" indent="0">
              <a:buNone/>
            </a:pPr>
            <a:r>
              <a:rPr lang="en-US" sz="1500" dirty="0">
                <a:solidFill>
                  <a:srgbClr val="232323"/>
                </a:solidFill>
                <a:latin typeface="Arial" pitchFamily="34" charset="0"/>
                <a:ea typeface="Arial" pitchFamily="34" charset="-122"/>
                <a:cs typeface="Arial" pitchFamily="34" charset="-120"/>
              </a:rPr>
              <a:t>ogsi.mhec@maryland.gov</a:t>
            </a:r>
            <a:endParaRPr lang="en-US" sz="15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3813048" y="0"/>
            <a:ext cx="2889504" cy="1014984"/>
          </a:xfrm>
          <a:prstGeom prst="rect">
            <a:avLst/>
          </a:prstGeom>
          <a:solidFill>
            <a:srgbClr val="FEC233"/>
          </a:solidFill>
          <a:ln w="12700">
            <a:solidFill>
              <a:srgbClr val="FEC233"/>
            </a:solidFill>
            <a:prstDash val="solid"/>
          </a:ln>
        </p:spPr>
        <p:txBody>
          <a:bodyPr/>
          <a:lstStyle/>
          <a:p>
            <a:endParaRPr lang="en-US"/>
          </a:p>
        </p:txBody>
      </p:sp>
      <p:sp>
        <p:nvSpPr>
          <p:cNvPr id="3" name="Shape 1"/>
          <p:cNvSpPr/>
          <p:nvPr/>
        </p:nvSpPr>
        <p:spPr>
          <a:xfrm>
            <a:off x="6702552" y="0"/>
            <a:ext cx="2670048" cy="1014984"/>
          </a:xfrm>
          <a:prstGeom prst="rect">
            <a:avLst/>
          </a:prstGeom>
          <a:solidFill>
            <a:srgbClr val="231F20"/>
          </a:solidFill>
          <a:ln w="12700">
            <a:solidFill>
              <a:srgbClr val="231F20"/>
            </a:solidFill>
            <a:prstDash val="solid"/>
          </a:ln>
        </p:spPr>
        <p:txBody>
          <a:bodyPr/>
          <a:lstStyle/>
          <a:p>
            <a:endParaRPr lang="en-US"/>
          </a:p>
        </p:txBody>
      </p:sp>
      <p:sp>
        <p:nvSpPr>
          <p:cNvPr id="4" name="Shape 2"/>
          <p:cNvSpPr/>
          <p:nvPr/>
        </p:nvSpPr>
        <p:spPr>
          <a:xfrm>
            <a:off x="9372600" y="0"/>
            <a:ext cx="2819095" cy="1014984"/>
          </a:xfrm>
          <a:prstGeom prst="rect">
            <a:avLst/>
          </a:prstGeom>
          <a:solidFill>
            <a:srgbClr val="C4113C"/>
          </a:solidFill>
          <a:ln w="12700">
            <a:solidFill>
              <a:srgbClr val="C4113C"/>
            </a:solidFill>
            <a:prstDash val="solid"/>
          </a:ln>
        </p:spPr>
        <p:txBody>
          <a:bodyPr/>
          <a:lstStyle/>
          <a:p>
            <a:endParaRPr lang="en-US"/>
          </a:p>
        </p:txBody>
      </p:sp>
      <p:pic>
        <p:nvPicPr>
          <p:cNvPr id="5" name="Image 0" descr="/home/claude/deck/img/logo.png"/>
          <p:cNvPicPr>
            <a:picLocks noChangeAspect="1"/>
          </p:cNvPicPr>
          <p:nvPr/>
        </p:nvPicPr>
        <p:blipFill>
          <a:blip r:embed="rId3"/>
          <a:stretch>
            <a:fillRect/>
          </a:stretch>
        </p:blipFill>
        <p:spPr>
          <a:xfrm>
            <a:off x="320040" y="137160"/>
            <a:ext cx="3163824" cy="841248"/>
          </a:xfrm>
          <a:prstGeom prst="rect">
            <a:avLst/>
          </a:prstGeom>
        </p:spPr>
      </p:pic>
      <p:sp>
        <p:nvSpPr>
          <p:cNvPr id="6" name="Text 3"/>
          <p:cNvSpPr txBox="1"/>
          <p:nvPr/>
        </p:nvSpPr>
        <p:spPr>
          <a:xfrm>
            <a:off x="609585" y="1264249"/>
            <a:ext cx="10972526" cy="647395"/>
          </a:xfrm>
          <a:prstGeom prst="rect">
            <a:avLst/>
          </a:prstGeom>
          <a:noFill/>
          <a:ln/>
        </p:spPr>
        <p:txBody>
          <a:bodyPr wrap="square" lIns="0" tIns="0" rIns="0" bIns="0" rtlCol="0" anchor="t"/>
          <a:lstStyle/>
          <a:p>
            <a:pPr marL="0" indent="0">
              <a:buNone/>
            </a:pPr>
            <a:r>
              <a:rPr lang="en-US" sz="3000" b="1" dirty="0">
                <a:solidFill>
                  <a:srgbClr val="C4113C"/>
                </a:solidFill>
                <a:latin typeface="Arial" pitchFamily="34" charset="0"/>
                <a:ea typeface="Arial" pitchFamily="34" charset="-122"/>
                <a:cs typeface="Arial" pitchFamily="34" charset="-120"/>
              </a:rPr>
              <a:t>Agenda</a:t>
            </a:r>
            <a:endParaRPr lang="en-US" sz="3000" dirty="0"/>
          </a:p>
        </p:txBody>
      </p:sp>
      <p:sp>
        <p:nvSpPr>
          <p:cNvPr id="7" name="Shape 4"/>
          <p:cNvSpPr/>
          <p:nvPr/>
        </p:nvSpPr>
        <p:spPr>
          <a:xfrm>
            <a:off x="648134" y="2451141"/>
            <a:ext cx="593446" cy="593446"/>
          </a:xfrm>
          <a:prstGeom prst="ellipse">
            <a:avLst/>
          </a:prstGeom>
          <a:solidFill>
            <a:srgbClr val="231F20"/>
          </a:solidFill>
          <a:ln w="12700">
            <a:solidFill>
              <a:srgbClr val="231F20"/>
            </a:solidFill>
            <a:prstDash val="solid"/>
          </a:ln>
        </p:spPr>
        <p:txBody>
          <a:bodyPr/>
          <a:lstStyle/>
          <a:p>
            <a:endParaRPr lang="en-US"/>
          </a:p>
        </p:txBody>
      </p:sp>
      <p:sp>
        <p:nvSpPr>
          <p:cNvPr id="8" name="Text 5"/>
          <p:cNvSpPr txBox="1"/>
          <p:nvPr/>
        </p:nvSpPr>
        <p:spPr>
          <a:xfrm>
            <a:off x="609585" y="2451141"/>
            <a:ext cx="670543" cy="593446"/>
          </a:xfrm>
          <a:prstGeom prst="rect">
            <a:avLst/>
          </a:prstGeom>
          <a:noFill/>
          <a:ln/>
        </p:spPr>
        <p:txBody>
          <a:bodyPr wrap="square" lIns="0" tIns="0" rIns="0" bIns="0" rtlCol="0" anchor="ctr"/>
          <a:lstStyle/>
          <a:p>
            <a:pPr marL="0" indent="0" algn="ctr">
              <a:buNone/>
            </a:pPr>
            <a:r>
              <a:rPr lang="en-US" sz="1850" b="1" dirty="0">
                <a:solidFill>
                  <a:srgbClr val="FFFFFF"/>
                </a:solidFill>
                <a:latin typeface="Arial" pitchFamily="34" charset="0"/>
                <a:ea typeface="Arial" pitchFamily="34" charset="-122"/>
                <a:cs typeface="Arial" pitchFamily="34" charset="-120"/>
              </a:rPr>
              <a:t>1</a:t>
            </a:r>
            <a:endParaRPr lang="en-US" sz="1850" dirty="0"/>
          </a:p>
        </p:txBody>
      </p:sp>
      <p:sp>
        <p:nvSpPr>
          <p:cNvPr id="9" name="Text 6"/>
          <p:cNvSpPr txBox="1"/>
          <p:nvPr/>
        </p:nvSpPr>
        <p:spPr>
          <a:xfrm>
            <a:off x="1523962" y="2397191"/>
            <a:ext cx="4510927" cy="712135"/>
          </a:xfrm>
          <a:prstGeom prst="rect">
            <a:avLst/>
          </a:prstGeom>
          <a:noFill/>
          <a:ln/>
        </p:spPr>
        <p:txBody>
          <a:bodyPr wrap="square" lIns="0" tIns="0" rIns="0" bIns="0" rtlCol="0" anchor="ctr"/>
          <a:lstStyle/>
          <a:p>
            <a:pPr marL="0" indent="0">
              <a:buNone/>
            </a:pPr>
            <a:r>
              <a:rPr lang="en-US" sz="1750" b="1" dirty="0">
                <a:solidFill>
                  <a:srgbClr val="232323"/>
                </a:solidFill>
                <a:latin typeface="Arial" pitchFamily="34" charset="0"/>
                <a:ea typeface="Arial" pitchFamily="34" charset="-122"/>
                <a:cs typeface="Arial" pitchFamily="34" charset="-120"/>
              </a:rPr>
              <a:t>Key dates and eligibility</a:t>
            </a:r>
            <a:endParaRPr lang="en-US" sz="1750" dirty="0"/>
          </a:p>
          <a:p>
            <a:pPr marL="0" indent="0">
              <a:buNone/>
            </a:pPr>
            <a:r>
              <a:rPr lang="en-US" sz="1300" dirty="0">
                <a:solidFill>
                  <a:srgbClr val="595959"/>
                </a:solidFill>
                <a:latin typeface="Arial" pitchFamily="34" charset="0"/>
                <a:ea typeface="Arial" pitchFamily="34" charset="-122"/>
                <a:cs typeface="Arial" pitchFamily="34" charset="-120"/>
              </a:rPr>
              <a:t>Timeline, two paths, the nine criteria</a:t>
            </a:r>
            <a:endParaRPr lang="en-US" sz="1750" dirty="0"/>
          </a:p>
        </p:txBody>
      </p:sp>
      <p:sp>
        <p:nvSpPr>
          <p:cNvPr id="10" name="Shape 7"/>
          <p:cNvSpPr/>
          <p:nvPr/>
        </p:nvSpPr>
        <p:spPr>
          <a:xfrm>
            <a:off x="648134" y="3745931"/>
            <a:ext cx="593446" cy="593446"/>
          </a:xfrm>
          <a:prstGeom prst="ellipse">
            <a:avLst/>
          </a:prstGeom>
          <a:solidFill>
            <a:srgbClr val="231F20"/>
          </a:solidFill>
          <a:ln w="12700">
            <a:solidFill>
              <a:srgbClr val="231F20"/>
            </a:solidFill>
            <a:prstDash val="solid"/>
          </a:ln>
        </p:spPr>
        <p:txBody>
          <a:bodyPr/>
          <a:lstStyle/>
          <a:p>
            <a:endParaRPr lang="en-US"/>
          </a:p>
        </p:txBody>
      </p:sp>
      <p:sp>
        <p:nvSpPr>
          <p:cNvPr id="11" name="Text 8"/>
          <p:cNvSpPr txBox="1"/>
          <p:nvPr/>
        </p:nvSpPr>
        <p:spPr>
          <a:xfrm>
            <a:off x="609585" y="3745931"/>
            <a:ext cx="670543" cy="593446"/>
          </a:xfrm>
          <a:prstGeom prst="rect">
            <a:avLst/>
          </a:prstGeom>
          <a:noFill/>
          <a:ln/>
        </p:spPr>
        <p:txBody>
          <a:bodyPr wrap="square" lIns="0" tIns="0" rIns="0" bIns="0" rtlCol="0" anchor="ctr"/>
          <a:lstStyle/>
          <a:p>
            <a:pPr marL="0" indent="0" algn="ctr">
              <a:buNone/>
            </a:pPr>
            <a:r>
              <a:rPr lang="en-US" sz="1850" b="1" dirty="0">
                <a:solidFill>
                  <a:srgbClr val="FFFFFF"/>
                </a:solidFill>
                <a:latin typeface="Arial" pitchFamily="34" charset="0"/>
                <a:ea typeface="Arial" pitchFamily="34" charset="-122"/>
                <a:cs typeface="Arial" pitchFamily="34" charset="-120"/>
              </a:rPr>
              <a:t>2</a:t>
            </a:r>
            <a:endParaRPr lang="en-US" sz="1850" dirty="0"/>
          </a:p>
        </p:txBody>
      </p:sp>
      <p:sp>
        <p:nvSpPr>
          <p:cNvPr id="12" name="Text 9"/>
          <p:cNvSpPr txBox="1"/>
          <p:nvPr/>
        </p:nvSpPr>
        <p:spPr>
          <a:xfrm>
            <a:off x="1523962" y="3691981"/>
            <a:ext cx="4510927" cy="712135"/>
          </a:xfrm>
          <a:prstGeom prst="rect">
            <a:avLst/>
          </a:prstGeom>
          <a:noFill/>
          <a:ln/>
        </p:spPr>
        <p:txBody>
          <a:bodyPr wrap="square" lIns="0" tIns="0" rIns="0" bIns="0" rtlCol="0" anchor="ctr"/>
          <a:lstStyle/>
          <a:p>
            <a:pPr marL="0" indent="0">
              <a:buNone/>
            </a:pPr>
            <a:r>
              <a:rPr lang="en-US" sz="1750" b="1" dirty="0">
                <a:solidFill>
                  <a:srgbClr val="232323"/>
                </a:solidFill>
                <a:latin typeface="Arial" pitchFamily="34" charset="0"/>
                <a:ea typeface="Arial" pitchFamily="34" charset="-122"/>
                <a:cs typeface="Arial" pitchFamily="34" charset="-120"/>
              </a:rPr>
              <a:t>What's new for FY 2027</a:t>
            </a:r>
            <a:endParaRPr lang="en-US" sz="1750" dirty="0"/>
          </a:p>
          <a:p>
            <a:pPr marL="0" indent="0">
              <a:buNone/>
            </a:pPr>
            <a:r>
              <a:rPr lang="en-US" sz="1300" dirty="0">
                <a:solidFill>
                  <a:srgbClr val="595959"/>
                </a:solidFill>
                <a:latin typeface="Arial" pitchFamily="34" charset="0"/>
                <a:ea typeface="Arial" pitchFamily="34" charset="-122"/>
                <a:cs typeface="Arial" pitchFamily="34" charset="-120"/>
              </a:rPr>
              <a:t>The changes that affect every applicant</a:t>
            </a:r>
            <a:endParaRPr lang="en-US" sz="1750" dirty="0"/>
          </a:p>
        </p:txBody>
      </p:sp>
      <p:sp>
        <p:nvSpPr>
          <p:cNvPr id="13" name="Shape 10"/>
          <p:cNvSpPr/>
          <p:nvPr/>
        </p:nvSpPr>
        <p:spPr>
          <a:xfrm>
            <a:off x="648134" y="5040721"/>
            <a:ext cx="593446" cy="593446"/>
          </a:xfrm>
          <a:prstGeom prst="ellipse">
            <a:avLst/>
          </a:prstGeom>
          <a:solidFill>
            <a:srgbClr val="231F20"/>
          </a:solidFill>
          <a:ln w="12700">
            <a:solidFill>
              <a:srgbClr val="231F20"/>
            </a:solidFill>
            <a:prstDash val="solid"/>
          </a:ln>
        </p:spPr>
        <p:txBody>
          <a:bodyPr/>
          <a:lstStyle/>
          <a:p>
            <a:endParaRPr lang="en-US"/>
          </a:p>
        </p:txBody>
      </p:sp>
      <p:sp>
        <p:nvSpPr>
          <p:cNvPr id="14" name="Text 11"/>
          <p:cNvSpPr txBox="1"/>
          <p:nvPr/>
        </p:nvSpPr>
        <p:spPr>
          <a:xfrm>
            <a:off x="609585" y="5040721"/>
            <a:ext cx="670543" cy="593446"/>
          </a:xfrm>
          <a:prstGeom prst="rect">
            <a:avLst/>
          </a:prstGeom>
          <a:noFill/>
          <a:ln/>
        </p:spPr>
        <p:txBody>
          <a:bodyPr wrap="square" lIns="0" tIns="0" rIns="0" bIns="0" rtlCol="0" anchor="ctr"/>
          <a:lstStyle/>
          <a:p>
            <a:pPr marL="0" indent="0" algn="ctr">
              <a:buNone/>
            </a:pPr>
            <a:r>
              <a:rPr lang="en-US" sz="1850" b="1" dirty="0">
                <a:solidFill>
                  <a:srgbClr val="FFFFFF"/>
                </a:solidFill>
                <a:latin typeface="Arial" pitchFamily="34" charset="0"/>
                <a:ea typeface="Arial" pitchFamily="34" charset="-122"/>
                <a:cs typeface="Arial" pitchFamily="34" charset="-120"/>
              </a:rPr>
              <a:t>3</a:t>
            </a:r>
            <a:endParaRPr lang="en-US" sz="1850" dirty="0"/>
          </a:p>
        </p:txBody>
      </p:sp>
      <p:sp>
        <p:nvSpPr>
          <p:cNvPr id="15" name="Text 12"/>
          <p:cNvSpPr txBox="1"/>
          <p:nvPr/>
        </p:nvSpPr>
        <p:spPr>
          <a:xfrm>
            <a:off x="1523962" y="4986772"/>
            <a:ext cx="4510927" cy="712135"/>
          </a:xfrm>
          <a:prstGeom prst="rect">
            <a:avLst/>
          </a:prstGeom>
          <a:noFill/>
          <a:ln/>
        </p:spPr>
        <p:txBody>
          <a:bodyPr wrap="square" lIns="0" tIns="0" rIns="0" bIns="0" rtlCol="0" anchor="ctr"/>
          <a:lstStyle/>
          <a:p>
            <a:pPr marL="0" indent="0">
              <a:buNone/>
            </a:pPr>
            <a:r>
              <a:rPr lang="en-US" sz="1750" b="1" dirty="0">
                <a:solidFill>
                  <a:srgbClr val="232323"/>
                </a:solidFill>
                <a:latin typeface="Arial" pitchFamily="34" charset="0"/>
                <a:ea typeface="Arial" pitchFamily="34" charset="-122"/>
                <a:cs typeface="Arial" pitchFamily="34" charset="-120"/>
              </a:rPr>
              <a:t>The application</a:t>
            </a:r>
            <a:endParaRPr lang="en-US" sz="1750" dirty="0"/>
          </a:p>
          <a:p>
            <a:pPr marL="0" indent="0">
              <a:buNone/>
            </a:pPr>
            <a:r>
              <a:rPr lang="en-US" sz="1300" dirty="0">
                <a:solidFill>
                  <a:srgbClr val="595959"/>
                </a:solidFill>
                <a:latin typeface="Arial" pitchFamily="34" charset="0"/>
                <a:ea typeface="Arial" pitchFamily="34" charset="-122"/>
                <a:cs typeface="Arial" pitchFamily="34" charset="-120"/>
              </a:rPr>
              <a:t>Package, narrative sections, scoring</a:t>
            </a:r>
            <a:endParaRPr lang="en-US" sz="1750" dirty="0"/>
          </a:p>
        </p:txBody>
      </p:sp>
      <p:sp>
        <p:nvSpPr>
          <p:cNvPr id="16" name="Shape 13"/>
          <p:cNvSpPr/>
          <p:nvPr/>
        </p:nvSpPr>
        <p:spPr>
          <a:xfrm>
            <a:off x="6256313" y="2451141"/>
            <a:ext cx="593446" cy="593446"/>
          </a:xfrm>
          <a:prstGeom prst="ellipse">
            <a:avLst/>
          </a:prstGeom>
          <a:solidFill>
            <a:srgbClr val="231F20"/>
          </a:solidFill>
          <a:ln w="12700">
            <a:solidFill>
              <a:srgbClr val="231F20"/>
            </a:solidFill>
            <a:prstDash val="solid"/>
          </a:ln>
        </p:spPr>
        <p:txBody>
          <a:bodyPr/>
          <a:lstStyle/>
          <a:p>
            <a:endParaRPr lang="en-US"/>
          </a:p>
        </p:txBody>
      </p:sp>
      <p:sp>
        <p:nvSpPr>
          <p:cNvPr id="17" name="Text 14"/>
          <p:cNvSpPr txBox="1"/>
          <p:nvPr/>
        </p:nvSpPr>
        <p:spPr>
          <a:xfrm>
            <a:off x="6217765" y="2451141"/>
            <a:ext cx="670543" cy="593446"/>
          </a:xfrm>
          <a:prstGeom prst="rect">
            <a:avLst/>
          </a:prstGeom>
          <a:noFill/>
          <a:ln/>
        </p:spPr>
        <p:txBody>
          <a:bodyPr wrap="square" lIns="0" tIns="0" rIns="0" bIns="0" rtlCol="0" anchor="ctr"/>
          <a:lstStyle/>
          <a:p>
            <a:pPr marL="0" indent="0" algn="ctr">
              <a:buNone/>
            </a:pPr>
            <a:r>
              <a:rPr lang="en-US" sz="1850" b="1" dirty="0">
                <a:solidFill>
                  <a:srgbClr val="FFFFFF"/>
                </a:solidFill>
                <a:latin typeface="Arial" pitchFamily="34" charset="0"/>
                <a:ea typeface="Arial" pitchFamily="34" charset="-122"/>
                <a:cs typeface="Arial" pitchFamily="34" charset="-120"/>
              </a:rPr>
              <a:t>4</a:t>
            </a:r>
            <a:endParaRPr lang="en-US" sz="1850" dirty="0"/>
          </a:p>
        </p:txBody>
      </p:sp>
      <p:sp>
        <p:nvSpPr>
          <p:cNvPr id="18" name="Text 15"/>
          <p:cNvSpPr txBox="1"/>
          <p:nvPr/>
        </p:nvSpPr>
        <p:spPr>
          <a:xfrm>
            <a:off x="7132142" y="2397191"/>
            <a:ext cx="4510927" cy="712135"/>
          </a:xfrm>
          <a:prstGeom prst="rect">
            <a:avLst/>
          </a:prstGeom>
          <a:noFill/>
          <a:ln/>
        </p:spPr>
        <p:txBody>
          <a:bodyPr wrap="square" lIns="0" tIns="0" rIns="0" bIns="0" rtlCol="0" anchor="ctr"/>
          <a:lstStyle/>
          <a:p>
            <a:pPr marL="0" indent="0">
              <a:buNone/>
            </a:pPr>
            <a:r>
              <a:rPr lang="en-US" sz="1750" b="1" dirty="0">
                <a:solidFill>
                  <a:srgbClr val="232323"/>
                </a:solidFill>
                <a:latin typeface="Arial" pitchFamily="34" charset="0"/>
                <a:ea typeface="Arial" pitchFamily="34" charset="-122"/>
                <a:cs typeface="Arial" pitchFamily="34" charset="-120"/>
              </a:rPr>
              <a:t>Budget and match</a:t>
            </a:r>
            <a:endParaRPr lang="en-US" sz="1750" dirty="0"/>
          </a:p>
          <a:p>
            <a:pPr marL="0" indent="0">
              <a:buNone/>
            </a:pPr>
            <a:r>
              <a:rPr lang="en-US" sz="1300" dirty="0">
                <a:solidFill>
                  <a:srgbClr val="595959"/>
                </a:solidFill>
                <a:latin typeface="Arial" pitchFamily="34" charset="0"/>
                <a:ea typeface="Arial" pitchFamily="34" charset="-122"/>
                <a:cs typeface="Arial" pitchFamily="34" charset="-120"/>
              </a:rPr>
              <a:t>Workbook, match math, closeout test</a:t>
            </a:r>
            <a:endParaRPr lang="en-US" sz="1750" dirty="0"/>
          </a:p>
        </p:txBody>
      </p:sp>
      <p:sp>
        <p:nvSpPr>
          <p:cNvPr id="19" name="Shape 16"/>
          <p:cNvSpPr/>
          <p:nvPr/>
        </p:nvSpPr>
        <p:spPr>
          <a:xfrm>
            <a:off x="6256313" y="3745931"/>
            <a:ext cx="593446" cy="593446"/>
          </a:xfrm>
          <a:prstGeom prst="ellipse">
            <a:avLst/>
          </a:prstGeom>
          <a:solidFill>
            <a:srgbClr val="231F20"/>
          </a:solidFill>
          <a:ln w="12700">
            <a:solidFill>
              <a:srgbClr val="231F20"/>
            </a:solidFill>
            <a:prstDash val="solid"/>
          </a:ln>
        </p:spPr>
        <p:txBody>
          <a:bodyPr/>
          <a:lstStyle/>
          <a:p>
            <a:endParaRPr lang="en-US"/>
          </a:p>
        </p:txBody>
      </p:sp>
      <p:sp>
        <p:nvSpPr>
          <p:cNvPr id="20" name="Text 17"/>
          <p:cNvSpPr txBox="1"/>
          <p:nvPr/>
        </p:nvSpPr>
        <p:spPr>
          <a:xfrm>
            <a:off x="6217765" y="3745931"/>
            <a:ext cx="670543" cy="593446"/>
          </a:xfrm>
          <a:prstGeom prst="rect">
            <a:avLst/>
          </a:prstGeom>
          <a:noFill/>
          <a:ln/>
        </p:spPr>
        <p:txBody>
          <a:bodyPr wrap="square" lIns="0" tIns="0" rIns="0" bIns="0" rtlCol="0" anchor="ctr"/>
          <a:lstStyle/>
          <a:p>
            <a:pPr marL="0" indent="0" algn="ctr">
              <a:buNone/>
            </a:pPr>
            <a:r>
              <a:rPr lang="en-US" sz="1850" b="1" dirty="0">
                <a:solidFill>
                  <a:srgbClr val="FFFFFF"/>
                </a:solidFill>
                <a:latin typeface="Arial" pitchFamily="34" charset="0"/>
                <a:ea typeface="Arial" pitchFamily="34" charset="-122"/>
                <a:cs typeface="Arial" pitchFamily="34" charset="-120"/>
              </a:rPr>
              <a:t>5</a:t>
            </a:r>
            <a:endParaRPr lang="en-US" sz="1850" dirty="0"/>
          </a:p>
        </p:txBody>
      </p:sp>
      <p:sp>
        <p:nvSpPr>
          <p:cNvPr id="21" name="Text 18"/>
          <p:cNvSpPr txBox="1"/>
          <p:nvPr/>
        </p:nvSpPr>
        <p:spPr>
          <a:xfrm>
            <a:off x="7132142" y="3691981"/>
            <a:ext cx="4510927" cy="712135"/>
          </a:xfrm>
          <a:prstGeom prst="rect">
            <a:avLst/>
          </a:prstGeom>
          <a:noFill/>
          <a:ln/>
        </p:spPr>
        <p:txBody>
          <a:bodyPr wrap="square" lIns="0" tIns="0" rIns="0" bIns="0" rtlCol="0" anchor="ctr"/>
          <a:lstStyle/>
          <a:p>
            <a:pPr marL="0" indent="0">
              <a:buNone/>
            </a:pPr>
            <a:r>
              <a:rPr lang="en-US" sz="1750" b="1" dirty="0">
                <a:solidFill>
                  <a:srgbClr val="232323"/>
                </a:solidFill>
                <a:latin typeface="Arial" pitchFamily="34" charset="0"/>
                <a:ea typeface="Arial" pitchFamily="34" charset="-122"/>
                <a:cs typeface="Arial" pitchFamily="34" charset="-120"/>
              </a:rPr>
              <a:t>Standardized Student Hunger Survey</a:t>
            </a:r>
            <a:endParaRPr lang="en-US" sz="1750" dirty="0"/>
          </a:p>
          <a:p>
            <a:pPr marL="0" indent="0">
              <a:buNone/>
            </a:pPr>
            <a:r>
              <a:rPr lang="en-US" sz="1300" dirty="0">
                <a:solidFill>
                  <a:srgbClr val="595959"/>
                </a:solidFill>
                <a:latin typeface="Arial" pitchFamily="34" charset="0"/>
                <a:ea typeface="Arial" pitchFamily="34" charset="-122"/>
                <a:cs typeface="Arial" pitchFamily="34" charset="-120"/>
              </a:rPr>
              <a:t>Administration, scoring, reporting</a:t>
            </a:r>
            <a:endParaRPr lang="en-US" sz="1750" dirty="0"/>
          </a:p>
        </p:txBody>
      </p:sp>
      <p:sp>
        <p:nvSpPr>
          <p:cNvPr id="22" name="Shape 19"/>
          <p:cNvSpPr/>
          <p:nvPr/>
        </p:nvSpPr>
        <p:spPr>
          <a:xfrm>
            <a:off x="6256313" y="5040721"/>
            <a:ext cx="593446" cy="593446"/>
          </a:xfrm>
          <a:prstGeom prst="ellipse">
            <a:avLst/>
          </a:prstGeom>
          <a:solidFill>
            <a:srgbClr val="231F20"/>
          </a:solidFill>
          <a:ln w="12700">
            <a:solidFill>
              <a:srgbClr val="231F20"/>
            </a:solidFill>
            <a:prstDash val="solid"/>
          </a:ln>
        </p:spPr>
        <p:txBody>
          <a:bodyPr/>
          <a:lstStyle/>
          <a:p>
            <a:endParaRPr lang="en-US"/>
          </a:p>
        </p:txBody>
      </p:sp>
      <p:sp>
        <p:nvSpPr>
          <p:cNvPr id="23" name="Text 20"/>
          <p:cNvSpPr txBox="1"/>
          <p:nvPr/>
        </p:nvSpPr>
        <p:spPr>
          <a:xfrm>
            <a:off x="6217765" y="5040721"/>
            <a:ext cx="670543" cy="593446"/>
          </a:xfrm>
          <a:prstGeom prst="rect">
            <a:avLst/>
          </a:prstGeom>
          <a:noFill/>
          <a:ln/>
        </p:spPr>
        <p:txBody>
          <a:bodyPr wrap="square" lIns="0" tIns="0" rIns="0" bIns="0" rtlCol="0" anchor="ctr"/>
          <a:lstStyle/>
          <a:p>
            <a:pPr marL="0" indent="0" algn="ctr">
              <a:buNone/>
            </a:pPr>
            <a:r>
              <a:rPr lang="en-US" sz="1850" b="1" dirty="0">
                <a:solidFill>
                  <a:srgbClr val="FFFFFF"/>
                </a:solidFill>
                <a:latin typeface="Arial" pitchFamily="34" charset="0"/>
                <a:ea typeface="Arial" pitchFamily="34" charset="-122"/>
                <a:cs typeface="Arial" pitchFamily="34" charset="-120"/>
              </a:rPr>
              <a:t>6</a:t>
            </a:r>
            <a:endParaRPr lang="en-US" sz="1850" dirty="0"/>
          </a:p>
        </p:txBody>
      </p:sp>
      <p:sp>
        <p:nvSpPr>
          <p:cNvPr id="24" name="Text 21"/>
          <p:cNvSpPr txBox="1"/>
          <p:nvPr/>
        </p:nvSpPr>
        <p:spPr>
          <a:xfrm>
            <a:off x="7132142" y="4986772"/>
            <a:ext cx="4510927" cy="712135"/>
          </a:xfrm>
          <a:prstGeom prst="rect">
            <a:avLst/>
          </a:prstGeom>
          <a:noFill/>
          <a:ln/>
        </p:spPr>
        <p:txBody>
          <a:bodyPr wrap="square" lIns="0" tIns="0" rIns="0" bIns="0" rtlCol="0" anchor="ctr"/>
          <a:lstStyle/>
          <a:p>
            <a:pPr marL="0" indent="0">
              <a:buNone/>
            </a:pPr>
            <a:r>
              <a:rPr lang="en-US" sz="1750" b="1" dirty="0">
                <a:solidFill>
                  <a:srgbClr val="232323"/>
                </a:solidFill>
                <a:latin typeface="Arial" pitchFamily="34" charset="0"/>
                <a:ea typeface="Arial" pitchFamily="34" charset="-122"/>
                <a:cs typeface="Arial" pitchFamily="34" charset="-120"/>
              </a:rPr>
              <a:t>Discussion and FAQ</a:t>
            </a:r>
            <a:endParaRPr lang="en-US" sz="1750" dirty="0"/>
          </a:p>
          <a:p>
            <a:pPr marL="0" indent="0">
              <a:buNone/>
            </a:pPr>
            <a:r>
              <a:rPr lang="en-US" sz="1300" dirty="0">
                <a:solidFill>
                  <a:srgbClr val="595959"/>
                </a:solidFill>
                <a:latin typeface="Arial" pitchFamily="34" charset="0"/>
                <a:ea typeface="Arial" pitchFamily="34" charset="-122"/>
                <a:cs typeface="Arial" pitchFamily="34" charset="-120"/>
              </a:rPr>
              <a:t>Our questions for you, then answers to yours</a:t>
            </a:r>
            <a:endParaRPr lang="en-US" sz="17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3813048" y="0"/>
            <a:ext cx="2889504" cy="1014984"/>
          </a:xfrm>
          <a:prstGeom prst="rect">
            <a:avLst/>
          </a:prstGeom>
          <a:solidFill>
            <a:srgbClr val="FEC233"/>
          </a:solidFill>
          <a:ln w="12700">
            <a:solidFill>
              <a:srgbClr val="FEC233"/>
            </a:solidFill>
            <a:prstDash val="solid"/>
          </a:ln>
        </p:spPr>
        <p:txBody>
          <a:bodyPr/>
          <a:lstStyle/>
          <a:p>
            <a:endParaRPr lang="en-US"/>
          </a:p>
        </p:txBody>
      </p:sp>
      <p:sp>
        <p:nvSpPr>
          <p:cNvPr id="3" name="Shape 1"/>
          <p:cNvSpPr/>
          <p:nvPr/>
        </p:nvSpPr>
        <p:spPr>
          <a:xfrm>
            <a:off x="6702552" y="0"/>
            <a:ext cx="2670048" cy="1014984"/>
          </a:xfrm>
          <a:prstGeom prst="rect">
            <a:avLst/>
          </a:prstGeom>
          <a:solidFill>
            <a:srgbClr val="231F20"/>
          </a:solidFill>
          <a:ln w="12700">
            <a:solidFill>
              <a:srgbClr val="231F20"/>
            </a:solidFill>
            <a:prstDash val="solid"/>
          </a:ln>
        </p:spPr>
        <p:txBody>
          <a:bodyPr/>
          <a:lstStyle/>
          <a:p>
            <a:endParaRPr lang="en-US"/>
          </a:p>
        </p:txBody>
      </p:sp>
      <p:sp>
        <p:nvSpPr>
          <p:cNvPr id="4" name="Shape 2"/>
          <p:cNvSpPr/>
          <p:nvPr/>
        </p:nvSpPr>
        <p:spPr>
          <a:xfrm>
            <a:off x="9372600" y="0"/>
            <a:ext cx="2819095" cy="1014984"/>
          </a:xfrm>
          <a:prstGeom prst="rect">
            <a:avLst/>
          </a:prstGeom>
          <a:solidFill>
            <a:srgbClr val="C4113C"/>
          </a:solidFill>
          <a:ln w="12700">
            <a:solidFill>
              <a:srgbClr val="C4113C"/>
            </a:solidFill>
            <a:prstDash val="solid"/>
          </a:ln>
        </p:spPr>
        <p:txBody>
          <a:bodyPr/>
          <a:lstStyle/>
          <a:p>
            <a:endParaRPr lang="en-US"/>
          </a:p>
        </p:txBody>
      </p:sp>
      <p:pic>
        <p:nvPicPr>
          <p:cNvPr id="5" name="Image 0" descr="/home/claude/deck/img/logo.png"/>
          <p:cNvPicPr>
            <a:picLocks noChangeAspect="1"/>
          </p:cNvPicPr>
          <p:nvPr/>
        </p:nvPicPr>
        <p:blipFill>
          <a:blip r:embed="rId3"/>
          <a:stretch>
            <a:fillRect/>
          </a:stretch>
        </p:blipFill>
        <p:spPr>
          <a:xfrm>
            <a:off x="320040" y="137160"/>
            <a:ext cx="3163824" cy="841248"/>
          </a:xfrm>
          <a:prstGeom prst="rect">
            <a:avLst/>
          </a:prstGeom>
        </p:spPr>
      </p:pic>
      <p:sp>
        <p:nvSpPr>
          <p:cNvPr id="6" name="Text 3"/>
          <p:cNvSpPr txBox="1"/>
          <p:nvPr/>
        </p:nvSpPr>
        <p:spPr>
          <a:xfrm>
            <a:off x="609585" y="1188720"/>
            <a:ext cx="10972526" cy="302118"/>
          </a:xfrm>
          <a:prstGeom prst="rect">
            <a:avLst/>
          </a:prstGeom>
          <a:noFill/>
          <a:ln/>
        </p:spPr>
        <p:txBody>
          <a:bodyPr wrap="square" lIns="0" tIns="0" rIns="0" bIns="0" rtlCol="0" anchor="ctr"/>
          <a:lstStyle/>
          <a:p>
            <a:pPr marL="0" indent="0">
              <a:buNone/>
            </a:pPr>
            <a:r>
              <a:rPr lang="en-US" sz="1150" b="1" kern="0" spc="200" dirty="0">
                <a:solidFill>
                  <a:srgbClr val="231F20"/>
                </a:solidFill>
                <a:latin typeface="Arial" pitchFamily="34" charset="0"/>
                <a:ea typeface="Arial" pitchFamily="34" charset="-122"/>
                <a:cs typeface="Arial" pitchFamily="34" charset="-120"/>
              </a:rPr>
              <a:t>PROGRAM OVERVIEW</a:t>
            </a:r>
            <a:endParaRPr lang="en-US" sz="1150" dirty="0"/>
          </a:p>
        </p:txBody>
      </p:sp>
      <p:sp>
        <p:nvSpPr>
          <p:cNvPr id="7" name="Text 4"/>
          <p:cNvSpPr txBox="1"/>
          <p:nvPr/>
        </p:nvSpPr>
        <p:spPr>
          <a:xfrm>
            <a:off x="609585" y="1447678"/>
            <a:ext cx="10972526" cy="647395"/>
          </a:xfrm>
          <a:prstGeom prst="rect">
            <a:avLst/>
          </a:prstGeom>
          <a:noFill/>
          <a:ln/>
        </p:spPr>
        <p:txBody>
          <a:bodyPr wrap="square" lIns="0" tIns="0" rIns="0" bIns="0" rtlCol="0" anchor="t"/>
          <a:lstStyle/>
          <a:p>
            <a:pPr marL="0" indent="0">
              <a:buNone/>
            </a:pPr>
            <a:r>
              <a:rPr lang="en-US" sz="3000" b="1" dirty="0">
                <a:solidFill>
                  <a:srgbClr val="C4113C"/>
                </a:solidFill>
                <a:latin typeface="Arial" pitchFamily="34" charset="0"/>
                <a:ea typeface="Arial" pitchFamily="34" charset="-122"/>
                <a:cs typeface="Arial" pitchFamily="34" charset="-120"/>
              </a:rPr>
              <a:t>FY 2027 key dates</a:t>
            </a:r>
            <a:endParaRPr lang="en-US" sz="3000" dirty="0"/>
          </a:p>
        </p:txBody>
      </p:sp>
      <p:sp>
        <p:nvSpPr>
          <p:cNvPr id="8" name="Shape 5"/>
          <p:cNvSpPr/>
          <p:nvPr/>
        </p:nvSpPr>
        <p:spPr>
          <a:xfrm>
            <a:off x="1219170" y="4069629"/>
            <a:ext cx="9753356" cy="0"/>
          </a:xfrm>
          <a:prstGeom prst="line">
            <a:avLst/>
          </a:prstGeom>
          <a:noFill/>
          <a:ln w="31750">
            <a:solidFill>
              <a:srgbClr val="231F20"/>
            </a:solidFill>
            <a:prstDash val="solid"/>
          </a:ln>
        </p:spPr>
        <p:txBody>
          <a:bodyPr/>
          <a:lstStyle/>
          <a:p>
            <a:endParaRPr lang="en-US"/>
          </a:p>
        </p:txBody>
      </p:sp>
      <p:sp>
        <p:nvSpPr>
          <p:cNvPr id="9" name="Shape 6"/>
          <p:cNvSpPr/>
          <p:nvPr/>
        </p:nvSpPr>
        <p:spPr>
          <a:xfrm>
            <a:off x="1078901" y="3929360"/>
            <a:ext cx="280538" cy="280538"/>
          </a:xfrm>
          <a:prstGeom prst="ellipse">
            <a:avLst/>
          </a:prstGeom>
          <a:solidFill>
            <a:srgbClr val="231F20"/>
          </a:solidFill>
          <a:ln w="25400">
            <a:solidFill>
              <a:srgbClr val="FFFFFF"/>
            </a:solidFill>
            <a:prstDash val="solid"/>
          </a:ln>
        </p:spPr>
        <p:txBody>
          <a:bodyPr/>
          <a:lstStyle/>
          <a:p>
            <a:endParaRPr lang="en-US"/>
          </a:p>
        </p:txBody>
      </p:sp>
      <p:sp>
        <p:nvSpPr>
          <p:cNvPr id="10" name="Text 7"/>
          <p:cNvSpPr txBox="1"/>
          <p:nvPr/>
        </p:nvSpPr>
        <p:spPr>
          <a:xfrm>
            <a:off x="243834" y="2774838"/>
            <a:ext cx="1950671" cy="971093"/>
          </a:xfrm>
          <a:prstGeom prst="rect">
            <a:avLst/>
          </a:prstGeom>
          <a:noFill/>
          <a:ln/>
        </p:spPr>
        <p:txBody>
          <a:bodyPr wrap="square" lIns="0" tIns="0" rIns="0" bIns="0" rtlCol="0" anchor="b"/>
          <a:lstStyle/>
          <a:p>
            <a:pPr marL="0" indent="0" algn="ctr">
              <a:buNone/>
            </a:pPr>
            <a:r>
              <a:rPr lang="en-US" sz="1300" b="1" dirty="0">
                <a:solidFill>
                  <a:srgbClr val="231F20"/>
                </a:solidFill>
                <a:latin typeface="Arial" pitchFamily="34" charset="0"/>
                <a:ea typeface="Arial" pitchFamily="34" charset="-122"/>
                <a:cs typeface="Arial" pitchFamily="34" charset="-120"/>
              </a:rPr>
              <a:t>Sep 24, 2026</a:t>
            </a:r>
            <a:endParaRPr lang="en-US" sz="1300" dirty="0"/>
          </a:p>
          <a:p>
            <a:pPr marL="0" indent="0" algn="ctr">
              <a:buNone/>
            </a:pPr>
            <a:r>
              <a:rPr lang="en-US" sz="1200" dirty="0">
                <a:solidFill>
                  <a:srgbClr val="232323"/>
                </a:solidFill>
                <a:latin typeface="Arial" pitchFamily="34" charset="0"/>
                <a:ea typeface="Arial" pitchFamily="34" charset="-122"/>
                <a:cs typeface="Arial" pitchFamily="34" charset="-120"/>
              </a:rPr>
              <a:t>RFP issued</a:t>
            </a:r>
            <a:endParaRPr lang="en-US" sz="1300" dirty="0"/>
          </a:p>
        </p:txBody>
      </p:sp>
      <p:sp>
        <p:nvSpPr>
          <p:cNvPr id="11" name="Shape 8"/>
          <p:cNvSpPr/>
          <p:nvPr/>
        </p:nvSpPr>
        <p:spPr>
          <a:xfrm>
            <a:off x="2472237" y="3929360"/>
            <a:ext cx="280538" cy="280538"/>
          </a:xfrm>
          <a:prstGeom prst="ellipse">
            <a:avLst/>
          </a:prstGeom>
          <a:solidFill>
            <a:srgbClr val="FEC233"/>
          </a:solidFill>
          <a:ln w="25400">
            <a:solidFill>
              <a:srgbClr val="FFFFFF"/>
            </a:solidFill>
            <a:prstDash val="solid"/>
          </a:ln>
        </p:spPr>
        <p:txBody>
          <a:bodyPr/>
          <a:lstStyle/>
          <a:p>
            <a:endParaRPr lang="en-US"/>
          </a:p>
        </p:txBody>
      </p:sp>
      <p:sp>
        <p:nvSpPr>
          <p:cNvPr id="12" name="Text 9"/>
          <p:cNvSpPr txBox="1"/>
          <p:nvPr/>
        </p:nvSpPr>
        <p:spPr>
          <a:xfrm>
            <a:off x="1637170" y="4393326"/>
            <a:ext cx="1950671" cy="971093"/>
          </a:xfrm>
          <a:prstGeom prst="rect">
            <a:avLst/>
          </a:prstGeom>
          <a:noFill/>
          <a:ln/>
        </p:spPr>
        <p:txBody>
          <a:bodyPr wrap="square" lIns="0" tIns="0" rIns="0" bIns="0" rtlCol="0" anchor="t"/>
          <a:lstStyle/>
          <a:p>
            <a:pPr marL="0" indent="0" algn="ctr">
              <a:buNone/>
            </a:pPr>
            <a:r>
              <a:rPr lang="en-US" sz="1300" b="1" dirty="0">
                <a:solidFill>
                  <a:srgbClr val="C4113C"/>
                </a:solidFill>
                <a:latin typeface="Arial" pitchFamily="34" charset="0"/>
                <a:ea typeface="Arial" pitchFamily="34" charset="-122"/>
                <a:cs typeface="Arial" pitchFamily="34" charset="-120"/>
              </a:rPr>
              <a:t>Oct 19, 2026</a:t>
            </a:r>
            <a:endParaRPr lang="en-US" sz="1300" dirty="0"/>
          </a:p>
          <a:p>
            <a:pPr marL="0" indent="0" algn="ctr">
              <a:buNone/>
            </a:pPr>
            <a:r>
              <a:rPr lang="en-US" sz="1200" dirty="0">
                <a:solidFill>
                  <a:srgbClr val="232323"/>
                </a:solidFill>
                <a:latin typeface="Arial" pitchFamily="34" charset="0"/>
                <a:ea typeface="Arial" pitchFamily="34" charset="-122"/>
                <a:cs typeface="Arial" pitchFamily="34" charset="-120"/>
              </a:rPr>
              <a:t>Applications due, 11:59 PM ET</a:t>
            </a:r>
            <a:endParaRPr lang="en-US" sz="1300" dirty="0"/>
          </a:p>
        </p:txBody>
      </p:sp>
      <p:sp>
        <p:nvSpPr>
          <p:cNvPr id="13" name="Shape 10"/>
          <p:cNvSpPr/>
          <p:nvPr/>
        </p:nvSpPr>
        <p:spPr>
          <a:xfrm>
            <a:off x="3865574" y="3929360"/>
            <a:ext cx="280538" cy="280538"/>
          </a:xfrm>
          <a:prstGeom prst="ellipse">
            <a:avLst/>
          </a:prstGeom>
          <a:solidFill>
            <a:srgbClr val="231F20"/>
          </a:solidFill>
          <a:ln w="25400">
            <a:solidFill>
              <a:srgbClr val="FFFFFF"/>
            </a:solidFill>
            <a:prstDash val="solid"/>
          </a:ln>
        </p:spPr>
        <p:txBody>
          <a:bodyPr/>
          <a:lstStyle/>
          <a:p>
            <a:endParaRPr lang="en-US"/>
          </a:p>
        </p:txBody>
      </p:sp>
      <p:sp>
        <p:nvSpPr>
          <p:cNvPr id="14" name="Text 11"/>
          <p:cNvSpPr txBox="1"/>
          <p:nvPr/>
        </p:nvSpPr>
        <p:spPr>
          <a:xfrm>
            <a:off x="3030507" y="2774838"/>
            <a:ext cx="1950671" cy="971093"/>
          </a:xfrm>
          <a:prstGeom prst="rect">
            <a:avLst/>
          </a:prstGeom>
          <a:noFill/>
          <a:ln/>
        </p:spPr>
        <p:txBody>
          <a:bodyPr wrap="square" lIns="0" tIns="0" rIns="0" bIns="0" rtlCol="0" anchor="b"/>
          <a:lstStyle/>
          <a:p>
            <a:pPr marL="0" indent="0" algn="ctr">
              <a:buNone/>
            </a:pPr>
            <a:r>
              <a:rPr lang="en-US" sz="1300" b="1" dirty="0">
                <a:solidFill>
                  <a:srgbClr val="231F20"/>
                </a:solidFill>
                <a:latin typeface="Arial" pitchFamily="34" charset="0"/>
                <a:ea typeface="Arial" pitchFamily="34" charset="-122"/>
                <a:cs typeface="Arial" pitchFamily="34" charset="-120"/>
              </a:rPr>
              <a:t>Oct 29, 2026</a:t>
            </a:r>
            <a:endParaRPr lang="en-US" sz="1300" dirty="0"/>
          </a:p>
          <a:p>
            <a:pPr marL="0" indent="0" algn="ctr">
              <a:buNone/>
            </a:pPr>
            <a:r>
              <a:rPr lang="en-US" sz="1200" dirty="0">
                <a:solidFill>
                  <a:srgbClr val="232323"/>
                </a:solidFill>
                <a:latin typeface="Arial" pitchFamily="34" charset="0"/>
                <a:ea typeface="Arial" pitchFamily="34" charset="-122"/>
                <a:cs typeface="Arial" pitchFamily="34" charset="-120"/>
              </a:rPr>
              <a:t>Award notifications</a:t>
            </a:r>
            <a:endParaRPr lang="en-US" sz="1300" dirty="0"/>
          </a:p>
        </p:txBody>
      </p:sp>
      <p:sp>
        <p:nvSpPr>
          <p:cNvPr id="15" name="Shape 12"/>
          <p:cNvSpPr/>
          <p:nvPr/>
        </p:nvSpPr>
        <p:spPr>
          <a:xfrm>
            <a:off x="5258910" y="3929360"/>
            <a:ext cx="280538" cy="280538"/>
          </a:xfrm>
          <a:prstGeom prst="ellipse">
            <a:avLst/>
          </a:prstGeom>
          <a:solidFill>
            <a:srgbClr val="231F20"/>
          </a:solidFill>
          <a:ln w="25400">
            <a:solidFill>
              <a:srgbClr val="FFFFFF"/>
            </a:solidFill>
            <a:prstDash val="solid"/>
          </a:ln>
        </p:spPr>
        <p:txBody>
          <a:bodyPr/>
          <a:lstStyle/>
          <a:p>
            <a:endParaRPr lang="en-US"/>
          </a:p>
        </p:txBody>
      </p:sp>
      <p:sp>
        <p:nvSpPr>
          <p:cNvPr id="16" name="Text 13"/>
          <p:cNvSpPr txBox="1"/>
          <p:nvPr/>
        </p:nvSpPr>
        <p:spPr>
          <a:xfrm>
            <a:off x="4423844" y="4393326"/>
            <a:ext cx="1950671" cy="971093"/>
          </a:xfrm>
          <a:prstGeom prst="rect">
            <a:avLst/>
          </a:prstGeom>
          <a:noFill/>
          <a:ln/>
        </p:spPr>
        <p:txBody>
          <a:bodyPr wrap="square" lIns="0" tIns="0" rIns="0" bIns="0" rtlCol="0" anchor="t"/>
          <a:lstStyle/>
          <a:p>
            <a:pPr marL="0" indent="0" algn="ctr">
              <a:buNone/>
            </a:pPr>
            <a:r>
              <a:rPr lang="en-US" sz="1300" b="1" dirty="0">
                <a:solidFill>
                  <a:srgbClr val="231F20"/>
                </a:solidFill>
                <a:latin typeface="Arial" pitchFamily="34" charset="0"/>
                <a:ea typeface="Arial" pitchFamily="34" charset="-122"/>
                <a:cs typeface="Arial" pitchFamily="34" charset="-120"/>
              </a:rPr>
              <a:t>Oct 30, 2026</a:t>
            </a:r>
            <a:endParaRPr lang="en-US" sz="1300" dirty="0"/>
          </a:p>
          <a:p>
            <a:pPr marL="0" indent="0" algn="ctr">
              <a:buNone/>
            </a:pPr>
            <a:r>
              <a:rPr lang="en-US" sz="1200" dirty="0">
                <a:solidFill>
                  <a:srgbClr val="232323"/>
                </a:solidFill>
                <a:latin typeface="Arial" pitchFamily="34" charset="0"/>
                <a:ea typeface="Arial" pitchFamily="34" charset="-122"/>
                <a:cs typeface="Arial" pitchFamily="34" charset="-120"/>
              </a:rPr>
              <a:t>Grant start</a:t>
            </a:r>
            <a:endParaRPr lang="en-US" sz="1300" dirty="0"/>
          </a:p>
        </p:txBody>
      </p:sp>
      <p:sp>
        <p:nvSpPr>
          <p:cNvPr id="17" name="Shape 14"/>
          <p:cNvSpPr/>
          <p:nvPr/>
        </p:nvSpPr>
        <p:spPr>
          <a:xfrm>
            <a:off x="6652247" y="3929360"/>
            <a:ext cx="280538" cy="280538"/>
          </a:xfrm>
          <a:prstGeom prst="ellipse">
            <a:avLst/>
          </a:prstGeom>
          <a:solidFill>
            <a:srgbClr val="231F20"/>
          </a:solidFill>
          <a:ln w="25400">
            <a:solidFill>
              <a:srgbClr val="FFFFFF"/>
            </a:solidFill>
            <a:prstDash val="solid"/>
          </a:ln>
        </p:spPr>
        <p:txBody>
          <a:bodyPr/>
          <a:lstStyle/>
          <a:p>
            <a:endParaRPr lang="en-US"/>
          </a:p>
        </p:txBody>
      </p:sp>
      <p:sp>
        <p:nvSpPr>
          <p:cNvPr id="18" name="Text 15"/>
          <p:cNvSpPr txBox="1"/>
          <p:nvPr/>
        </p:nvSpPr>
        <p:spPr>
          <a:xfrm>
            <a:off x="5817180" y="2774838"/>
            <a:ext cx="1950671" cy="971093"/>
          </a:xfrm>
          <a:prstGeom prst="rect">
            <a:avLst/>
          </a:prstGeom>
          <a:noFill/>
          <a:ln/>
        </p:spPr>
        <p:txBody>
          <a:bodyPr wrap="square" lIns="0" tIns="0" rIns="0" bIns="0" rtlCol="0" anchor="b"/>
          <a:lstStyle/>
          <a:p>
            <a:pPr marL="0" indent="0" algn="ctr">
              <a:buNone/>
            </a:pPr>
            <a:r>
              <a:rPr lang="en-US" sz="1300" b="1" dirty="0">
                <a:solidFill>
                  <a:srgbClr val="231F20"/>
                </a:solidFill>
                <a:latin typeface="Arial" pitchFamily="34" charset="0"/>
                <a:ea typeface="Arial" pitchFamily="34" charset="-122"/>
                <a:cs typeface="Arial" pitchFamily="34" charset="-120"/>
              </a:rPr>
              <a:t>Nov 15 to 21, 2026</a:t>
            </a:r>
            <a:endParaRPr lang="en-US" sz="1300" dirty="0"/>
          </a:p>
          <a:p>
            <a:pPr marL="0" indent="0" algn="ctr">
              <a:buNone/>
            </a:pPr>
            <a:r>
              <a:rPr lang="en-US" sz="1200" dirty="0">
                <a:solidFill>
                  <a:srgbClr val="232323"/>
                </a:solidFill>
                <a:latin typeface="Arial" pitchFamily="34" charset="0"/>
                <a:ea typeface="Arial" pitchFamily="34" charset="-122"/>
                <a:cs typeface="Arial" pitchFamily="34" charset="-120"/>
              </a:rPr>
              <a:t>NHHAW, week before Thanksgiving</a:t>
            </a:r>
            <a:endParaRPr lang="en-US" sz="1300" dirty="0"/>
          </a:p>
        </p:txBody>
      </p:sp>
      <p:sp>
        <p:nvSpPr>
          <p:cNvPr id="19" name="Shape 16"/>
          <p:cNvSpPr/>
          <p:nvPr/>
        </p:nvSpPr>
        <p:spPr>
          <a:xfrm>
            <a:off x="8045584" y="3929360"/>
            <a:ext cx="280538" cy="280538"/>
          </a:xfrm>
          <a:prstGeom prst="ellipse">
            <a:avLst/>
          </a:prstGeom>
          <a:solidFill>
            <a:srgbClr val="231F20"/>
          </a:solidFill>
          <a:ln w="25400">
            <a:solidFill>
              <a:srgbClr val="FFFFFF"/>
            </a:solidFill>
            <a:prstDash val="solid"/>
          </a:ln>
        </p:spPr>
        <p:txBody>
          <a:bodyPr/>
          <a:lstStyle/>
          <a:p>
            <a:endParaRPr lang="en-US"/>
          </a:p>
        </p:txBody>
      </p:sp>
      <p:sp>
        <p:nvSpPr>
          <p:cNvPr id="20" name="Text 17"/>
          <p:cNvSpPr txBox="1"/>
          <p:nvPr/>
        </p:nvSpPr>
        <p:spPr>
          <a:xfrm>
            <a:off x="7210517" y="4393326"/>
            <a:ext cx="1950671" cy="971093"/>
          </a:xfrm>
          <a:prstGeom prst="rect">
            <a:avLst/>
          </a:prstGeom>
          <a:noFill/>
          <a:ln/>
        </p:spPr>
        <p:txBody>
          <a:bodyPr wrap="square" lIns="0" tIns="0" rIns="0" bIns="0" rtlCol="0" anchor="t"/>
          <a:lstStyle/>
          <a:p>
            <a:pPr marL="0" indent="0" algn="ctr">
              <a:buNone/>
            </a:pPr>
            <a:r>
              <a:rPr lang="en-US" sz="1300" b="1" dirty="0">
                <a:solidFill>
                  <a:srgbClr val="231F20"/>
                </a:solidFill>
                <a:latin typeface="Arial" pitchFamily="34" charset="0"/>
                <a:ea typeface="Arial" pitchFamily="34" charset="-122"/>
                <a:cs typeface="Arial" pitchFamily="34" charset="-120"/>
              </a:rPr>
              <a:t>Mar 15, 2027</a:t>
            </a:r>
            <a:endParaRPr lang="en-US" sz="1300" dirty="0"/>
          </a:p>
          <a:p>
            <a:pPr marL="0" indent="0" algn="ctr">
              <a:buNone/>
            </a:pPr>
            <a:r>
              <a:rPr lang="en-US" sz="1200" dirty="0">
                <a:solidFill>
                  <a:srgbClr val="232323"/>
                </a:solidFill>
                <a:latin typeface="Arial" pitchFamily="34" charset="0"/>
                <a:ea typeface="Arial" pitchFamily="34" charset="-122"/>
                <a:cs typeface="Arial" pitchFamily="34" charset="-120"/>
              </a:rPr>
              <a:t>Interim report due</a:t>
            </a:r>
            <a:endParaRPr lang="en-US" sz="1300" dirty="0"/>
          </a:p>
        </p:txBody>
      </p:sp>
      <p:sp>
        <p:nvSpPr>
          <p:cNvPr id="21" name="Shape 18"/>
          <p:cNvSpPr/>
          <p:nvPr/>
        </p:nvSpPr>
        <p:spPr>
          <a:xfrm>
            <a:off x="9438920" y="3929360"/>
            <a:ext cx="280538" cy="280538"/>
          </a:xfrm>
          <a:prstGeom prst="ellipse">
            <a:avLst/>
          </a:prstGeom>
          <a:solidFill>
            <a:srgbClr val="231F20"/>
          </a:solidFill>
          <a:ln w="25400">
            <a:solidFill>
              <a:srgbClr val="FFFFFF"/>
            </a:solidFill>
            <a:prstDash val="solid"/>
          </a:ln>
        </p:spPr>
        <p:txBody>
          <a:bodyPr/>
          <a:lstStyle/>
          <a:p>
            <a:endParaRPr lang="en-US"/>
          </a:p>
        </p:txBody>
      </p:sp>
      <p:sp>
        <p:nvSpPr>
          <p:cNvPr id="22" name="Text 19"/>
          <p:cNvSpPr txBox="1"/>
          <p:nvPr/>
        </p:nvSpPr>
        <p:spPr>
          <a:xfrm>
            <a:off x="8603853" y="2774838"/>
            <a:ext cx="1950671" cy="971093"/>
          </a:xfrm>
          <a:prstGeom prst="rect">
            <a:avLst/>
          </a:prstGeom>
          <a:noFill/>
          <a:ln/>
        </p:spPr>
        <p:txBody>
          <a:bodyPr wrap="square" lIns="0" tIns="0" rIns="0" bIns="0" rtlCol="0" anchor="b"/>
          <a:lstStyle/>
          <a:p>
            <a:pPr marL="0" indent="0" algn="ctr">
              <a:buNone/>
            </a:pPr>
            <a:r>
              <a:rPr lang="en-US" sz="1300" b="1" dirty="0">
                <a:solidFill>
                  <a:srgbClr val="231F20"/>
                </a:solidFill>
                <a:latin typeface="Arial" pitchFamily="34" charset="0"/>
                <a:ea typeface="Arial" pitchFamily="34" charset="-122"/>
                <a:cs typeface="Arial" pitchFamily="34" charset="-120"/>
              </a:rPr>
              <a:t>Jul 15, 2027</a:t>
            </a:r>
            <a:endParaRPr lang="en-US" sz="1300" dirty="0"/>
          </a:p>
          <a:p>
            <a:pPr marL="0" indent="0" algn="ctr">
              <a:buNone/>
            </a:pPr>
            <a:r>
              <a:rPr lang="en-US" sz="1200" dirty="0">
                <a:solidFill>
                  <a:srgbClr val="232323"/>
                </a:solidFill>
                <a:latin typeface="Arial" pitchFamily="34" charset="0"/>
                <a:ea typeface="Arial" pitchFamily="34" charset="-122"/>
                <a:cs typeface="Arial" pitchFamily="34" charset="-120"/>
              </a:rPr>
              <a:t>Grant end</a:t>
            </a:r>
            <a:endParaRPr lang="en-US" sz="1300" dirty="0"/>
          </a:p>
        </p:txBody>
      </p:sp>
      <p:sp>
        <p:nvSpPr>
          <p:cNvPr id="23" name="Shape 20"/>
          <p:cNvSpPr/>
          <p:nvPr/>
        </p:nvSpPr>
        <p:spPr>
          <a:xfrm>
            <a:off x="10832257" y="3929360"/>
            <a:ext cx="280538" cy="280538"/>
          </a:xfrm>
          <a:prstGeom prst="ellipse">
            <a:avLst/>
          </a:prstGeom>
          <a:solidFill>
            <a:srgbClr val="FEC233"/>
          </a:solidFill>
          <a:ln w="25400">
            <a:solidFill>
              <a:srgbClr val="FFFFFF"/>
            </a:solidFill>
            <a:prstDash val="solid"/>
          </a:ln>
        </p:spPr>
        <p:txBody>
          <a:bodyPr/>
          <a:lstStyle/>
          <a:p>
            <a:endParaRPr lang="en-US"/>
          </a:p>
        </p:txBody>
      </p:sp>
      <p:sp>
        <p:nvSpPr>
          <p:cNvPr id="24" name="Text 21"/>
          <p:cNvSpPr txBox="1"/>
          <p:nvPr/>
        </p:nvSpPr>
        <p:spPr>
          <a:xfrm>
            <a:off x="9997190" y="4393326"/>
            <a:ext cx="1950671" cy="971093"/>
          </a:xfrm>
          <a:prstGeom prst="rect">
            <a:avLst/>
          </a:prstGeom>
          <a:noFill/>
          <a:ln/>
        </p:spPr>
        <p:txBody>
          <a:bodyPr wrap="square" lIns="0" tIns="0" rIns="0" bIns="0" rtlCol="0" anchor="t"/>
          <a:lstStyle/>
          <a:p>
            <a:pPr marL="0" indent="0" algn="ctr">
              <a:buNone/>
            </a:pPr>
            <a:r>
              <a:rPr lang="en-US" sz="1300" b="1" dirty="0">
                <a:solidFill>
                  <a:srgbClr val="C4113C"/>
                </a:solidFill>
                <a:latin typeface="Arial" pitchFamily="34" charset="0"/>
                <a:ea typeface="Arial" pitchFamily="34" charset="-122"/>
                <a:cs typeface="Arial" pitchFamily="34" charset="-120"/>
              </a:rPr>
              <a:t>Oct 15, 2027</a:t>
            </a:r>
            <a:endParaRPr lang="en-US" sz="1300" dirty="0"/>
          </a:p>
          <a:p>
            <a:pPr marL="0" indent="0" algn="ctr">
              <a:buNone/>
            </a:pPr>
            <a:r>
              <a:rPr lang="en-US" sz="1200" dirty="0">
                <a:solidFill>
                  <a:srgbClr val="232323"/>
                </a:solidFill>
                <a:latin typeface="Arial" pitchFamily="34" charset="0"/>
                <a:ea typeface="Arial" pitchFamily="34" charset="-122"/>
                <a:cs typeface="Arial" pitchFamily="34" charset="-120"/>
              </a:rPr>
              <a:t>Final report and survey results due</a:t>
            </a:r>
            <a:endParaRPr lang="en-US" sz="1300" dirty="0"/>
          </a:p>
        </p:txBody>
      </p:sp>
      <p:sp>
        <p:nvSpPr>
          <p:cNvPr id="25" name="Shape 22"/>
          <p:cNvSpPr/>
          <p:nvPr/>
        </p:nvSpPr>
        <p:spPr>
          <a:xfrm>
            <a:off x="609585" y="5796016"/>
            <a:ext cx="10972526" cy="593446"/>
          </a:xfrm>
          <a:prstGeom prst="roundRect">
            <a:avLst>
              <a:gd name="adj" fmla="val 14545"/>
            </a:avLst>
          </a:prstGeom>
          <a:solidFill>
            <a:srgbClr val="FFF3D6"/>
          </a:solidFill>
          <a:ln w="12700">
            <a:solidFill>
              <a:srgbClr val="FFF3D6"/>
            </a:solidFill>
            <a:prstDash val="solid"/>
          </a:ln>
        </p:spPr>
        <p:txBody>
          <a:bodyPr/>
          <a:lstStyle/>
          <a:p>
            <a:endParaRPr lang="en-US"/>
          </a:p>
        </p:txBody>
      </p:sp>
      <p:sp>
        <p:nvSpPr>
          <p:cNvPr id="26" name="Text 23"/>
          <p:cNvSpPr txBox="1"/>
          <p:nvPr/>
        </p:nvSpPr>
        <p:spPr>
          <a:xfrm>
            <a:off x="853419" y="5796016"/>
            <a:ext cx="10484858" cy="593446"/>
          </a:xfrm>
          <a:prstGeom prst="rect">
            <a:avLst/>
          </a:prstGeom>
          <a:noFill/>
          <a:ln/>
        </p:spPr>
        <p:txBody>
          <a:bodyPr wrap="square" lIns="0" tIns="0" rIns="0" bIns="0" rtlCol="0" anchor="ctr"/>
          <a:lstStyle/>
          <a:p>
            <a:pPr marL="0" indent="0">
              <a:buNone/>
            </a:pPr>
            <a:r>
              <a:rPr lang="en-US" sz="1300" dirty="0">
                <a:solidFill>
                  <a:srgbClr val="232323"/>
                </a:solidFill>
                <a:latin typeface="Arial" pitchFamily="34" charset="0"/>
                <a:ea typeface="Arial" pitchFamily="34" charset="-122"/>
                <a:cs typeface="Arial" pitchFamily="34" charset="-120"/>
              </a:rPr>
              <a:t>FY 2026 for comparison: grant period Oct 15, 2025 to Jun 30, 2026; applications due at 4:00 PM.</a:t>
            </a:r>
            <a:endParaRPr lang="en-US" sz="13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3813048" y="0"/>
            <a:ext cx="2889504" cy="1014984"/>
          </a:xfrm>
          <a:prstGeom prst="rect">
            <a:avLst/>
          </a:prstGeom>
          <a:solidFill>
            <a:srgbClr val="FEC233"/>
          </a:solidFill>
          <a:ln w="12700">
            <a:solidFill>
              <a:srgbClr val="FEC233"/>
            </a:solidFill>
            <a:prstDash val="solid"/>
          </a:ln>
        </p:spPr>
        <p:txBody>
          <a:bodyPr/>
          <a:lstStyle/>
          <a:p>
            <a:endParaRPr lang="en-US"/>
          </a:p>
        </p:txBody>
      </p:sp>
      <p:sp>
        <p:nvSpPr>
          <p:cNvPr id="3" name="Shape 1"/>
          <p:cNvSpPr/>
          <p:nvPr/>
        </p:nvSpPr>
        <p:spPr>
          <a:xfrm>
            <a:off x="6702552" y="0"/>
            <a:ext cx="2670048" cy="1014984"/>
          </a:xfrm>
          <a:prstGeom prst="rect">
            <a:avLst/>
          </a:prstGeom>
          <a:solidFill>
            <a:srgbClr val="231F20"/>
          </a:solidFill>
          <a:ln w="12700">
            <a:solidFill>
              <a:srgbClr val="231F20"/>
            </a:solidFill>
            <a:prstDash val="solid"/>
          </a:ln>
        </p:spPr>
        <p:txBody>
          <a:bodyPr/>
          <a:lstStyle/>
          <a:p>
            <a:endParaRPr lang="en-US"/>
          </a:p>
        </p:txBody>
      </p:sp>
      <p:sp>
        <p:nvSpPr>
          <p:cNvPr id="4" name="Shape 2"/>
          <p:cNvSpPr/>
          <p:nvPr/>
        </p:nvSpPr>
        <p:spPr>
          <a:xfrm>
            <a:off x="9372600" y="0"/>
            <a:ext cx="2819095" cy="1014984"/>
          </a:xfrm>
          <a:prstGeom prst="rect">
            <a:avLst/>
          </a:prstGeom>
          <a:solidFill>
            <a:srgbClr val="C4113C"/>
          </a:solidFill>
          <a:ln w="12700">
            <a:solidFill>
              <a:srgbClr val="C4113C"/>
            </a:solidFill>
            <a:prstDash val="solid"/>
          </a:ln>
        </p:spPr>
        <p:txBody>
          <a:bodyPr/>
          <a:lstStyle/>
          <a:p>
            <a:endParaRPr lang="en-US"/>
          </a:p>
        </p:txBody>
      </p:sp>
      <p:pic>
        <p:nvPicPr>
          <p:cNvPr id="5" name="Image 0" descr="/home/claude/deck/img/logo.png"/>
          <p:cNvPicPr>
            <a:picLocks noChangeAspect="1"/>
          </p:cNvPicPr>
          <p:nvPr/>
        </p:nvPicPr>
        <p:blipFill>
          <a:blip r:embed="rId3"/>
          <a:stretch>
            <a:fillRect/>
          </a:stretch>
        </p:blipFill>
        <p:spPr>
          <a:xfrm>
            <a:off x="320040" y="137160"/>
            <a:ext cx="3163824" cy="841248"/>
          </a:xfrm>
          <a:prstGeom prst="rect">
            <a:avLst/>
          </a:prstGeom>
        </p:spPr>
      </p:pic>
      <p:sp>
        <p:nvSpPr>
          <p:cNvPr id="6" name="Text 3"/>
          <p:cNvSpPr txBox="1"/>
          <p:nvPr/>
        </p:nvSpPr>
        <p:spPr>
          <a:xfrm>
            <a:off x="609585" y="1188720"/>
            <a:ext cx="10972526" cy="302118"/>
          </a:xfrm>
          <a:prstGeom prst="rect">
            <a:avLst/>
          </a:prstGeom>
          <a:noFill/>
          <a:ln/>
        </p:spPr>
        <p:txBody>
          <a:bodyPr wrap="square" lIns="0" tIns="0" rIns="0" bIns="0" rtlCol="0" anchor="ctr"/>
          <a:lstStyle/>
          <a:p>
            <a:pPr marL="0" indent="0">
              <a:buNone/>
            </a:pPr>
            <a:r>
              <a:rPr lang="en-US" sz="1150" b="1" kern="0" spc="200" dirty="0">
                <a:solidFill>
                  <a:srgbClr val="231F20"/>
                </a:solidFill>
                <a:latin typeface="Arial" pitchFamily="34" charset="0"/>
                <a:ea typeface="Arial" pitchFamily="34" charset="-122"/>
                <a:cs typeface="Arial" pitchFamily="34" charset="-120"/>
              </a:rPr>
              <a:t>ELIGIBILITY</a:t>
            </a:r>
            <a:endParaRPr lang="en-US" sz="1150" dirty="0"/>
          </a:p>
        </p:txBody>
      </p:sp>
      <p:sp>
        <p:nvSpPr>
          <p:cNvPr id="7" name="Text 4"/>
          <p:cNvSpPr txBox="1"/>
          <p:nvPr/>
        </p:nvSpPr>
        <p:spPr>
          <a:xfrm>
            <a:off x="609585" y="1447678"/>
            <a:ext cx="10972526" cy="647395"/>
          </a:xfrm>
          <a:prstGeom prst="rect">
            <a:avLst/>
          </a:prstGeom>
          <a:noFill/>
          <a:ln/>
        </p:spPr>
        <p:txBody>
          <a:bodyPr wrap="square" lIns="0" tIns="0" rIns="0" bIns="0" rtlCol="0" anchor="t"/>
          <a:lstStyle/>
          <a:p>
            <a:pPr marL="0" indent="0">
              <a:buNone/>
            </a:pPr>
            <a:r>
              <a:rPr lang="en-US" sz="3000" b="1" dirty="0">
                <a:solidFill>
                  <a:srgbClr val="C4113C"/>
                </a:solidFill>
                <a:latin typeface="Arial" pitchFamily="34" charset="0"/>
                <a:ea typeface="Arial" pitchFamily="34" charset="-122"/>
                <a:cs typeface="Arial" pitchFamily="34" charset="-120"/>
              </a:rPr>
              <a:t>Two paths into the program</a:t>
            </a:r>
            <a:endParaRPr lang="en-US" sz="3000" dirty="0"/>
          </a:p>
        </p:txBody>
      </p:sp>
      <p:sp>
        <p:nvSpPr>
          <p:cNvPr id="8" name="Shape 5"/>
          <p:cNvSpPr/>
          <p:nvPr/>
        </p:nvSpPr>
        <p:spPr>
          <a:xfrm>
            <a:off x="609585" y="2289292"/>
            <a:ext cx="5303387" cy="4046220"/>
          </a:xfrm>
          <a:prstGeom prst="roundRect">
            <a:avLst>
              <a:gd name="adj" fmla="val 2133"/>
            </a:avLst>
          </a:prstGeom>
          <a:solidFill>
            <a:srgbClr val="F2F2F2"/>
          </a:solidFill>
          <a:ln w="12700">
            <a:solidFill>
              <a:srgbClr val="F2F2F2"/>
            </a:solidFill>
            <a:prstDash val="solid"/>
          </a:ln>
        </p:spPr>
        <p:txBody>
          <a:bodyPr/>
          <a:lstStyle/>
          <a:p>
            <a:endParaRPr lang="en-US"/>
          </a:p>
        </p:txBody>
      </p:sp>
      <p:sp>
        <p:nvSpPr>
          <p:cNvPr id="9" name="Shape 6"/>
          <p:cNvSpPr/>
          <p:nvPr/>
        </p:nvSpPr>
        <p:spPr>
          <a:xfrm>
            <a:off x="891967" y="2418771"/>
            <a:ext cx="593446" cy="593446"/>
          </a:xfrm>
          <a:prstGeom prst="ellipse">
            <a:avLst/>
          </a:prstGeom>
          <a:solidFill>
            <a:srgbClr val="231F20"/>
          </a:solidFill>
          <a:ln w="12700">
            <a:solidFill>
              <a:srgbClr val="231F20"/>
            </a:solidFill>
            <a:prstDash val="solid"/>
          </a:ln>
        </p:spPr>
        <p:txBody>
          <a:bodyPr/>
          <a:lstStyle/>
          <a:p>
            <a:endParaRPr lang="en-US"/>
          </a:p>
        </p:txBody>
      </p:sp>
      <p:pic>
        <p:nvPicPr>
          <p:cNvPr id="10" name="Image 1" descr="preencoded.png"/>
          <p:cNvPicPr>
            <a:picLocks noChangeAspect="1"/>
          </p:cNvPicPr>
          <p:nvPr/>
        </p:nvPicPr>
        <p:blipFill>
          <a:blip r:embed="rId4"/>
          <a:stretch>
            <a:fillRect/>
          </a:stretch>
        </p:blipFill>
        <p:spPr>
          <a:xfrm>
            <a:off x="1022526" y="2549329"/>
            <a:ext cx="332330" cy="332330"/>
          </a:xfrm>
          <a:prstGeom prst="rect">
            <a:avLst/>
          </a:prstGeom>
        </p:spPr>
      </p:pic>
      <p:sp>
        <p:nvSpPr>
          <p:cNvPr id="11" name="Text 7"/>
          <p:cNvSpPr txBox="1"/>
          <p:nvPr/>
        </p:nvSpPr>
        <p:spPr>
          <a:xfrm>
            <a:off x="1706837" y="2418771"/>
            <a:ext cx="4023259" cy="593446"/>
          </a:xfrm>
          <a:prstGeom prst="rect">
            <a:avLst/>
          </a:prstGeom>
          <a:noFill/>
          <a:ln/>
        </p:spPr>
        <p:txBody>
          <a:bodyPr wrap="square" lIns="0" tIns="0" rIns="0" bIns="0" rtlCol="0" anchor="ctr"/>
          <a:lstStyle/>
          <a:p>
            <a:pPr marL="0" indent="0">
              <a:buNone/>
            </a:pPr>
            <a:r>
              <a:rPr lang="en-US" sz="1750" b="1" dirty="0">
                <a:solidFill>
                  <a:srgbClr val="231F20"/>
                </a:solidFill>
                <a:latin typeface="Arial" pitchFamily="34" charset="0"/>
                <a:ea typeface="Arial" pitchFamily="34" charset="-122"/>
                <a:cs typeface="Arial" pitchFamily="34" charset="-120"/>
              </a:rPr>
              <a:t>Grant funding and designation</a:t>
            </a:r>
            <a:endParaRPr lang="en-US" sz="1750" dirty="0"/>
          </a:p>
        </p:txBody>
      </p:sp>
      <p:sp>
        <p:nvSpPr>
          <p:cNvPr id="12" name="Text 8"/>
          <p:cNvSpPr txBox="1"/>
          <p:nvPr/>
        </p:nvSpPr>
        <p:spPr>
          <a:xfrm>
            <a:off x="853419" y="3174065"/>
            <a:ext cx="4815720" cy="3075127"/>
          </a:xfrm>
          <a:prstGeom prst="rect">
            <a:avLst/>
          </a:prstGeom>
          <a:noFill/>
          <a:ln/>
        </p:spPr>
        <p:txBody>
          <a:bodyPr wrap="square" lIns="0" tIns="0" rIns="0" bIns="0" rtlCol="0" anchor="t"/>
          <a:lstStyle/>
          <a:p>
            <a:pPr marL="0" indent="0">
              <a:spcAft>
                <a:spcPts val="100"/>
              </a:spcAft>
              <a:buNone/>
            </a:pPr>
            <a:r>
              <a:rPr lang="en-US" sz="1200" b="1" dirty="0">
                <a:solidFill>
                  <a:srgbClr val="231F20"/>
                </a:solidFill>
                <a:latin typeface="Arial" pitchFamily="34" charset="0"/>
                <a:ea typeface="Arial" pitchFamily="34" charset="-122"/>
                <a:cs typeface="Arial" pitchFamily="34" charset="-120"/>
              </a:rPr>
              <a:t>WHO</a:t>
            </a:r>
            <a:endParaRPr lang="en-US" sz="1200" dirty="0"/>
          </a:p>
          <a:p>
            <a:pPr marL="0" indent="0">
              <a:spcAft>
                <a:spcPts val="700"/>
              </a:spcAft>
              <a:buNone/>
            </a:pPr>
            <a:r>
              <a:rPr lang="en-US" sz="1300" dirty="0">
                <a:solidFill>
                  <a:srgbClr val="232323"/>
                </a:solidFill>
                <a:latin typeface="Arial" pitchFamily="34" charset="0"/>
                <a:ea typeface="Arial" pitchFamily="34" charset="-122"/>
                <a:cs typeface="Arial" pitchFamily="34" charset="-120"/>
              </a:rPr>
              <a:t>Maryland public institutions of higher education and public regional higher education centers (§ 11-1705).</a:t>
            </a:r>
            <a:endParaRPr lang="en-US" sz="1200" dirty="0"/>
          </a:p>
          <a:p>
            <a:pPr marL="0" indent="0">
              <a:spcAft>
                <a:spcPts val="100"/>
              </a:spcAft>
              <a:buNone/>
            </a:pPr>
            <a:r>
              <a:rPr lang="en-US" sz="1200" b="1" dirty="0">
                <a:solidFill>
                  <a:srgbClr val="231F20"/>
                </a:solidFill>
                <a:latin typeface="Arial" pitchFamily="34" charset="0"/>
                <a:ea typeface="Arial" pitchFamily="34" charset="-122"/>
                <a:cs typeface="Arial" pitchFamily="34" charset="-120"/>
              </a:rPr>
              <a:t>HOW</a:t>
            </a:r>
            <a:endParaRPr lang="en-US" sz="1200" dirty="0"/>
          </a:p>
          <a:p>
            <a:pPr marL="0" indent="0">
              <a:spcAft>
                <a:spcPts val="700"/>
              </a:spcAft>
              <a:buNone/>
            </a:pPr>
            <a:r>
              <a:rPr lang="en-US" sz="1300" dirty="0">
                <a:solidFill>
                  <a:srgbClr val="232323"/>
                </a:solidFill>
                <a:latin typeface="Arial" pitchFamily="34" charset="0"/>
                <a:ea typeface="Arial" pitchFamily="34" charset="-122"/>
                <a:cs typeface="Arial" pitchFamily="34" charset="-120"/>
              </a:rPr>
              <a:t>Submit the FY 2027 application. MHEC determines designation from it. An award designates you as a Hunger-Free Campus for the grant period.</a:t>
            </a:r>
            <a:endParaRPr lang="en-US" sz="1200" dirty="0"/>
          </a:p>
          <a:p>
            <a:pPr marL="0" indent="0">
              <a:spcAft>
                <a:spcPts val="100"/>
              </a:spcAft>
              <a:buNone/>
            </a:pPr>
            <a:r>
              <a:rPr lang="en-US" sz="1200" b="1" dirty="0">
                <a:solidFill>
                  <a:srgbClr val="231F20"/>
                </a:solidFill>
                <a:latin typeface="Arial" pitchFamily="34" charset="0"/>
                <a:ea typeface="Arial" pitchFamily="34" charset="-122"/>
                <a:cs typeface="Arial" pitchFamily="34" charset="-120"/>
              </a:rPr>
              <a:t>REQUIRES</a:t>
            </a:r>
            <a:endParaRPr lang="en-US" sz="1200" dirty="0"/>
          </a:p>
          <a:p>
            <a:pPr marL="0" indent="0">
              <a:spcAft>
                <a:spcPts val="700"/>
              </a:spcAft>
              <a:buNone/>
            </a:pPr>
            <a:r>
              <a:rPr lang="en-US" sz="1300" dirty="0">
                <a:solidFill>
                  <a:srgbClr val="232323"/>
                </a:solidFill>
                <a:latin typeface="Arial" pitchFamily="34" charset="0"/>
                <a:ea typeface="Arial" pitchFamily="34" charset="-122"/>
                <a:cs typeface="Arial" pitchFamily="34" charset="-120"/>
              </a:rPr>
              <a:t>All applicable designation criteria, plus in-kind or matching funds of at least 25% of grant funds.</a:t>
            </a:r>
            <a:endParaRPr lang="en-US" sz="1200" dirty="0"/>
          </a:p>
        </p:txBody>
      </p:sp>
      <p:sp>
        <p:nvSpPr>
          <p:cNvPr id="13" name="Shape 9"/>
          <p:cNvSpPr/>
          <p:nvPr/>
        </p:nvSpPr>
        <p:spPr>
          <a:xfrm>
            <a:off x="6278723" y="2289292"/>
            <a:ext cx="5303387" cy="4046220"/>
          </a:xfrm>
          <a:prstGeom prst="roundRect">
            <a:avLst>
              <a:gd name="adj" fmla="val 2133"/>
            </a:avLst>
          </a:prstGeom>
          <a:solidFill>
            <a:srgbClr val="FFF3D6"/>
          </a:solidFill>
          <a:ln w="12700">
            <a:solidFill>
              <a:srgbClr val="FFF3D6"/>
            </a:solidFill>
            <a:prstDash val="solid"/>
          </a:ln>
        </p:spPr>
        <p:txBody>
          <a:bodyPr/>
          <a:lstStyle/>
          <a:p>
            <a:endParaRPr lang="en-US"/>
          </a:p>
        </p:txBody>
      </p:sp>
      <p:sp>
        <p:nvSpPr>
          <p:cNvPr id="14" name="Shape 10"/>
          <p:cNvSpPr/>
          <p:nvPr/>
        </p:nvSpPr>
        <p:spPr>
          <a:xfrm>
            <a:off x="6561106" y="2418771"/>
            <a:ext cx="593446" cy="593446"/>
          </a:xfrm>
          <a:prstGeom prst="ellipse">
            <a:avLst/>
          </a:prstGeom>
          <a:solidFill>
            <a:srgbClr val="231F20"/>
          </a:solidFill>
          <a:ln w="12700">
            <a:solidFill>
              <a:srgbClr val="231F20"/>
            </a:solidFill>
            <a:prstDash val="solid"/>
          </a:ln>
        </p:spPr>
        <p:txBody>
          <a:bodyPr/>
          <a:lstStyle/>
          <a:p>
            <a:endParaRPr lang="en-US"/>
          </a:p>
        </p:txBody>
      </p:sp>
      <p:pic>
        <p:nvPicPr>
          <p:cNvPr id="15" name="Image 2" descr="preencoded.png"/>
          <p:cNvPicPr>
            <a:picLocks noChangeAspect="1"/>
          </p:cNvPicPr>
          <p:nvPr/>
        </p:nvPicPr>
        <p:blipFill>
          <a:blip r:embed="rId5"/>
          <a:stretch>
            <a:fillRect/>
          </a:stretch>
        </p:blipFill>
        <p:spPr>
          <a:xfrm>
            <a:off x="6691664" y="2549329"/>
            <a:ext cx="332330" cy="332330"/>
          </a:xfrm>
          <a:prstGeom prst="rect">
            <a:avLst/>
          </a:prstGeom>
        </p:spPr>
      </p:pic>
      <p:sp>
        <p:nvSpPr>
          <p:cNvPr id="16" name="Text 11"/>
          <p:cNvSpPr txBox="1"/>
          <p:nvPr/>
        </p:nvSpPr>
        <p:spPr>
          <a:xfrm>
            <a:off x="7375976" y="2418771"/>
            <a:ext cx="4023259" cy="593446"/>
          </a:xfrm>
          <a:prstGeom prst="rect">
            <a:avLst/>
          </a:prstGeom>
          <a:noFill/>
          <a:ln/>
        </p:spPr>
        <p:txBody>
          <a:bodyPr wrap="square" lIns="0" tIns="0" rIns="0" bIns="0" rtlCol="0" anchor="ctr"/>
          <a:lstStyle/>
          <a:p>
            <a:pPr marL="0" indent="0">
              <a:buNone/>
            </a:pPr>
            <a:r>
              <a:rPr lang="en-US" sz="1750" b="1" dirty="0">
                <a:solidFill>
                  <a:srgbClr val="231F20"/>
                </a:solidFill>
                <a:latin typeface="Arial" pitchFamily="34" charset="0"/>
                <a:ea typeface="Arial" pitchFamily="34" charset="-122"/>
                <a:cs typeface="Arial" pitchFamily="34" charset="-120"/>
              </a:rPr>
              <a:t>Designation only</a:t>
            </a:r>
            <a:endParaRPr lang="en-US" sz="1750" dirty="0"/>
          </a:p>
        </p:txBody>
      </p:sp>
      <p:sp>
        <p:nvSpPr>
          <p:cNvPr id="17" name="Text 12"/>
          <p:cNvSpPr txBox="1"/>
          <p:nvPr/>
        </p:nvSpPr>
        <p:spPr>
          <a:xfrm>
            <a:off x="6522557" y="3174065"/>
            <a:ext cx="4815720" cy="3075127"/>
          </a:xfrm>
          <a:prstGeom prst="rect">
            <a:avLst/>
          </a:prstGeom>
          <a:noFill/>
          <a:ln/>
        </p:spPr>
        <p:txBody>
          <a:bodyPr wrap="square" lIns="0" tIns="0" rIns="0" bIns="0" rtlCol="0" anchor="t"/>
          <a:lstStyle/>
          <a:p>
            <a:pPr marL="0" indent="0">
              <a:spcAft>
                <a:spcPts val="100"/>
              </a:spcAft>
              <a:buNone/>
            </a:pPr>
            <a:r>
              <a:rPr lang="en-US" sz="1200" b="1" dirty="0">
                <a:solidFill>
                  <a:srgbClr val="231F20"/>
                </a:solidFill>
                <a:latin typeface="Arial" pitchFamily="34" charset="0"/>
                <a:ea typeface="Arial" pitchFamily="34" charset="-122"/>
                <a:cs typeface="Arial" pitchFamily="34" charset="-120"/>
              </a:rPr>
              <a:t>WHO</a:t>
            </a:r>
            <a:endParaRPr lang="en-US" sz="1200" dirty="0"/>
          </a:p>
          <a:p>
            <a:pPr marL="0" indent="0">
              <a:spcAft>
                <a:spcPts val="700"/>
              </a:spcAft>
              <a:buNone/>
            </a:pPr>
            <a:r>
              <a:rPr lang="en-US" sz="1300" dirty="0">
                <a:solidFill>
                  <a:srgbClr val="232323"/>
                </a:solidFill>
                <a:latin typeface="Arial" pitchFamily="34" charset="0"/>
                <a:ea typeface="Arial" pitchFamily="34" charset="-122"/>
                <a:cs typeface="Arial" pitchFamily="34" charset="-120"/>
              </a:rPr>
              <a:t>Private institutions of higher education and regional higher education centers operated by a private nonprofit institution.</a:t>
            </a:r>
            <a:endParaRPr lang="en-US" sz="1200" dirty="0"/>
          </a:p>
          <a:p>
            <a:pPr marL="0" indent="0">
              <a:spcAft>
                <a:spcPts val="100"/>
              </a:spcAft>
              <a:buNone/>
            </a:pPr>
            <a:r>
              <a:rPr lang="en-US" sz="1200" b="1" dirty="0">
                <a:solidFill>
                  <a:srgbClr val="231F20"/>
                </a:solidFill>
                <a:latin typeface="Arial" pitchFamily="34" charset="0"/>
                <a:ea typeface="Arial" pitchFamily="34" charset="-122"/>
                <a:cs typeface="Arial" pitchFamily="34" charset="-120"/>
              </a:rPr>
              <a:t>HOW</a:t>
            </a:r>
            <a:endParaRPr lang="en-US" sz="1200" dirty="0"/>
          </a:p>
          <a:p>
            <a:pPr marL="0" indent="0">
              <a:spcAft>
                <a:spcPts val="700"/>
              </a:spcAft>
              <a:buNone/>
            </a:pPr>
            <a:r>
              <a:rPr lang="en-US" sz="1300" dirty="0">
                <a:solidFill>
                  <a:srgbClr val="232323"/>
                </a:solidFill>
                <a:latin typeface="Arial" pitchFamily="34" charset="0"/>
                <a:ea typeface="Arial" pitchFamily="34" charset="-122"/>
                <a:cs typeface="Arial" pitchFamily="34" charset="-120"/>
              </a:rPr>
              <a:t>Submit the HFC Designation-Only Portfolio (Appendix H) with the Designation Certification Form as its cover page, including aggregate survey results and the annual report.</a:t>
            </a:r>
            <a:endParaRPr lang="en-US" sz="1200" dirty="0"/>
          </a:p>
          <a:p>
            <a:pPr marL="0" indent="0">
              <a:spcAft>
                <a:spcPts val="100"/>
              </a:spcAft>
              <a:buNone/>
            </a:pPr>
            <a:r>
              <a:rPr lang="en-US" sz="1200" b="1" dirty="0">
                <a:solidFill>
                  <a:srgbClr val="231F20"/>
                </a:solidFill>
                <a:latin typeface="Arial" pitchFamily="34" charset="0"/>
                <a:ea typeface="Arial" pitchFamily="34" charset="-122"/>
                <a:cs typeface="Arial" pitchFamily="34" charset="-120"/>
              </a:rPr>
              <a:t>FUNDING</a:t>
            </a:r>
            <a:endParaRPr lang="en-US" sz="1200" dirty="0"/>
          </a:p>
          <a:p>
            <a:pPr marL="0" indent="0">
              <a:spcAft>
                <a:spcPts val="700"/>
              </a:spcAft>
              <a:buNone/>
            </a:pPr>
            <a:r>
              <a:rPr lang="en-US" sz="1300" dirty="0">
                <a:solidFill>
                  <a:srgbClr val="232323"/>
                </a:solidFill>
                <a:latin typeface="Arial" pitchFamily="34" charset="0"/>
                <a:ea typeface="Arial" pitchFamily="34" charset="-122"/>
                <a:cs typeface="Arial" pitchFamily="34" charset="-120"/>
              </a:rPr>
              <a:t>Statutorily ineligible for grant funds under § 11-1705.</a:t>
            </a:r>
            <a:endParaRPr lang="en-US" sz="1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3813048" y="0"/>
            <a:ext cx="2889504" cy="1014984"/>
          </a:xfrm>
          <a:prstGeom prst="rect">
            <a:avLst/>
          </a:prstGeom>
          <a:solidFill>
            <a:srgbClr val="FEC233"/>
          </a:solidFill>
          <a:ln w="12700">
            <a:solidFill>
              <a:srgbClr val="FEC233"/>
            </a:solidFill>
            <a:prstDash val="solid"/>
          </a:ln>
        </p:spPr>
        <p:txBody>
          <a:bodyPr/>
          <a:lstStyle/>
          <a:p>
            <a:endParaRPr lang="en-US"/>
          </a:p>
        </p:txBody>
      </p:sp>
      <p:sp>
        <p:nvSpPr>
          <p:cNvPr id="3" name="Shape 1"/>
          <p:cNvSpPr/>
          <p:nvPr/>
        </p:nvSpPr>
        <p:spPr>
          <a:xfrm>
            <a:off x="6702552" y="0"/>
            <a:ext cx="2670048" cy="1014984"/>
          </a:xfrm>
          <a:prstGeom prst="rect">
            <a:avLst/>
          </a:prstGeom>
          <a:solidFill>
            <a:srgbClr val="231F20"/>
          </a:solidFill>
          <a:ln w="12700">
            <a:solidFill>
              <a:srgbClr val="231F20"/>
            </a:solidFill>
            <a:prstDash val="solid"/>
          </a:ln>
        </p:spPr>
        <p:txBody>
          <a:bodyPr/>
          <a:lstStyle/>
          <a:p>
            <a:endParaRPr lang="en-US"/>
          </a:p>
        </p:txBody>
      </p:sp>
      <p:sp>
        <p:nvSpPr>
          <p:cNvPr id="4" name="Shape 2"/>
          <p:cNvSpPr/>
          <p:nvPr/>
        </p:nvSpPr>
        <p:spPr>
          <a:xfrm>
            <a:off x="9372600" y="0"/>
            <a:ext cx="2819095" cy="1014984"/>
          </a:xfrm>
          <a:prstGeom prst="rect">
            <a:avLst/>
          </a:prstGeom>
          <a:solidFill>
            <a:srgbClr val="C4113C"/>
          </a:solidFill>
          <a:ln w="12700">
            <a:solidFill>
              <a:srgbClr val="C4113C"/>
            </a:solidFill>
            <a:prstDash val="solid"/>
          </a:ln>
        </p:spPr>
        <p:txBody>
          <a:bodyPr/>
          <a:lstStyle/>
          <a:p>
            <a:endParaRPr lang="en-US"/>
          </a:p>
        </p:txBody>
      </p:sp>
      <p:pic>
        <p:nvPicPr>
          <p:cNvPr id="5" name="Image 0" descr="/home/claude/deck/img/logo.png"/>
          <p:cNvPicPr>
            <a:picLocks noChangeAspect="1"/>
          </p:cNvPicPr>
          <p:nvPr/>
        </p:nvPicPr>
        <p:blipFill>
          <a:blip r:embed="rId3"/>
          <a:stretch>
            <a:fillRect/>
          </a:stretch>
        </p:blipFill>
        <p:spPr>
          <a:xfrm>
            <a:off x="320040" y="137160"/>
            <a:ext cx="3163824" cy="841248"/>
          </a:xfrm>
          <a:prstGeom prst="rect">
            <a:avLst/>
          </a:prstGeom>
        </p:spPr>
      </p:pic>
      <p:sp>
        <p:nvSpPr>
          <p:cNvPr id="6" name="Text 3"/>
          <p:cNvSpPr txBox="1"/>
          <p:nvPr/>
        </p:nvSpPr>
        <p:spPr>
          <a:xfrm>
            <a:off x="609585" y="1188720"/>
            <a:ext cx="10972526" cy="302118"/>
          </a:xfrm>
          <a:prstGeom prst="rect">
            <a:avLst/>
          </a:prstGeom>
          <a:noFill/>
          <a:ln/>
        </p:spPr>
        <p:txBody>
          <a:bodyPr wrap="square" lIns="0" tIns="0" rIns="0" bIns="0" rtlCol="0" anchor="ctr"/>
          <a:lstStyle/>
          <a:p>
            <a:pPr marL="0" indent="0">
              <a:buNone/>
            </a:pPr>
            <a:r>
              <a:rPr lang="en-US" sz="1150" b="1" kern="0" spc="200" dirty="0">
                <a:solidFill>
                  <a:srgbClr val="231F20"/>
                </a:solidFill>
                <a:latin typeface="Arial" pitchFamily="34" charset="0"/>
                <a:ea typeface="Arial" pitchFamily="34" charset="-122"/>
                <a:cs typeface="Arial" pitchFamily="34" charset="-120"/>
              </a:rPr>
              <a:t>ELIGIBILITY</a:t>
            </a:r>
            <a:endParaRPr lang="en-US" sz="1150" dirty="0"/>
          </a:p>
        </p:txBody>
      </p:sp>
      <p:sp>
        <p:nvSpPr>
          <p:cNvPr id="7" name="Text 4"/>
          <p:cNvSpPr txBox="1"/>
          <p:nvPr/>
        </p:nvSpPr>
        <p:spPr>
          <a:xfrm>
            <a:off x="609585" y="1447678"/>
            <a:ext cx="10972526" cy="647395"/>
          </a:xfrm>
          <a:prstGeom prst="rect">
            <a:avLst/>
          </a:prstGeom>
          <a:noFill/>
          <a:ln/>
        </p:spPr>
        <p:txBody>
          <a:bodyPr wrap="square" lIns="0" tIns="0" rIns="0" bIns="0" rtlCol="0" anchor="t"/>
          <a:lstStyle/>
          <a:p>
            <a:pPr marL="0" indent="0">
              <a:buNone/>
            </a:pPr>
            <a:r>
              <a:rPr lang="en-US" sz="3000" b="1" dirty="0">
                <a:solidFill>
                  <a:srgbClr val="C4113C"/>
                </a:solidFill>
                <a:latin typeface="Arial" pitchFamily="34" charset="0"/>
                <a:ea typeface="Arial" pitchFamily="34" charset="-122"/>
                <a:cs typeface="Arial" pitchFamily="34" charset="-120"/>
              </a:rPr>
              <a:t>Hunger-Free Campus designation criteria</a:t>
            </a:r>
            <a:endParaRPr lang="en-US" sz="3000" dirty="0"/>
          </a:p>
        </p:txBody>
      </p:sp>
      <p:sp>
        <p:nvSpPr>
          <p:cNvPr id="8" name="Shape 5"/>
          <p:cNvSpPr/>
          <p:nvPr/>
        </p:nvSpPr>
        <p:spPr>
          <a:xfrm>
            <a:off x="609585" y="2289292"/>
            <a:ext cx="3535592" cy="1078992"/>
          </a:xfrm>
          <a:prstGeom prst="roundRect">
            <a:avLst>
              <a:gd name="adj" fmla="val 8000"/>
            </a:avLst>
          </a:prstGeom>
          <a:solidFill>
            <a:srgbClr val="F2F2F2"/>
          </a:solidFill>
          <a:ln w="12700">
            <a:solidFill>
              <a:srgbClr val="F2F2F2"/>
            </a:solidFill>
            <a:prstDash val="solid"/>
          </a:ln>
        </p:spPr>
        <p:txBody>
          <a:bodyPr/>
          <a:lstStyle/>
          <a:p>
            <a:endParaRPr lang="en-US"/>
          </a:p>
        </p:txBody>
      </p:sp>
      <p:sp>
        <p:nvSpPr>
          <p:cNvPr id="9" name="Shape 6"/>
          <p:cNvSpPr/>
          <p:nvPr/>
        </p:nvSpPr>
        <p:spPr>
          <a:xfrm>
            <a:off x="783921" y="2418771"/>
            <a:ext cx="431597" cy="431597"/>
          </a:xfrm>
          <a:prstGeom prst="ellipse">
            <a:avLst/>
          </a:prstGeom>
          <a:solidFill>
            <a:srgbClr val="231F20"/>
          </a:solidFill>
          <a:ln w="12700">
            <a:solidFill>
              <a:srgbClr val="231F20"/>
            </a:solidFill>
            <a:prstDash val="solid"/>
          </a:ln>
        </p:spPr>
        <p:txBody>
          <a:bodyPr/>
          <a:lstStyle/>
          <a:p>
            <a:endParaRPr lang="en-US"/>
          </a:p>
        </p:txBody>
      </p:sp>
      <p:sp>
        <p:nvSpPr>
          <p:cNvPr id="10" name="Text 7"/>
          <p:cNvSpPr txBox="1"/>
          <p:nvPr/>
        </p:nvSpPr>
        <p:spPr>
          <a:xfrm>
            <a:off x="755885" y="2418771"/>
            <a:ext cx="487668" cy="431597"/>
          </a:xfrm>
          <a:prstGeom prst="rect">
            <a:avLst/>
          </a:prstGeom>
          <a:noFill/>
          <a:ln/>
        </p:spPr>
        <p:txBody>
          <a:bodyPr wrap="square" lIns="0" tIns="0" rIns="0" bIns="0" rtlCol="0" anchor="ctr"/>
          <a:lstStyle/>
          <a:p>
            <a:pPr marL="0" indent="0" algn="ctr">
              <a:buNone/>
            </a:pPr>
            <a:r>
              <a:rPr lang="en-US" sz="1400" b="1" dirty="0">
                <a:solidFill>
                  <a:srgbClr val="FFFFFF"/>
                </a:solidFill>
                <a:latin typeface="Arial" pitchFamily="34" charset="0"/>
                <a:ea typeface="Arial" pitchFamily="34" charset="-122"/>
                <a:cs typeface="Arial" pitchFamily="34" charset="-120"/>
              </a:rPr>
              <a:t>1</a:t>
            </a:r>
            <a:endParaRPr lang="en-US" sz="1400" dirty="0"/>
          </a:p>
        </p:txBody>
      </p:sp>
      <p:sp>
        <p:nvSpPr>
          <p:cNvPr id="11" name="Text 8"/>
          <p:cNvSpPr txBox="1"/>
          <p:nvPr/>
        </p:nvSpPr>
        <p:spPr>
          <a:xfrm>
            <a:off x="1365470" y="2375611"/>
            <a:ext cx="2657790" cy="927933"/>
          </a:xfrm>
          <a:prstGeom prst="rect">
            <a:avLst/>
          </a:prstGeom>
          <a:noFill/>
          <a:ln/>
        </p:spPr>
        <p:txBody>
          <a:bodyPr wrap="square" lIns="0" tIns="0" rIns="0" bIns="0" rtlCol="0" anchor="t"/>
          <a:lstStyle/>
          <a:p>
            <a:pPr marL="0" indent="0">
              <a:spcAft>
                <a:spcPts val="200"/>
              </a:spcAft>
              <a:buNone/>
            </a:pPr>
            <a:r>
              <a:rPr lang="en-US" sz="1300" b="1" dirty="0">
                <a:solidFill>
                  <a:srgbClr val="231F20"/>
                </a:solidFill>
                <a:latin typeface="Arial" pitchFamily="34" charset="0"/>
                <a:ea typeface="Arial" pitchFamily="34" charset="-122"/>
                <a:cs typeface="Arial" pitchFamily="34" charset="-120"/>
              </a:rPr>
              <a:t>Hunger Task Force</a:t>
            </a:r>
            <a:endParaRPr lang="en-US" sz="1300" dirty="0"/>
          </a:p>
          <a:p>
            <a:pPr marL="0" indent="0">
              <a:buNone/>
            </a:pPr>
            <a:r>
              <a:rPr lang="en-US" sz="1150" dirty="0">
                <a:solidFill>
                  <a:srgbClr val="232323"/>
                </a:solidFill>
                <a:latin typeface="Arial" pitchFamily="34" charset="0"/>
                <a:ea typeface="Arial" pitchFamily="34" charset="-122"/>
                <a:cs typeface="Arial" pitchFamily="34" charset="-120"/>
              </a:rPr>
              <a:t>Meets 3+ times per academic year; sets 2+ goals with action plans.</a:t>
            </a:r>
            <a:endParaRPr lang="en-US" sz="1300" dirty="0"/>
          </a:p>
        </p:txBody>
      </p:sp>
      <p:sp>
        <p:nvSpPr>
          <p:cNvPr id="12" name="Shape 9"/>
          <p:cNvSpPr/>
          <p:nvPr/>
        </p:nvSpPr>
        <p:spPr>
          <a:xfrm>
            <a:off x="4328052" y="2289292"/>
            <a:ext cx="3535592" cy="1078992"/>
          </a:xfrm>
          <a:prstGeom prst="roundRect">
            <a:avLst>
              <a:gd name="adj" fmla="val 8000"/>
            </a:avLst>
          </a:prstGeom>
          <a:solidFill>
            <a:srgbClr val="F2F2F2"/>
          </a:solidFill>
          <a:ln w="12700">
            <a:solidFill>
              <a:srgbClr val="F2F2F2"/>
            </a:solidFill>
            <a:prstDash val="solid"/>
          </a:ln>
        </p:spPr>
        <p:txBody>
          <a:bodyPr/>
          <a:lstStyle/>
          <a:p>
            <a:endParaRPr lang="en-US"/>
          </a:p>
        </p:txBody>
      </p:sp>
      <p:sp>
        <p:nvSpPr>
          <p:cNvPr id="13" name="Shape 10"/>
          <p:cNvSpPr/>
          <p:nvPr/>
        </p:nvSpPr>
        <p:spPr>
          <a:xfrm>
            <a:off x="4502388" y="2418771"/>
            <a:ext cx="431597" cy="431597"/>
          </a:xfrm>
          <a:prstGeom prst="ellipse">
            <a:avLst/>
          </a:prstGeom>
          <a:solidFill>
            <a:srgbClr val="231F20"/>
          </a:solidFill>
          <a:ln w="12700">
            <a:solidFill>
              <a:srgbClr val="231F20"/>
            </a:solidFill>
            <a:prstDash val="solid"/>
          </a:ln>
        </p:spPr>
        <p:txBody>
          <a:bodyPr/>
          <a:lstStyle/>
          <a:p>
            <a:endParaRPr lang="en-US"/>
          </a:p>
        </p:txBody>
      </p:sp>
      <p:sp>
        <p:nvSpPr>
          <p:cNvPr id="14" name="Text 11"/>
          <p:cNvSpPr txBox="1"/>
          <p:nvPr/>
        </p:nvSpPr>
        <p:spPr>
          <a:xfrm>
            <a:off x="4474352" y="2418771"/>
            <a:ext cx="487668" cy="431597"/>
          </a:xfrm>
          <a:prstGeom prst="rect">
            <a:avLst/>
          </a:prstGeom>
          <a:noFill/>
          <a:ln/>
        </p:spPr>
        <p:txBody>
          <a:bodyPr wrap="square" lIns="0" tIns="0" rIns="0" bIns="0" rtlCol="0" anchor="ctr"/>
          <a:lstStyle/>
          <a:p>
            <a:pPr marL="0" indent="0" algn="ctr">
              <a:buNone/>
            </a:pPr>
            <a:r>
              <a:rPr lang="en-US" sz="1400" b="1" dirty="0">
                <a:solidFill>
                  <a:srgbClr val="FFFFFF"/>
                </a:solidFill>
                <a:latin typeface="Arial" pitchFamily="34" charset="0"/>
                <a:ea typeface="Arial" pitchFamily="34" charset="-122"/>
                <a:cs typeface="Arial" pitchFamily="34" charset="-120"/>
              </a:rPr>
              <a:t>2</a:t>
            </a:r>
            <a:endParaRPr lang="en-US" sz="1400" dirty="0"/>
          </a:p>
        </p:txBody>
      </p:sp>
      <p:sp>
        <p:nvSpPr>
          <p:cNvPr id="15" name="Text 12"/>
          <p:cNvSpPr txBox="1"/>
          <p:nvPr/>
        </p:nvSpPr>
        <p:spPr>
          <a:xfrm>
            <a:off x="5083937" y="2375611"/>
            <a:ext cx="2657790" cy="927933"/>
          </a:xfrm>
          <a:prstGeom prst="rect">
            <a:avLst/>
          </a:prstGeom>
          <a:noFill/>
          <a:ln/>
        </p:spPr>
        <p:txBody>
          <a:bodyPr wrap="square" lIns="0" tIns="0" rIns="0" bIns="0" rtlCol="0" anchor="t"/>
          <a:lstStyle/>
          <a:p>
            <a:pPr marL="0" indent="0">
              <a:spcAft>
                <a:spcPts val="200"/>
              </a:spcAft>
              <a:buNone/>
            </a:pPr>
            <a:r>
              <a:rPr lang="en-US" sz="1300" b="1" dirty="0">
                <a:solidFill>
                  <a:srgbClr val="231F20"/>
                </a:solidFill>
                <a:latin typeface="Arial" pitchFamily="34" charset="0"/>
                <a:ea typeface="Arial" pitchFamily="34" charset="-122"/>
                <a:cs typeface="Arial" pitchFamily="34" charset="-120"/>
              </a:rPr>
              <a:t>SNAP enrollment staff</a:t>
            </a:r>
            <a:endParaRPr lang="en-US" sz="1300" dirty="0"/>
          </a:p>
          <a:p>
            <a:pPr marL="0" indent="0">
              <a:buNone/>
            </a:pPr>
            <a:r>
              <a:rPr lang="en-US" sz="1150" dirty="0">
                <a:solidFill>
                  <a:srgbClr val="232323"/>
                </a:solidFill>
                <a:latin typeface="Arial" pitchFamily="34" charset="0"/>
                <a:ea typeface="Arial" pitchFamily="34" charset="-122"/>
                <a:cs typeface="Arial" pitchFamily="34" charset="-120"/>
              </a:rPr>
              <a:t>Helps students enroll or connects them to outreach partners.</a:t>
            </a:r>
            <a:endParaRPr lang="en-US" sz="1300" dirty="0"/>
          </a:p>
        </p:txBody>
      </p:sp>
      <p:sp>
        <p:nvSpPr>
          <p:cNvPr id="16" name="Shape 13"/>
          <p:cNvSpPr/>
          <p:nvPr/>
        </p:nvSpPr>
        <p:spPr>
          <a:xfrm>
            <a:off x="8046519" y="2289292"/>
            <a:ext cx="3535592" cy="1078992"/>
          </a:xfrm>
          <a:prstGeom prst="roundRect">
            <a:avLst>
              <a:gd name="adj" fmla="val 8000"/>
            </a:avLst>
          </a:prstGeom>
          <a:solidFill>
            <a:srgbClr val="F2F2F2"/>
          </a:solidFill>
          <a:ln w="12700">
            <a:solidFill>
              <a:srgbClr val="F2F2F2"/>
            </a:solidFill>
            <a:prstDash val="solid"/>
          </a:ln>
        </p:spPr>
        <p:txBody>
          <a:bodyPr/>
          <a:lstStyle/>
          <a:p>
            <a:endParaRPr lang="en-US"/>
          </a:p>
        </p:txBody>
      </p:sp>
      <p:sp>
        <p:nvSpPr>
          <p:cNvPr id="17" name="Shape 14"/>
          <p:cNvSpPr/>
          <p:nvPr/>
        </p:nvSpPr>
        <p:spPr>
          <a:xfrm>
            <a:off x="8220855" y="2418771"/>
            <a:ext cx="431597" cy="431597"/>
          </a:xfrm>
          <a:prstGeom prst="ellipse">
            <a:avLst/>
          </a:prstGeom>
          <a:solidFill>
            <a:srgbClr val="231F20"/>
          </a:solidFill>
          <a:ln w="12700">
            <a:solidFill>
              <a:srgbClr val="231F20"/>
            </a:solidFill>
            <a:prstDash val="solid"/>
          </a:ln>
        </p:spPr>
        <p:txBody>
          <a:bodyPr/>
          <a:lstStyle/>
          <a:p>
            <a:endParaRPr lang="en-US"/>
          </a:p>
        </p:txBody>
      </p:sp>
      <p:sp>
        <p:nvSpPr>
          <p:cNvPr id="18" name="Text 15"/>
          <p:cNvSpPr txBox="1"/>
          <p:nvPr/>
        </p:nvSpPr>
        <p:spPr>
          <a:xfrm>
            <a:off x="8192819" y="2418771"/>
            <a:ext cx="487668" cy="431597"/>
          </a:xfrm>
          <a:prstGeom prst="rect">
            <a:avLst/>
          </a:prstGeom>
          <a:noFill/>
          <a:ln/>
        </p:spPr>
        <p:txBody>
          <a:bodyPr wrap="square" lIns="0" tIns="0" rIns="0" bIns="0" rtlCol="0" anchor="ctr"/>
          <a:lstStyle/>
          <a:p>
            <a:pPr marL="0" indent="0" algn="ctr">
              <a:buNone/>
            </a:pPr>
            <a:r>
              <a:rPr lang="en-US" sz="1400" b="1" dirty="0">
                <a:solidFill>
                  <a:srgbClr val="FFFFFF"/>
                </a:solidFill>
                <a:latin typeface="Arial" pitchFamily="34" charset="0"/>
                <a:ea typeface="Arial" pitchFamily="34" charset="-122"/>
                <a:cs typeface="Arial" pitchFamily="34" charset="-120"/>
              </a:rPr>
              <a:t>3</a:t>
            </a:r>
            <a:endParaRPr lang="en-US" sz="1400" dirty="0"/>
          </a:p>
        </p:txBody>
      </p:sp>
      <p:sp>
        <p:nvSpPr>
          <p:cNvPr id="19" name="Text 16"/>
          <p:cNvSpPr txBox="1"/>
          <p:nvPr/>
        </p:nvSpPr>
        <p:spPr>
          <a:xfrm>
            <a:off x="8802404" y="2375611"/>
            <a:ext cx="2657790" cy="927933"/>
          </a:xfrm>
          <a:prstGeom prst="rect">
            <a:avLst/>
          </a:prstGeom>
          <a:noFill/>
          <a:ln/>
        </p:spPr>
        <p:txBody>
          <a:bodyPr wrap="square" lIns="0" tIns="0" rIns="0" bIns="0" rtlCol="0" anchor="t"/>
          <a:lstStyle/>
          <a:p>
            <a:pPr marL="0" indent="0">
              <a:spcAft>
                <a:spcPts val="200"/>
              </a:spcAft>
              <a:buNone/>
            </a:pPr>
            <a:r>
              <a:rPr lang="en-US" sz="1300" b="1" dirty="0">
                <a:solidFill>
                  <a:srgbClr val="231F20"/>
                </a:solidFill>
                <a:latin typeface="Arial" pitchFamily="34" charset="0"/>
                <a:ea typeface="Arial" pitchFamily="34" charset="-122"/>
                <a:cs typeface="Arial" pitchFamily="34" charset="-120"/>
              </a:rPr>
              <a:t>Work-study SNAP outreach</a:t>
            </a:r>
            <a:endParaRPr lang="en-US" sz="1300" dirty="0"/>
          </a:p>
          <a:p>
            <a:pPr marL="0" indent="0">
              <a:buNone/>
            </a:pPr>
            <a:r>
              <a:rPr lang="en-US" sz="1150" dirty="0">
                <a:solidFill>
                  <a:srgbClr val="232323"/>
                </a:solidFill>
                <a:latin typeface="Arial" pitchFamily="34" charset="0"/>
                <a:ea typeface="Arial" pitchFamily="34" charset="-122"/>
                <a:cs typeface="Arial" pitchFamily="34" charset="-120"/>
              </a:rPr>
              <a:t>Tells federal work-study students they are SNAP eligible.</a:t>
            </a:r>
            <a:endParaRPr lang="en-US" sz="1300" dirty="0"/>
          </a:p>
        </p:txBody>
      </p:sp>
      <p:sp>
        <p:nvSpPr>
          <p:cNvPr id="20" name="Shape 17"/>
          <p:cNvSpPr/>
          <p:nvPr/>
        </p:nvSpPr>
        <p:spPr>
          <a:xfrm>
            <a:off x="609585" y="3497763"/>
            <a:ext cx="3535592" cy="1078992"/>
          </a:xfrm>
          <a:prstGeom prst="roundRect">
            <a:avLst>
              <a:gd name="adj" fmla="val 8000"/>
            </a:avLst>
          </a:prstGeom>
          <a:solidFill>
            <a:srgbClr val="F2F2F2"/>
          </a:solidFill>
          <a:ln w="12700">
            <a:solidFill>
              <a:srgbClr val="F2F2F2"/>
            </a:solidFill>
            <a:prstDash val="solid"/>
          </a:ln>
        </p:spPr>
        <p:txBody>
          <a:bodyPr/>
          <a:lstStyle/>
          <a:p>
            <a:endParaRPr lang="en-US"/>
          </a:p>
        </p:txBody>
      </p:sp>
      <p:sp>
        <p:nvSpPr>
          <p:cNvPr id="21" name="Shape 18"/>
          <p:cNvSpPr/>
          <p:nvPr/>
        </p:nvSpPr>
        <p:spPr>
          <a:xfrm>
            <a:off x="783921" y="3627242"/>
            <a:ext cx="431597" cy="431597"/>
          </a:xfrm>
          <a:prstGeom prst="ellipse">
            <a:avLst/>
          </a:prstGeom>
          <a:solidFill>
            <a:srgbClr val="231F20"/>
          </a:solidFill>
          <a:ln w="12700">
            <a:solidFill>
              <a:srgbClr val="231F20"/>
            </a:solidFill>
            <a:prstDash val="solid"/>
          </a:ln>
        </p:spPr>
        <p:txBody>
          <a:bodyPr/>
          <a:lstStyle/>
          <a:p>
            <a:endParaRPr lang="en-US"/>
          </a:p>
        </p:txBody>
      </p:sp>
      <p:sp>
        <p:nvSpPr>
          <p:cNvPr id="22" name="Text 19"/>
          <p:cNvSpPr txBox="1"/>
          <p:nvPr/>
        </p:nvSpPr>
        <p:spPr>
          <a:xfrm>
            <a:off x="755885" y="3627242"/>
            <a:ext cx="487668" cy="431597"/>
          </a:xfrm>
          <a:prstGeom prst="rect">
            <a:avLst/>
          </a:prstGeom>
          <a:noFill/>
          <a:ln/>
        </p:spPr>
        <p:txBody>
          <a:bodyPr wrap="square" lIns="0" tIns="0" rIns="0" bIns="0" rtlCol="0" anchor="ctr"/>
          <a:lstStyle/>
          <a:p>
            <a:pPr marL="0" indent="0" algn="ctr">
              <a:buNone/>
            </a:pPr>
            <a:r>
              <a:rPr lang="en-US" sz="1400" b="1" dirty="0">
                <a:solidFill>
                  <a:srgbClr val="FFFFFF"/>
                </a:solidFill>
                <a:latin typeface="Arial" pitchFamily="34" charset="0"/>
                <a:ea typeface="Arial" pitchFamily="34" charset="-122"/>
                <a:cs typeface="Arial" pitchFamily="34" charset="-120"/>
              </a:rPr>
              <a:t>4</a:t>
            </a:r>
            <a:endParaRPr lang="en-US" sz="1400" dirty="0"/>
          </a:p>
        </p:txBody>
      </p:sp>
      <p:sp>
        <p:nvSpPr>
          <p:cNvPr id="23" name="Text 20"/>
          <p:cNvSpPr txBox="1"/>
          <p:nvPr/>
        </p:nvSpPr>
        <p:spPr>
          <a:xfrm>
            <a:off x="1365470" y="3584082"/>
            <a:ext cx="2657790" cy="927933"/>
          </a:xfrm>
          <a:prstGeom prst="rect">
            <a:avLst/>
          </a:prstGeom>
          <a:noFill/>
          <a:ln/>
        </p:spPr>
        <p:txBody>
          <a:bodyPr wrap="square" lIns="0" tIns="0" rIns="0" bIns="0" rtlCol="0" anchor="t"/>
          <a:lstStyle/>
          <a:p>
            <a:pPr marL="0" indent="0">
              <a:spcAft>
                <a:spcPts val="200"/>
              </a:spcAft>
              <a:buNone/>
            </a:pPr>
            <a:r>
              <a:rPr lang="en-US" sz="1300" b="1" dirty="0">
                <a:solidFill>
                  <a:srgbClr val="231F20"/>
                </a:solidFill>
                <a:latin typeface="Arial" pitchFamily="34" charset="0"/>
                <a:ea typeface="Arial" pitchFamily="34" charset="-122"/>
                <a:cs typeface="Arial" pitchFamily="34" charset="-120"/>
              </a:rPr>
              <a:t>Awareness campaigns</a:t>
            </a:r>
            <a:endParaRPr lang="en-US" sz="1300" dirty="0"/>
          </a:p>
          <a:p>
            <a:pPr marL="0" indent="0">
              <a:buNone/>
            </a:pPr>
            <a:r>
              <a:rPr lang="en-US" sz="1150" dirty="0">
                <a:solidFill>
                  <a:srgbClr val="232323"/>
                </a:solidFill>
                <a:latin typeface="Arial" pitchFamily="34" charset="0"/>
                <a:ea typeface="Arial" pitchFamily="34" charset="-122"/>
                <a:cs typeface="Arial" pitchFamily="34" charset="-120"/>
              </a:rPr>
              <a:t>Awareness day campaign plus at least one NHHAW event.</a:t>
            </a:r>
            <a:endParaRPr lang="en-US" sz="1300" dirty="0"/>
          </a:p>
        </p:txBody>
      </p:sp>
      <p:sp>
        <p:nvSpPr>
          <p:cNvPr id="24" name="Shape 21"/>
          <p:cNvSpPr/>
          <p:nvPr/>
        </p:nvSpPr>
        <p:spPr>
          <a:xfrm>
            <a:off x="4328052" y="3497763"/>
            <a:ext cx="3535592" cy="1078992"/>
          </a:xfrm>
          <a:prstGeom prst="roundRect">
            <a:avLst>
              <a:gd name="adj" fmla="val 8000"/>
            </a:avLst>
          </a:prstGeom>
          <a:solidFill>
            <a:srgbClr val="F2F2F2"/>
          </a:solidFill>
          <a:ln w="12700">
            <a:solidFill>
              <a:srgbClr val="F2F2F2"/>
            </a:solidFill>
            <a:prstDash val="solid"/>
          </a:ln>
        </p:spPr>
        <p:txBody>
          <a:bodyPr/>
          <a:lstStyle/>
          <a:p>
            <a:endParaRPr lang="en-US"/>
          </a:p>
        </p:txBody>
      </p:sp>
      <p:sp>
        <p:nvSpPr>
          <p:cNvPr id="25" name="Shape 22"/>
          <p:cNvSpPr/>
          <p:nvPr/>
        </p:nvSpPr>
        <p:spPr>
          <a:xfrm>
            <a:off x="4502388" y="3627242"/>
            <a:ext cx="431597" cy="431597"/>
          </a:xfrm>
          <a:prstGeom prst="ellipse">
            <a:avLst/>
          </a:prstGeom>
          <a:solidFill>
            <a:srgbClr val="231F20"/>
          </a:solidFill>
          <a:ln w="12700">
            <a:solidFill>
              <a:srgbClr val="231F20"/>
            </a:solidFill>
            <a:prstDash val="solid"/>
          </a:ln>
        </p:spPr>
        <p:txBody>
          <a:bodyPr/>
          <a:lstStyle/>
          <a:p>
            <a:endParaRPr lang="en-US"/>
          </a:p>
        </p:txBody>
      </p:sp>
      <p:sp>
        <p:nvSpPr>
          <p:cNvPr id="26" name="Text 23"/>
          <p:cNvSpPr txBox="1"/>
          <p:nvPr/>
        </p:nvSpPr>
        <p:spPr>
          <a:xfrm>
            <a:off x="4474352" y="3627242"/>
            <a:ext cx="487668" cy="431597"/>
          </a:xfrm>
          <a:prstGeom prst="rect">
            <a:avLst/>
          </a:prstGeom>
          <a:noFill/>
          <a:ln/>
        </p:spPr>
        <p:txBody>
          <a:bodyPr wrap="square" lIns="0" tIns="0" rIns="0" bIns="0" rtlCol="0" anchor="ctr"/>
          <a:lstStyle/>
          <a:p>
            <a:pPr marL="0" indent="0" algn="ctr">
              <a:buNone/>
            </a:pPr>
            <a:r>
              <a:rPr lang="en-US" sz="1400" b="1" dirty="0">
                <a:solidFill>
                  <a:srgbClr val="FFFFFF"/>
                </a:solidFill>
                <a:latin typeface="Arial" pitchFamily="34" charset="0"/>
                <a:ea typeface="Arial" pitchFamily="34" charset="-122"/>
                <a:cs typeface="Arial" pitchFamily="34" charset="-120"/>
              </a:rPr>
              <a:t>5</a:t>
            </a:r>
            <a:endParaRPr lang="en-US" sz="1400" dirty="0"/>
          </a:p>
        </p:txBody>
      </p:sp>
      <p:sp>
        <p:nvSpPr>
          <p:cNvPr id="27" name="Text 24"/>
          <p:cNvSpPr txBox="1"/>
          <p:nvPr/>
        </p:nvSpPr>
        <p:spPr>
          <a:xfrm>
            <a:off x="5083937" y="3584082"/>
            <a:ext cx="2657790" cy="927933"/>
          </a:xfrm>
          <a:prstGeom prst="rect">
            <a:avLst/>
          </a:prstGeom>
          <a:noFill/>
          <a:ln/>
        </p:spPr>
        <p:txBody>
          <a:bodyPr wrap="square" lIns="0" tIns="0" rIns="0" bIns="0" rtlCol="0" anchor="t"/>
          <a:lstStyle/>
          <a:p>
            <a:pPr marL="0" indent="0">
              <a:spcAft>
                <a:spcPts val="200"/>
              </a:spcAft>
              <a:buNone/>
            </a:pPr>
            <a:r>
              <a:rPr lang="en-US" sz="1300" b="1" dirty="0">
                <a:solidFill>
                  <a:srgbClr val="231F20"/>
                </a:solidFill>
                <a:latin typeface="Arial" pitchFamily="34" charset="0"/>
                <a:ea typeface="Arial" pitchFamily="34" charset="-122"/>
                <a:cs typeface="Arial" pitchFamily="34" charset="-120"/>
              </a:rPr>
              <a:t>Food access</a:t>
            </a:r>
            <a:endParaRPr lang="en-US" sz="1300" dirty="0"/>
          </a:p>
          <a:p>
            <a:pPr marL="0" indent="0">
              <a:buNone/>
            </a:pPr>
            <a:r>
              <a:rPr lang="en-US" sz="1150" dirty="0">
                <a:solidFill>
                  <a:srgbClr val="232323"/>
                </a:solidFill>
                <a:latin typeface="Arial" pitchFamily="34" charset="0"/>
                <a:ea typeface="Arial" pitchFamily="34" charset="-122"/>
                <a:cs typeface="Arial" pitchFamily="34" charset="-120"/>
              </a:rPr>
              <a:t>On-campus pantry, or a stigma-free alternative that is free or low cost.</a:t>
            </a:r>
            <a:endParaRPr lang="en-US" sz="1300" dirty="0"/>
          </a:p>
        </p:txBody>
      </p:sp>
      <p:sp>
        <p:nvSpPr>
          <p:cNvPr id="28" name="Shape 25"/>
          <p:cNvSpPr/>
          <p:nvPr/>
        </p:nvSpPr>
        <p:spPr>
          <a:xfrm>
            <a:off x="8046519" y="3497763"/>
            <a:ext cx="3535592" cy="1078992"/>
          </a:xfrm>
          <a:prstGeom prst="roundRect">
            <a:avLst>
              <a:gd name="adj" fmla="val 8000"/>
            </a:avLst>
          </a:prstGeom>
          <a:solidFill>
            <a:srgbClr val="F2F2F2"/>
          </a:solidFill>
          <a:ln w="12700">
            <a:solidFill>
              <a:srgbClr val="F2F2F2"/>
            </a:solidFill>
            <a:prstDash val="solid"/>
          </a:ln>
        </p:spPr>
        <p:txBody>
          <a:bodyPr/>
          <a:lstStyle/>
          <a:p>
            <a:endParaRPr lang="en-US"/>
          </a:p>
        </p:txBody>
      </p:sp>
      <p:sp>
        <p:nvSpPr>
          <p:cNvPr id="29" name="Shape 26"/>
          <p:cNvSpPr/>
          <p:nvPr/>
        </p:nvSpPr>
        <p:spPr>
          <a:xfrm>
            <a:off x="8220855" y="3627242"/>
            <a:ext cx="431597" cy="431597"/>
          </a:xfrm>
          <a:prstGeom prst="ellipse">
            <a:avLst/>
          </a:prstGeom>
          <a:solidFill>
            <a:srgbClr val="231F20"/>
          </a:solidFill>
          <a:ln w="12700">
            <a:solidFill>
              <a:srgbClr val="231F20"/>
            </a:solidFill>
            <a:prstDash val="solid"/>
          </a:ln>
        </p:spPr>
        <p:txBody>
          <a:bodyPr/>
          <a:lstStyle/>
          <a:p>
            <a:endParaRPr lang="en-US"/>
          </a:p>
        </p:txBody>
      </p:sp>
      <p:sp>
        <p:nvSpPr>
          <p:cNvPr id="30" name="Text 27"/>
          <p:cNvSpPr txBox="1"/>
          <p:nvPr/>
        </p:nvSpPr>
        <p:spPr>
          <a:xfrm>
            <a:off x="8192819" y="3627242"/>
            <a:ext cx="487668" cy="431597"/>
          </a:xfrm>
          <a:prstGeom prst="rect">
            <a:avLst/>
          </a:prstGeom>
          <a:noFill/>
          <a:ln/>
        </p:spPr>
        <p:txBody>
          <a:bodyPr wrap="square" lIns="0" tIns="0" rIns="0" bIns="0" rtlCol="0" anchor="ctr"/>
          <a:lstStyle/>
          <a:p>
            <a:pPr marL="0" indent="0" algn="ctr">
              <a:buNone/>
            </a:pPr>
            <a:r>
              <a:rPr lang="en-US" sz="1400" b="1" dirty="0">
                <a:solidFill>
                  <a:srgbClr val="FFFFFF"/>
                </a:solidFill>
                <a:latin typeface="Arial" pitchFamily="34" charset="0"/>
                <a:ea typeface="Arial" pitchFamily="34" charset="-122"/>
                <a:cs typeface="Arial" pitchFamily="34" charset="-120"/>
              </a:rPr>
              <a:t>6</a:t>
            </a:r>
            <a:endParaRPr lang="en-US" sz="1400" dirty="0"/>
          </a:p>
        </p:txBody>
      </p:sp>
      <p:sp>
        <p:nvSpPr>
          <p:cNvPr id="31" name="Text 28"/>
          <p:cNvSpPr txBox="1"/>
          <p:nvPr/>
        </p:nvSpPr>
        <p:spPr>
          <a:xfrm>
            <a:off x="8802404" y="3584082"/>
            <a:ext cx="2657790" cy="927933"/>
          </a:xfrm>
          <a:prstGeom prst="rect">
            <a:avLst/>
          </a:prstGeom>
          <a:noFill/>
          <a:ln/>
        </p:spPr>
        <p:txBody>
          <a:bodyPr wrap="square" lIns="0" tIns="0" rIns="0" bIns="0" rtlCol="0" anchor="t"/>
          <a:lstStyle/>
          <a:p>
            <a:pPr marL="0" indent="0">
              <a:spcAft>
                <a:spcPts val="200"/>
              </a:spcAft>
              <a:buNone/>
            </a:pPr>
            <a:r>
              <a:rPr lang="en-US" sz="1300" b="1" dirty="0">
                <a:solidFill>
                  <a:srgbClr val="231F20"/>
                </a:solidFill>
                <a:latin typeface="Arial" pitchFamily="34" charset="0"/>
                <a:ea typeface="Arial" pitchFamily="34" charset="-122"/>
                <a:cs typeface="Arial" pitchFamily="34" charset="-120"/>
              </a:rPr>
              <a:t>Annual survey</a:t>
            </a:r>
            <a:endParaRPr lang="en-US" sz="1300" dirty="0"/>
          </a:p>
          <a:p>
            <a:pPr marL="0" indent="0">
              <a:buNone/>
            </a:pPr>
            <a:r>
              <a:rPr lang="en-US" sz="1150" dirty="0">
                <a:solidFill>
                  <a:srgbClr val="232323"/>
                </a:solidFill>
                <a:latin typeface="Arial" pitchFamily="34" charset="0"/>
                <a:ea typeface="Arial" pitchFamily="34" charset="-122"/>
                <a:cs typeface="Arial" pitchFamily="34" charset="-120"/>
              </a:rPr>
              <a:t>MHEC Standardized Student Hunger Survey; aggregate results to OGSI.</a:t>
            </a:r>
            <a:endParaRPr lang="en-US" sz="1300" dirty="0"/>
          </a:p>
        </p:txBody>
      </p:sp>
      <p:sp>
        <p:nvSpPr>
          <p:cNvPr id="32" name="Shape 29"/>
          <p:cNvSpPr/>
          <p:nvPr/>
        </p:nvSpPr>
        <p:spPr>
          <a:xfrm>
            <a:off x="609585" y="4706234"/>
            <a:ext cx="3535592" cy="1078992"/>
          </a:xfrm>
          <a:prstGeom prst="roundRect">
            <a:avLst>
              <a:gd name="adj" fmla="val 8000"/>
            </a:avLst>
          </a:prstGeom>
          <a:solidFill>
            <a:srgbClr val="F2F2F2"/>
          </a:solidFill>
          <a:ln w="12700">
            <a:solidFill>
              <a:srgbClr val="F2F2F2"/>
            </a:solidFill>
            <a:prstDash val="solid"/>
          </a:ln>
        </p:spPr>
        <p:txBody>
          <a:bodyPr/>
          <a:lstStyle/>
          <a:p>
            <a:endParaRPr lang="en-US"/>
          </a:p>
        </p:txBody>
      </p:sp>
      <p:sp>
        <p:nvSpPr>
          <p:cNvPr id="33" name="Shape 30"/>
          <p:cNvSpPr/>
          <p:nvPr/>
        </p:nvSpPr>
        <p:spPr>
          <a:xfrm>
            <a:off x="783921" y="4835713"/>
            <a:ext cx="431597" cy="431597"/>
          </a:xfrm>
          <a:prstGeom prst="ellipse">
            <a:avLst/>
          </a:prstGeom>
          <a:solidFill>
            <a:srgbClr val="231F20"/>
          </a:solidFill>
          <a:ln w="12700">
            <a:solidFill>
              <a:srgbClr val="231F20"/>
            </a:solidFill>
            <a:prstDash val="solid"/>
          </a:ln>
        </p:spPr>
        <p:txBody>
          <a:bodyPr/>
          <a:lstStyle/>
          <a:p>
            <a:endParaRPr lang="en-US"/>
          </a:p>
        </p:txBody>
      </p:sp>
      <p:sp>
        <p:nvSpPr>
          <p:cNvPr id="34" name="Text 31"/>
          <p:cNvSpPr txBox="1"/>
          <p:nvPr/>
        </p:nvSpPr>
        <p:spPr>
          <a:xfrm>
            <a:off x="755885" y="4835713"/>
            <a:ext cx="487668" cy="431597"/>
          </a:xfrm>
          <a:prstGeom prst="rect">
            <a:avLst/>
          </a:prstGeom>
          <a:noFill/>
          <a:ln/>
        </p:spPr>
        <p:txBody>
          <a:bodyPr wrap="square" lIns="0" tIns="0" rIns="0" bIns="0" rtlCol="0" anchor="ctr"/>
          <a:lstStyle/>
          <a:p>
            <a:pPr marL="0" indent="0" algn="ctr">
              <a:buNone/>
            </a:pPr>
            <a:r>
              <a:rPr lang="en-US" sz="1400" b="1" dirty="0">
                <a:solidFill>
                  <a:srgbClr val="FFFFFF"/>
                </a:solidFill>
                <a:latin typeface="Arial" pitchFamily="34" charset="0"/>
                <a:ea typeface="Arial" pitchFamily="34" charset="-122"/>
                <a:cs typeface="Arial" pitchFamily="34" charset="-120"/>
              </a:rPr>
              <a:t>7</a:t>
            </a:r>
            <a:endParaRPr lang="en-US" sz="1400" dirty="0"/>
          </a:p>
        </p:txBody>
      </p:sp>
      <p:sp>
        <p:nvSpPr>
          <p:cNvPr id="35" name="Text 32"/>
          <p:cNvSpPr txBox="1"/>
          <p:nvPr/>
        </p:nvSpPr>
        <p:spPr>
          <a:xfrm>
            <a:off x="1365470" y="4792553"/>
            <a:ext cx="2657790" cy="927933"/>
          </a:xfrm>
          <a:prstGeom prst="rect">
            <a:avLst/>
          </a:prstGeom>
          <a:noFill/>
          <a:ln/>
        </p:spPr>
        <p:txBody>
          <a:bodyPr wrap="square" lIns="0" tIns="0" rIns="0" bIns="0" rtlCol="0" anchor="t"/>
          <a:lstStyle/>
          <a:p>
            <a:pPr marL="0" indent="0">
              <a:spcAft>
                <a:spcPts val="200"/>
              </a:spcAft>
              <a:buNone/>
            </a:pPr>
            <a:r>
              <a:rPr lang="en-US" sz="1300" b="1" dirty="0">
                <a:solidFill>
                  <a:srgbClr val="231F20"/>
                </a:solidFill>
                <a:latin typeface="Arial" pitchFamily="34" charset="0"/>
                <a:ea typeface="Arial" pitchFamily="34" charset="-122"/>
                <a:cs typeface="Arial" pitchFamily="34" charset="-120"/>
              </a:rPr>
              <a:t>Annual report</a:t>
            </a:r>
            <a:endParaRPr lang="en-US" sz="1300" dirty="0"/>
          </a:p>
          <a:p>
            <a:pPr marL="0" indent="0">
              <a:buNone/>
            </a:pPr>
            <a:r>
              <a:rPr lang="en-US" sz="1150" dirty="0">
                <a:solidFill>
                  <a:srgbClr val="232323"/>
                </a:solidFill>
                <a:latin typeface="Arial" pitchFamily="34" charset="0"/>
                <a:ea typeface="Arial" pitchFamily="34" charset="-122"/>
                <a:cs typeface="Arial" pitchFamily="34" charset="-120"/>
              </a:rPr>
              <a:t>Report to MHEC on efforts to address student hunger.</a:t>
            </a:r>
            <a:endParaRPr lang="en-US" sz="1300" dirty="0"/>
          </a:p>
        </p:txBody>
      </p:sp>
      <p:sp>
        <p:nvSpPr>
          <p:cNvPr id="36" name="Shape 33"/>
          <p:cNvSpPr/>
          <p:nvPr/>
        </p:nvSpPr>
        <p:spPr>
          <a:xfrm>
            <a:off x="4328052" y="4706234"/>
            <a:ext cx="3535592" cy="1078992"/>
          </a:xfrm>
          <a:prstGeom prst="roundRect">
            <a:avLst>
              <a:gd name="adj" fmla="val 8000"/>
            </a:avLst>
          </a:prstGeom>
          <a:solidFill>
            <a:srgbClr val="FFF3D6"/>
          </a:solidFill>
          <a:ln w="12700">
            <a:solidFill>
              <a:srgbClr val="FFF3D6"/>
            </a:solidFill>
            <a:prstDash val="solid"/>
          </a:ln>
        </p:spPr>
        <p:txBody>
          <a:bodyPr/>
          <a:lstStyle/>
          <a:p>
            <a:endParaRPr lang="en-US"/>
          </a:p>
        </p:txBody>
      </p:sp>
      <p:sp>
        <p:nvSpPr>
          <p:cNvPr id="37" name="Shape 34"/>
          <p:cNvSpPr/>
          <p:nvPr/>
        </p:nvSpPr>
        <p:spPr>
          <a:xfrm>
            <a:off x="4502388" y="4835713"/>
            <a:ext cx="431597" cy="431597"/>
          </a:xfrm>
          <a:prstGeom prst="ellipse">
            <a:avLst/>
          </a:prstGeom>
          <a:solidFill>
            <a:srgbClr val="FEC233"/>
          </a:solidFill>
          <a:ln w="12700">
            <a:solidFill>
              <a:srgbClr val="FEC233"/>
            </a:solidFill>
            <a:prstDash val="solid"/>
          </a:ln>
        </p:spPr>
        <p:txBody>
          <a:bodyPr/>
          <a:lstStyle/>
          <a:p>
            <a:endParaRPr lang="en-US"/>
          </a:p>
        </p:txBody>
      </p:sp>
      <p:sp>
        <p:nvSpPr>
          <p:cNvPr id="38" name="Text 35"/>
          <p:cNvSpPr txBox="1"/>
          <p:nvPr/>
        </p:nvSpPr>
        <p:spPr>
          <a:xfrm>
            <a:off x="4474352" y="4835713"/>
            <a:ext cx="487668" cy="431597"/>
          </a:xfrm>
          <a:prstGeom prst="rect">
            <a:avLst/>
          </a:prstGeom>
          <a:noFill/>
          <a:ln/>
        </p:spPr>
        <p:txBody>
          <a:bodyPr wrap="square" lIns="0" tIns="0" rIns="0" bIns="0" rtlCol="0" anchor="ctr"/>
          <a:lstStyle/>
          <a:p>
            <a:pPr marL="0" indent="0" algn="ctr">
              <a:buNone/>
            </a:pPr>
            <a:r>
              <a:rPr lang="en-US" sz="1400" b="1" dirty="0">
                <a:solidFill>
                  <a:srgbClr val="231F20"/>
                </a:solidFill>
                <a:latin typeface="Arial" pitchFamily="34" charset="0"/>
                <a:ea typeface="Arial" pitchFamily="34" charset="-122"/>
                <a:cs typeface="Arial" pitchFamily="34" charset="-120"/>
              </a:rPr>
              <a:t>8</a:t>
            </a:r>
            <a:endParaRPr lang="en-US" sz="1400" dirty="0"/>
          </a:p>
        </p:txBody>
      </p:sp>
      <p:sp>
        <p:nvSpPr>
          <p:cNvPr id="39" name="Text 36"/>
          <p:cNvSpPr txBox="1"/>
          <p:nvPr/>
        </p:nvSpPr>
        <p:spPr>
          <a:xfrm>
            <a:off x="5083937" y="4792553"/>
            <a:ext cx="2657790" cy="927933"/>
          </a:xfrm>
          <a:prstGeom prst="rect">
            <a:avLst/>
          </a:prstGeom>
          <a:noFill/>
          <a:ln/>
        </p:spPr>
        <p:txBody>
          <a:bodyPr wrap="square" lIns="0" tIns="0" rIns="0" bIns="0" rtlCol="0" anchor="t"/>
          <a:lstStyle/>
          <a:p>
            <a:pPr marL="0" indent="0">
              <a:spcAft>
                <a:spcPts val="200"/>
              </a:spcAft>
              <a:buNone/>
            </a:pPr>
            <a:r>
              <a:rPr lang="en-US" sz="1300" b="1" dirty="0">
                <a:solidFill>
                  <a:srgbClr val="231F20"/>
                </a:solidFill>
                <a:latin typeface="Arial" pitchFamily="34" charset="0"/>
                <a:ea typeface="Arial" pitchFamily="34" charset="-122"/>
                <a:cs typeface="Arial" pitchFamily="34" charset="-120"/>
              </a:rPr>
              <a:t>SNAP retailer access</a:t>
            </a:r>
            <a:endParaRPr lang="en-US" sz="1300" dirty="0"/>
          </a:p>
          <a:p>
            <a:pPr marL="0" indent="0">
              <a:buNone/>
            </a:pPr>
            <a:r>
              <a:rPr lang="en-US" sz="1150" dirty="0">
                <a:solidFill>
                  <a:srgbClr val="232323"/>
                </a:solidFill>
                <a:latin typeface="Arial" pitchFamily="34" charset="0"/>
                <a:ea typeface="Arial" pitchFamily="34" charset="-122"/>
                <a:cs typeface="Arial" pitchFamily="34" charset="-120"/>
              </a:rPr>
              <a:t>SNAP at campus retailers, or a list of off-campus retailers that accept it.</a:t>
            </a:r>
            <a:endParaRPr lang="en-US" sz="1300" dirty="0"/>
          </a:p>
        </p:txBody>
      </p:sp>
      <p:sp>
        <p:nvSpPr>
          <p:cNvPr id="40" name="Shape 37"/>
          <p:cNvSpPr/>
          <p:nvPr/>
        </p:nvSpPr>
        <p:spPr>
          <a:xfrm>
            <a:off x="8046519" y="4706234"/>
            <a:ext cx="3535592" cy="1078992"/>
          </a:xfrm>
          <a:prstGeom prst="roundRect">
            <a:avLst>
              <a:gd name="adj" fmla="val 8000"/>
            </a:avLst>
          </a:prstGeom>
          <a:solidFill>
            <a:srgbClr val="FFF3D6"/>
          </a:solidFill>
          <a:ln w="12700">
            <a:solidFill>
              <a:srgbClr val="FFF3D6"/>
            </a:solidFill>
            <a:prstDash val="solid"/>
          </a:ln>
        </p:spPr>
        <p:txBody>
          <a:bodyPr/>
          <a:lstStyle/>
          <a:p>
            <a:endParaRPr lang="en-US"/>
          </a:p>
        </p:txBody>
      </p:sp>
      <p:sp>
        <p:nvSpPr>
          <p:cNvPr id="41" name="Shape 38"/>
          <p:cNvSpPr/>
          <p:nvPr/>
        </p:nvSpPr>
        <p:spPr>
          <a:xfrm>
            <a:off x="8220855" y="4835713"/>
            <a:ext cx="431597" cy="431597"/>
          </a:xfrm>
          <a:prstGeom prst="ellipse">
            <a:avLst/>
          </a:prstGeom>
          <a:solidFill>
            <a:srgbClr val="FEC233"/>
          </a:solidFill>
          <a:ln w="12700">
            <a:solidFill>
              <a:srgbClr val="FEC233"/>
            </a:solidFill>
            <a:prstDash val="solid"/>
          </a:ln>
        </p:spPr>
        <p:txBody>
          <a:bodyPr/>
          <a:lstStyle/>
          <a:p>
            <a:endParaRPr lang="en-US"/>
          </a:p>
        </p:txBody>
      </p:sp>
      <p:sp>
        <p:nvSpPr>
          <p:cNvPr id="42" name="Text 39"/>
          <p:cNvSpPr txBox="1"/>
          <p:nvPr/>
        </p:nvSpPr>
        <p:spPr>
          <a:xfrm>
            <a:off x="8192819" y="4835713"/>
            <a:ext cx="487668" cy="431597"/>
          </a:xfrm>
          <a:prstGeom prst="rect">
            <a:avLst/>
          </a:prstGeom>
          <a:noFill/>
          <a:ln/>
        </p:spPr>
        <p:txBody>
          <a:bodyPr wrap="square" lIns="0" tIns="0" rIns="0" bIns="0" rtlCol="0" anchor="ctr"/>
          <a:lstStyle/>
          <a:p>
            <a:pPr marL="0" indent="0" algn="ctr">
              <a:buNone/>
            </a:pPr>
            <a:r>
              <a:rPr lang="en-US" sz="1400" b="1" dirty="0">
                <a:solidFill>
                  <a:srgbClr val="231F20"/>
                </a:solidFill>
                <a:latin typeface="Arial" pitchFamily="34" charset="0"/>
                <a:ea typeface="Arial" pitchFamily="34" charset="-122"/>
                <a:cs typeface="Arial" pitchFamily="34" charset="-120"/>
              </a:rPr>
              <a:t>9</a:t>
            </a:r>
            <a:endParaRPr lang="en-US" sz="1400" dirty="0"/>
          </a:p>
        </p:txBody>
      </p:sp>
      <p:sp>
        <p:nvSpPr>
          <p:cNvPr id="43" name="Text 40"/>
          <p:cNvSpPr txBox="1"/>
          <p:nvPr/>
        </p:nvSpPr>
        <p:spPr>
          <a:xfrm>
            <a:off x="8802404" y="4792553"/>
            <a:ext cx="2657790" cy="927933"/>
          </a:xfrm>
          <a:prstGeom prst="rect">
            <a:avLst/>
          </a:prstGeom>
          <a:noFill/>
          <a:ln/>
        </p:spPr>
        <p:txBody>
          <a:bodyPr wrap="square" lIns="0" tIns="0" rIns="0" bIns="0" rtlCol="0" anchor="t"/>
          <a:lstStyle/>
          <a:p>
            <a:pPr marL="0" indent="0">
              <a:spcAft>
                <a:spcPts val="200"/>
              </a:spcAft>
              <a:buNone/>
            </a:pPr>
            <a:r>
              <a:rPr lang="en-US" sz="1300" b="1" dirty="0">
                <a:solidFill>
                  <a:srgbClr val="231F20"/>
                </a:solidFill>
                <a:latin typeface="Arial" pitchFamily="34" charset="0"/>
                <a:ea typeface="Arial" pitchFamily="34" charset="-122"/>
                <a:cs typeface="Arial" pitchFamily="34" charset="-120"/>
              </a:rPr>
              <a:t>Meal-sharing program</a:t>
            </a:r>
            <a:endParaRPr lang="en-US" sz="1300" dirty="0"/>
          </a:p>
          <a:p>
            <a:pPr marL="0" indent="0">
              <a:buNone/>
            </a:pPr>
            <a:r>
              <a:rPr lang="en-US" sz="1150" dirty="0">
                <a:solidFill>
                  <a:srgbClr val="232323"/>
                </a:solidFill>
                <a:latin typeface="Arial" pitchFamily="34" charset="0"/>
                <a:ea typeface="Arial" pitchFamily="34" charset="-122"/>
                <a:cs typeface="Arial" pitchFamily="34" charset="-120"/>
              </a:rPr>
              <a:t>Students donate unused meal plan credits to students in need.</a:t>
            </a:r>
            <a:endParaRPr lang="en-US" sz="1300" dirty="0"/>
          </a:p>
        </p:txBody>
      </p:sp>
      <p:sp>
        <p:nvSpPr>
          <p:cNvPr id="44" name="Text 41"/>
          <p:cNvSpPr txBox="1"/>
          <p:nvPr/>
        </p:nvSpPr>
        <p:spPr>
          <a:xfrm>
            <a:off x="609585" y="5957865"/>
            <a:ext cx="10972526" cy="431597"/>
          </a:xfrm>
          <a:prstGeom prst="rect">
            <a:avLst/>
          </a:prstGeom>
          <a:noFill/>
          <a:ln/>
        </p:spPr>
        <p:txBody>
          <a:bodyPr wrap="square" lIns="0" tIns="0" rIns="0" bIns="0" rtlCol="0" anchor="ctr"/>
          <a:lstStyle/>
          <a:p>
            <a:pPr marL="0" indent="0">
              <a:buNone/>
            </a:pPr>
            <a:r>
              <a:rPr lang="en-US" sz="1250" b="1" dirty="0">
                <a:solidFill>
                  <a:srgbClr val="232323"/>
                </a:solidFill>
                <a:latin typeface="Arial" pitchFamily="34" charset="0"/>
                <a:ea typeface="Arial" pitchFamily="34" charset="-122"/>
                <a:cs typeface="Arial" pitchFamily="34" charset="-120"/>
              </a:rPr>
              <a:t>Criteria 1 to 7 apply to every institution. </a:t>
            </a:r>
            <a:r>
              <a:rPr lang="en-US" sz="1250" dirty="0">
                <a:solidFill>
                  <a:srgbClr val="232323"/>
                </a:solidFill>
                <a:latin typeface="Arial" pitchFamily="34" charset="0"/>
                <a:ea typeface="Arial" pitchFamily="34" charset="-122"/>
                <a:cs typeface="Arial" pitchFamily="34" charset="-120"/>
              </a:rPr>
              <a:t>Criteria 8 and 9 apply only to 4-year institutions and 4-year regional centers. 2-year institutions are exempt under § 11-1703(b).</a:t>
            </a:r>
            <a:endParaRPr lang="en-US" sz="12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3813048" y="0"/>
            <a:ext cx="2889504" cy="1014984"/>
          </a:xfrm>
          <a:prstGeom prst="rect">
            <a:avLst/>
          </a:prstGeom>
          <a:solidFill>
            <a:srgbClr val="FEC233"/>
          </a:solidFill>
          <a:ln w="12700">
            <a:solidFill>
              <a:srgbClr val="FEC233"/>
            </a:solidFill>
            <a:prstDash val="solid"/>
          </a:ln>
        </p:spPr>
        <p:txBody>
          <a:bodyPr/>
          <a:lstStyle/>
          <a:p>
            <a:endParaRPr lang="en-US"/>
          </a:p>
        </p:txBody>
      </p:sp>
      <p:sp>
        <p:nvSpPr>
          <p:cNvPr id="3" name="Shape 1"/>
          <p:cNvSpPr/>
          <p:nvPr/>
        </p:nvSpPr>
        <p:spPr>
          <a:xfrm>
            <a:off x="6702552" y="0"/>
            <a:ext cx="2670048" cy="1014984"/>
          </a:xfrm>
          <a:prstGeom prst="rect">
            <a:avLst/>
          </a:prstGeom>
          <a:solidFill>
            <a:srgbClr val="231F20"/>
          </a:solidFill>
          <a:ln w="12700">
            <a:solidFill>
              <a:srgbClr val="231F20"/>
            </a:solidFill>
            <a:prstDash val="solid"/>
          </a:ln>
        </p:spPr>
        <p:txBody>
          <a:bodyPr/>
          <a:lstStyle/>
          <a:p>
            <a:endParaRPr lang="en-US"/>
          </a:p>
        </p:txBody>
      </p:sp>
      <p:sp>
        <p:nvSpPr>
          <p:cNvPr id="4" name="Shape 2"/>
          <p:cNvSpPr/>
          <p:nvPr/>
        </p:nvSpPr>
        <p:spPr>
          <a:xfrm>
            <a:off x="9372600" y="0"/>
            <a:ext cx="2819095" cy="1014984"/>
          </a:xfrm>
          <a:prstGeom prst="rect">
            <a:avLst/>
          </a:prstGeom>
          <a:solidFill>
            <a:srgbClr val="C4113C"/>
          </a:solidFill>
          <a:ln w="12700">
            <a:solidFill>
              <a:srgbClr val="C4113C"/>
            </a:solidFill>
            <a:prstDash val="solid"/>
          </a:ln>
        </p:spPr>
        <p:txBody>
          <a:bodyPr/>
          <a:lstStyle/>
          <a:p>
            <a:endParaRPr lang="en-US"/>
          </a:p>
        </p:txBody>
      </p:sp>
      <p:pic>
        <p:nvPicPr>
          <p:cNvPr id="5" name="Image 0" descr="/home/claude/deck/img/logo.png"/>
          <p:cNvPicPr>
            <a:picLocks noChangeAspect="1"/>
          </p:cNvPicPr>
          <p:nvPr/>
        </p:nvPicPr>
        <p:blipFill>
          <a:blip r:embed="rId3"/>
          <a:stretch>
            <a:fillRect/>
          </a:stretch>
        </p:blipFill>
        <p:spPr>
          <a:xfrm>
            <a:off x="320040" y="137160"/>
            <a:ext cx="3163824" cy="841248"/>
          </a:xfrm>
          <a:prstGeom prst="rect">
            <a:avLst/>
          </a:prstGeom>
        </p:spPr>
      </p:pic>
      <p:sp>
        <p:nvSpPr>
          <p:cNvPr id="6" name="Text 3"/>
          <p:cNvSpPr txBox="1"/>
          <p:nvPr/>
        </p:nvSpPr>
        <p:spPr>
          <a:xfrm>
            <a:off x="609585" y="1188720"/>
            <a:ext cx="10972526" cy="302118"/>
          </a:xfrm>
          <a:prstGeom prst="rect">
            <a:avLst/>
          </a:prstGeom>
          <a:noFill/>
          <a:ln/>
        </p:spPr>
        <p:txBody>
          <a:bodyPr wrap="square" lIns="0" tIns="0" rIns="0" bIns="0" rtlCol="0" anchor="ctr"/>
          <a:lstStyle/>
          <a:p>
            <a:pPr marL="0" indent="0">
              <a:buNone/>
            </a:pPr>
            <a:r>
              <a:rPr lang="en-US" sz="1150" b="1" kern="0" spc="200" dirty="0">
                <a:solidFill>
                  <a:srgbClr val="231F20"/>
                </a:solidFill>
                <a:latin typeface="Arial" pitchFamily="34" charset="0"/>
                <a:ea typeface="Arial" pitchFamily="34" charset="-122"/>
                <a:cs typeface="Arial" pitchFamily="34" charset="-120"/>
              </a:rPr>
              <a:t>WHAT'S NEW FOR FY 2027</a:t>
            </a:r>
            <a:endParaRPr lang="en-US" sz="1150" dirty="0"/>
          </a:p>
        </p:txBody>
      </p:sp>
      <p:sp>
        <p:nvSpPr>
          <p:cNvPr id="7" name="Text 4"/>
          <p:cNvSpPr txBox="1"/>
          <p:nvPr/>
        </p:nvSpPr>
        <p:spPr>
          <a:xfrm>
            <a:off x="609585" y="1447678"/>
            <a:ext cx="10972526" cy="647395"/>
          </a:xfrm>
          <a:prstGeom prst="rect">
            <a:avLst/>
          </a:prstGeom>
          <a:noFill/>
          <a:ln/>
        </p:spPr>
        <p:txBody>
          <a:bodyPr wrap="square" lIns="0" tIns="0" rIns="0" bIns="0" rtlCol="0" anchor="t"/>
          <a:lstStyle/>
          <a:p>
            <a:pPr marL="0" indent="0">
              <a:buNone/>
            </a:pPr>
            <a:r>
              <a:rPr lang="en-US" sz="3000" b="1" dirty="0">
                <a:solidFill>
                  <a:srgbClr val="C4113C"/>
                </a:solidFill>
                <a:latin typeface="Arial" pitchFamily="34" charset="0"/>
                <a:ea typeface="Arial" pitchFamily="34" charset="-122"/>
                <a:cs typeface="Arial" pitchFamily="34" charset="-120"/>
              </a:rPr>
              <a:t>What's new for FY 2027</a:t>
            </a:r>
            <a:endParaRPr lang="en-US" sz="3000" dirty="0"/>
          </a:p>
        </p:txBody>
      </p:sp>
      <p:graphicFrame>
        <p:nvGraphicFramePr>
          <p:cNvPr id="8" name="Table 0"/>
          <p:cNvGraphicFramePr>
            <a:graphicFrameLocks noGrp="1"/>
          </p:cNvGraphicFramePr>
          <p:nvPr>
            <p:extLst>
              <p:ext uri="{D42A27DB-BD31-4B8C-83A1-F6EECF244321}">
                <p14:modId xmlns:p14="http://schemas.microsoft.com/office/powerpoint/2010/main" val="1579011935"/>
              </p:ext>
            </p:extLst>
          </p:nvPr>
        </p:nvGraphicFramePr>
        <p:xfrm>
          <a:off x="609585" y="2289292"/>
          <a:ext cx="10972526" cy="4518660"/>
        </p:xfrm>
        <a:graphic>
          <a:graphicData uri="http://schemas.openxmlformats.org/drawingml/2006/table">
            <a:tbl>
              <a:tblPr/>
              <a:tblGrid>
                <a:gridCol w="4876678">
                  <a:extLst>
                    <a:ext uri="{9D8B030D-6E8A-4147-A177-3AD203B41FA5}">
                      <a16:colId xmlns:a16="http://schemas.microsoft.com/office/drawing/2014/main" val="20000"/>
                    </a:ext>
                  </a:extLst>
                </a:gridCol>
                <a:gridCol w="6095848">
                  <a:extLst>
                    <a:ext uri="{9D8B030D-6E8A-4147-A177-3AD203B41FA5}">
                      <a16:colId xmlns:a16="http://schemas.microsoft.com/office/drawing/2014/main" val="20001"/>
                    </a:ext>
                  </a:extLst>
                </a:gridCol>
              </a:tblGrid>
              <a:tr h="0">
                <a:tc>
                  <a:txBody>
                    <a:bodyPr/>
                    <a:lstStyle/>
                    <a:p>
                      <a:pPr marL="0" indent="0">
                        <a:buNone/>
                      </a:pPr>
                      <a:r>
                        <a:rPr lang="en-US" sz="1250" b="1" dirty="0">
                          <a:solidFill>
                            <a:srgbClr val="FFFFFF"/>
                          </a:solidFill>
                          <a:latin typeface="Arial" pitchFamily="34" charset="0"/>
                          <a:ea typeface="Arial" pitchFamily="34" charset="-122"/>
                          <a:cs typeface="Arial" pitchFamily="34" charset="-120"/>
                        </a:rPr>
                        <a:t>What changed</a:t>
                      </a:r>
                      <a:endParaRPr lang="en-US" sz="1250" dirty="0">
                        <a:latin typeface="Arial" charset="0"/>
                        <a:ea typeface="Arial" charset="0"/>
                        <a:cs typeface="Arial" charset="0"/>
                      </a:endParaRPr>
                    </a:p>
                  </a:txBody>
                  <a:tcPr marL="76200" marR="76200" marT="50800" marB="5080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231F20"/>
                    </a:solidFill>
                  </a:tcPr>
                </a:tc>
                <a:tc>
                  <a:txBody>
                    <a:bodyPr/>
                    <a:lstStyle/>
                    <a:p>
                      <a:pPr marL="0" indent="0">
                        <a:buNone/>
                      </a:pPr>
                      <a:r>
                        <a:rPr lang="en-US" sz="1250" b="1" dirty="0">
                          <a:solidFill>
                            <a:srgbClr val="FFFFFF"/>
                          </a:solidFill>
                          <a:latin typeface="Arial" pitchFamily="34" charset="0"/>
                          <a:ea typeface="Arial" pitchFamily="34" charset="-122"/>
                          <a:cs typeface="Arial" pitchFamily="34" charset="-120"/>
                        </a:rPr>
                        <a:t>Why</a:t>
                      </a:r>
                      <a:endParaRPr lang="en-US" sz="1250" dirty="0">
                        <a:latin typeface="Arial" charset="0"/>
                        <a:ea typeface="Arial" charset="0"/>
                        <a:cs typeface="Arial" charset="0"/>
                      </a:endParaRPr>
                    </a:p>
                  </a:txBody>
                  <a:tcPr marL="76200" marR="76200" marT="50800" marB="5080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231F20"/>
                    </a:solidFill>
                  </a:tcPr>
                </a:tc>
                <a:extLst>
                  <a:ext uri="{0D108BD9-81ED-4DB2-BD59-A6C34878D82A}">
                    <a16:rowId xmlns:a16="http://schemas.microsoft.com/office/drawing/2014/main" val="10000"/>
                  </a:ext>
                </a:extLst>
              </a:tr>
              <a:tr h="0">
                <a:tc>
                  <a:txBody>
                    <a:bodyPr/>
                    <a:lstStyle/>
                    <a:p>
                      <a:pPr marL="0" indent="0">
                        <a:buNone/>
                      </a:pPr>
                      <a:r>
                        <a:rPr lang="en-US" sz="1400" b="1" dirty="0">
                          <a:solidFill>
                            <a:srgbClr val="232323"/>
                          </a:solidFill>
                          <a:latin typeface="Arial" pitchFamily="34" charset="0"/>
                          <a:ea typeface="Arial" pitchFamily="34" charset="-122"/>
                          <a:cs typeface="Arial" pitchFamily="34" charset="-120"/>
                        </a:rPr>
                        <a:t>Designation is determined from the application; no prior designation needed</a:t>
                      </a:r>
                      <a:endParaRPr lang="en-US" sz="1400" dirty="0">
                        <a:latin typeface="Arial" charset="0"/>
                        <a:ea typeface="Arial" charset="0"/>
                        <a:cs typeface="Arial" charset="0"/>
                      </a:endParaRPr>
                    </a:p>
                  </a:txBody>
                  <a:tcPr marL="76200" marR="76200" marT="50800" marB="5080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FFFFF"/>
                    </a:solidFill>
                  </a:tcPr>
                </a:tc>
                <a:tc>
                  <a:txBody>
                    <a:bodyPr/>
                    <a:lstStyle/>
                    <a:p>
                      <a:pPr marL="0" indent="0">
                        <a:buNone/>
                      </a:pPr>
                      <a:r>
                        <a:rPr lang="en-US" sz="1400" dirty="0">
                          <a:solidFill>
                            <a:srgbClr val="232323"/>
                          </a:solidFill>
                          <a:latin typeface="Arial" pitchFamily="34" charset="0"/>
                          <a:ea typeface="Arial" pitchFamily="34" charset="-122"/>
                          <a:cs typeface="Arial" pitchFamily="34" charset="-120"/>
                        </a:rPr>
                        <a:t>FY 2026 required designation but gave public institutions no way to get it.</a:t>
                      </a:r>
                      <a:endParaRPr lang="en-US" sz="1400" dirty="0">
                        <a:latin typeface="Arial" charset="0"/>
                        <a:ea typeface="Arial" charset="0"/>
                        <a:cs typeface="Arial" charset="0"/>
                      </a:endParaRPr>
                    </a:p>
                  </a:txBody>
                  <a:tcPr marL="76200" marR="76200" marT="50800" marB="5080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0">
                <a:tc>
                  <a:txBody>
                    <a:bodyPr/>
                    <a:lstStyle/>
                    <a:p>
                      <a:pPr marL="0" indent="0">
                        <a:buNone/>
                      </a:pPr>
                      <a:r>
                        <a:rPr lang="en-US" sz="1400" b="1" dirty="0">
                          <a:solidFill>
                            <a:srgbClr val="232323"/>
                          </a:solidFill>
                          <a:latin typeface="Arial" pitchFamily="34" charset="0"/>
                          <a:ea typeface="Arial" pitchFamily="34" charset="-122"/>
                          <a:cs typeface="Arial" pitchFamily="34" charset="-120"/>
                        </a:rPr>
                        <a:t>Private institutions have a Designation-Only Portfolio (Appendix H)</a:t>
                      </a:r>
                      <a:endParaRPr lang="en-US" sz="1400" dirty="0">
                        <a:latin typeface="Arial" charset="0"/>
                        <a:ea typeface="Arial" charset="0"/>
                        <a:cs typeface="Arial" charset="0"/>
                      </a:endParaRPr>
                    </a:p>
                  </a:txBody>
                  <a:tcPr marL="76200" marR="76200" marT="50800" marB="5080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F2F2"/>
                    </a:solidFill>
                  </a:tcPr>
                </a:tc>
                <a:tc>
                  <a:txBody>
                    <a:bodyPr/>
                    <a:lstStyle/>
                    <a:p>
                      <a:pPr marL="0" indent="0">
                        <a:buNone/>
                      </a:pPr>
                      <a:r>
                        <a:rPr lang="en-US" sz="1400" dirty="0">
                          <a:solidFill>
                            <a:srgbClr val="232323"/>
                          </a:solidFill>
                          <a:latin typeface="Arial" pitchFamily="34" charset="0"/>
                          <a:ea typeface="Arial" pitchFamily="34" charset="-122"/>
                          <a:cs typeface="Arial" pitchFamily="34" charset="-120"/>
                        </a:rPr>
                        <a:t>The statute now requires MHEC to designate private institutions.</a:t>
                      </a:r>
                      <a:endParaRPr lang="en-US" sz="1400" dirty="0">
                        <a:latin typeface="Arial" charset="0"/>
                        <a:ea typeface="Arial" charset="0"/>
                        <a:cs typeface="Arial" charset="0"/>
                      </a:endParaRPr>
                    </a:p>
                  </a:txBody>
                  <a:tcPr marL="76200" marR="76200" marT="50800" marB="5080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F2F2"/>
                    </a:solidFill>
                  </a:tcPr>
                </a:tc>
                <a:extLst>
                  <a:ext uri="{0D108BD9-81ED-4DB2-BD59-A6C34878D82A}">
                    <a16:rowId xmlns:a16="http://schemas.microsoft.com/office/drawing/2014/main" val="10002"/>
                  </a:ext>
                </a:extLst>
              </a:tr>
              <a:tr h="0">
                <a:tc>
                  <a:txBody>
                    <a:bodyPr/>
                    <a:lstStyle/>
                    <a:p>
                      <a:pPr marL="0" indent="0">
                        <a:buNone/>
                      </a:pPr>
                      <a:r>
                        <a:rPr lang="en-US" sz="1400" b="1" dirty="0">
                          <a:solidFill>
                            <a:srgbClr val="232323"/>
                          </a:solidFill>
                          <a:latin typeface="Arial" pitchFamily="34" charset="0"/>
                          <a:ea typeface="Arial" pitchFamily="34" charset="-122"/>
                          <a:cs typeface="Arial" pitchFamily="34" charset="-120"/>
                        </a:rPr>
                        <a:t>Standardized Student Hunger Survey issued in the RFP, reported as aggregate counts</a:t>
                      </a:r>
                      <a:endParaRPr lang="en-US" sz="1400" dirty="0">
                        <a:latin typeface="Arial" charset="0"/>
                        <a:ea typeface="Arial" charset="0"/>
                        <a:cs typeface="Arial" charset="0"/>
                      </a:endParaRPr>
                    </a:p>
                  </a:txBody>
                  <a:tcPr marL="76200" marR="76200" marT="50800" marB="5080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FFFFF"/>
                    </a:solidFill>
                  </a:tcPr>
                </a:tc>
                <a:tc>
                  <a:txBody>
                    <a:bodyPr/>
                    <a:lstStyle/>
                    <a:p>
                      <a:pPr marL="0" indent="0">
                        <a:buNone/>
                      </a:pPr>
                      <a:r>
                        <a:rPr lang="en-US" sz="1400" dirty="0">
                          <a:solidFill>
                            <a:srgbClr val="232323"/>
                          </a:solidFill>
                          <a:latin typeface="Arial" pitchFamily="34" charset="0"/>
                          <a:ea typeface="Arial" pitchFamily="34" charset="-122"/>
                          <a:cs typeface="Arial" pitchFamily="34" charset="-120"/>
                        </a:rPr>
                        <a:t>Statute requires a standardized survey. MHEC receives counts only, never PII.</a:t>
                      </a:r>
                      <a:endParaRPr lang="en-US" sz="1400" dirty="0">
                        <a:latin typeface="Arial" charset="0"/>
                        <a:ea typeface="Arial" charset="0"/>
                        <a:cs typeface="Arial" charset="0"/>
                      </a:endParaRPr>
                    </a:p>
                  </a:txBody>
                  <a:tcPr marL="76200" marR="76200" marT="50800" marB="5080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0">
                <a:tc>
                  <a:txBody>
                    <a:bodyPr/>
                    <a:lstStyle/>
                    <a:p>
                      <a:pPr marL="0" indent="0">
                        <a:buNone/>
                      </a:pPr>
                      <a:r>
                        <a:rPr lang="en-US" sz="1400" b="1" dirty="0">
                          <a:solidFill>
                            <a:srgbClr val="232323"/>
                          </a:solidFill>
                          <a:latin typeface="Arial" pitchFamily="34" charset="0"/>
                          <a:ea typeface="Arial" pitchFamily="34" charset="-122"/>
                          <a:cs typeface="Arial" pitchFamily="34" charset="-120"/>
                        </a:rPr>
                        <a:t>Match is documented like grant costs and tested at closeout</a:t>
                      </a:r>
                      <a:endParaRPr lang="en-US" sz="1400" dirty="0">
                        <a:latin typeface="Arial" charset="0"/>
                        <a:ea typeface="Arial" charset="0"/>
                        <a:cs typeface="Arial" charset="0"/>
                      </a:endParaRPr>
                    </a:p>
                  </a:txBody>
                  <a:tcPr marL="76200" marR="76200" marT="50800" marB="5080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F2F2"/>
                    </a:solidFill>
                  </a:tcPr>
                </a:tc>
                <a:tc>
                  <a:txBody>
                    <a:bodyPr/>
                    <a:lstStyle/>
                    <a:p>
                      <a:pPr marL="0" indent="0">
                        <a:buNone/>
                      </a:pPr>
                      <a:r>
                        <a:rPr lang="en-US" sz="1400" dirty="0">
                          <a:solidFill>
                            <a:srgbClr val="232323"/>
                          </a:solidFill>
                          <a:latin typeface="Arial" pitchFamily="34" charset="0"/>
                          <a:ea typeface="Arial" pitchFamily="34" charset="-122"/>
                          <a:cs typeface="Arial" pitchFamily="34" charset="-120"/>
                        </a:rPr>
                        <a:t>FY 2026 had no documentation standard, so match could not be enforced.</a:t>
                      </a:r>
                      <a:endParaRPr lang="en-US" sz="1400" dirty="0">
                        <a:latin typeface="Arial" charset="0"/>
                        <a:ea typeface="Arial" charset="0"/>
                        <a:cs typeface="Arial" charset="0"/>
                      </a:endParaRPr>
                    </a:p>
                  </a:txBody>
                  <a:tcPr marL="76200" marR="76200" marT="50800" marB="5080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F2F2"/>
                    </a:solidFill>
                  </a:tcPr>
                </a:tc>
                <a:extLst>
                  <a:ext uri="{0D108BD9-81ED-4DB2-BD59-A6C34878D82A}">
                    <a16:rowId xmlns:a16="http://schemas.microsoft.com/office/drawing/2014/main" val="10004"/>
                  </a:ext>
                </a:extLst>
              </a:tr>
              <a:tr h="0">
                <a:tc>
                  <a:txBody>
                    <a:bodyPr/>
                    <a:lstStyle/>
                    <a:p>
                      <a:pPr marL="0" indent="0">
                        <a:buNone/>
                      </a:pPr>
                      <a:r>
                        <a:rPr lang="en-US" sz="1400" b="1" dirty="0">
                          <a:solidFill>
                            <a:srgbClr val="232323"/>
                          </a:solidFill>
                          <a:latin typeface="Arial" pitchFamily="34" charset="0"/>
                          <a:ea typeface="Arial" pitchFamily="34" charset="-122"/>
                          <a:cs typeface="Arial" pitchFamily="34" charset="-120"/>
                        </a:rPr>
                        <a:t>Indirect costs, including unrecovered indirect, are not match</a:t>
                      </a:r>
                      <a:endParaRPr lang="en-US" sz="1400" dirty="0">
                        <a:latin typeface="Arial" charset="0"/>
                        <a:ea typeface="Arial" charset="0"/>
                        <a:cs typeface="Arial" charset="0"/>
                      </a:endParaRPr>
                    </a:p>
                  </a:txBody>
                  <a:tcPr marL="76200" marR="76200" marT="50800" marB="5080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FFFFF"/>
                    </a:solidFill>
                  </a:tcPr>
                </a:tc>
                <a:tc>
                  <a:txBody>
                    <a:bodyPr/>
                    <a:lstStyle/>
                    <a:p>
                      <a:pPr marL="0" indent="0">
                        <a:buNone/>
                      </a:pPr>
                      <a:r>
                        <a:rPr lang="en-US" sz="1400" dirty="0">
                          <a:solidFill>
                            <a:srgbClr val="232323"/>
                          </a:solidFill>
                          <a:latin typeface="Arial" pitchFamily="34" charset="0"/>
                          <a:ea typeface="Arial" pitchFamily="34" charset="-122"/>
                          <a:cs typeface="Arial" pitchFamily="34" charset="-120"/>
                        </a:rPr>
                        <a:t>Unrecovered indirect can exceed the whole match on an award this size. One FY 2026 applicant claimed $508.</a:t>
                      </a:r>
                      <a:endParaRPr lang="en-US" sz="1400" dirty="0">
                        <a:latin typeface="Arial" charset="0"/>
                        <a:ea typeface="Arial" charset="0"/>
                        <a:cs typeface="Arial" charset="0"/>
                      </a:endParaRPr>
                    </a:p>
                  </a:txBody>
                  <a:tcPr marL="76200" marR="76200" marT="50800" marB="5080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0">
                <a:tc>
                  <a:txBody>
                    <a:bodyPr/>
                    <a:lstStyle/>
                    <a:p>
                      <a:pPr marL="0" indent="0">
                        <a:buNone/>
                      </a:pPr>
                      <a:r>
                        <a:rPr lang="en-US" sz="1400" b="1" dirty="0">
                          <a:solidFill>
                            <a:srgbClr val="232323"/>
                          </a:solidFill>
                          <a:latin typeface="Arial" pitchFamily="34" charset="0"/>
                          <a:ea typeface="Arial" pitchFamily="34" charset="-122"/>
                          <a:cs typeface="Arial" pitchFamily="34" charset="-120"/>
                        </a:rPr>
                        <a:t>Budget Summary is an Excel workbook with built-in checks</a:t>
                      </a:r>
                      <a:endParaRPr lang="en-US" sz="1400" dirty="0">
                        <a:latin typeface="Arial" charset="0"/>
                        <a:ea typeface="Arial" charset="0"/>
                        <a:cs typeface="Arial" charset="0"/>
                      </a:endParaRPr>
                    </a:p>
                  </a:txBody>
                  <a:tcPr marL="76200" marR="76200" marT="50800" marB="5080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F2F2"/>
                    </a:solidFill>
                  </a:tcPr>
                </a:tc>
                <a:tc>
                  <a:txBody>
                    <a:bodyPr/>
                    <a:lstStyle/>
                    <a:p>
                      <a:pPr marL="0" indent="0">
                        <a:buNone/>
                      </a:pPr>
                      <a:r>
                        <a:rPr lang="en-US" sz="1400" dirty="0">
                          <a:solidFill>
                            <a:srgbClr val="232323"/>
                          </a:solidFill>
                          <a:latin typeface="Arial" pitchFamily="34" charset="0"/>
                          <a:ea typeface="Arial" pitchFamily="34" charset="-122"/>
                          <a:cs typeface="Arial" pitchFamily="34" charset="-120"/>
                        </a:rPr>
                        <a:t>2 of 12 FY 2026 applicants computed indirect against the wrong base.</a:t>
                      </a:r>
                      <a:endParaRPr lang="en-US" sz="1400" dirty="0">
                        <a:latin typeface="Arial" charset="0"/>
                        <a:ea typeface="Arial" charset="0"/>
                        <a:cs typeface="Arial" charset="0"/>
                      </a:endParaRPr>
                    </a:p>
                  </a:txBody>
                  <a:tcPr marL="76200" marR="76200" marT="50800" marB="5080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F2F2"/>
                    </a:solidFill>
                  </a:tcPr>
                </a:tc>
                <a:extLst>
                  <a:ext uri="{0D108BD9-81ED-4DB2-BD59-A6C34878D82A}">
                    <a16:rowId xmlns:a16="http://schemas.microsoft.com/office/drawing/2014/main" val="10006"/>
                  </a:ext>
                </a:extLst>
              </a:tr>
              <a:tr h="0">
                <a:tc>
                  <a:txBody>
                    <a:bodyPr/>
                    <a:lstStyle/>
                    <a:p>
                      <a:pPr marL="0" indent="0">
                        <a:buNone/>
                      </a:pPr>
                      <a:r>
                        <a:rPr lang="en-US" sz="1400" b="1" dirty="0">
                          <a:solidFill>
                            <a:srgbClr val="232323"/>
                          </a:solidFill>
                          <a:latin typeface="Arial" pitchFamily="34" charset="0"/>
                          <a:ea typeface="Arial" pitchFamily="34" charset="-122"/>
                          <a:cs typeface="Arial" pitchFamily="34" charset="-120"/>
                        </a:rPr>
                        <a:t>New Appendices C, E, and F; State Plan alignment in the needs assessment</a:t>
                      </a:r>
                      <a:endParaRPr lang="en-US" sz="1400" dirty="0">
                        <a:latin typeface="Arial" charset="0"/>
                        <a:ea typeface="Arial" charset="0"/>
                        <a:cs typeface="Arial" charset="0"/>
                      </a:endParaRPr>
                    </a:p>
                  </a:txBody>
                  <a:tcPr marL="76200" marR="76200" marT="50800" marB="5080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FFFFF"/>
                    </a:solidFill>
                  </a:tcPr>
                </a:tc>
                <a:tc>
                  <a:txBody>
                    <a:bodyPr/>
                    <a:lstStyle/>
                    <a:p>
                      <a:pPr marL="0" indent="0">
                        <a:buNone/>
                      </a:pPr>
                      <a:r>
                        <a:rPr lang="en-US" sz="1400" dirty="0">
                          <a:solidFill>
                            <a:srgbClr val="232323"/>
                          </a:solidFill>
                          <a:latin typeface="Arial" pitchFamily="34" charset="0"/>
                          <a:ea typeface="Arial" pitchFamily="34" charset="-122"/>
                          <a:cs typeface="Arial" pitchFamily="34" charset="-120"/>
                        </a:rPr>
                        <a:t>Standard formats simplify review and tie campus work to the 2026-2030 State Plan.</a:t>
                      </a:r>
                      <a:endParaRPr lang="en-US" sz="1400" dirty="0">
                        <a:latin typeface="Arial" charset="0"/>
                        <a:ea typeface="Arial" charset="0"/>
                        <a:cs typeface="Arial" charset="0"/>
                      </a:endParaRPr>
                    </a:p>
                  </a:txBody>
                  <a:tcPr marL="76200" marR="76200" marT="50800" marB="5080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r h="0">
                <a:tc>
                  <a:txBody>
                    <a:bodyPr/>
                    <a:lstStyle/>
                    <a:p>
                      <a:pPr marL="0" indent="0">
                        <a:buNone/>
                      </a:pPr>
                      <a:r>
                        <a:rPr lang="en-US" sz="1400" b="1" dirty="0">
                          <a:solidFill>
                            <a:srgbClr val="232323"/>
                          </a:solidFill>
                          <a:latin typeface="Arial" pitchFamily="34" charset="0"/>
                          <a:ea typeface="Arial" pitchFamily="34" charset="-122"/>
                          <a:cs typeface="Arial" pitchFamily="34" charset="-120"/>
                        </a:rPr>
                        <a:t>Grant period Oct 30, 2026 to Jul 15, 2027; NHHAW event any time in the period</a:t>
                      </a:r>
                      <a:endParaRPr lang="en-US" sz="1400" dirty="0">
                        <a:latin typeface="Arial" charset="0"/>
                        <a:ea typeface="Arial" charset="0"/>
                        <a:cs typeface="Arial" charset="0"/>
                      </a:endParaRPr>
                    </a:p>
                  </a:txBody>
                  <a:tcPr marL="76200" marR="76200" marT="50800" marB="5080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F2F2"/>
                    </a:solidFill>
                  </a:tcPr>
                </a:tc>
                <a:tc>
                  <a:txBody>
                    <a:bodyPr/>
                    <a:lstStyle/>
                    <a:p>
                      <a:pPr marL="0" indent="0">
                        <a:buNone/>
                      </a:pPr>
                      <a:r>
                        <a:rPr lang="en-US" sz="1400" dirty="0">
                          <a:solidFill>
                            <a:srgbClr val="232323"/>
                          </a:solidFill>
                          <a:latin typeface="Arial" pitchFamily="34" charset="0"/>
                          <a:ea typeface="Arial" pitchFamily="34" charset="-122"/>
                          <a:cs typeface="Arial" pitchFamily="34" charset="-120"/>
                        </a:rPr>
                        <a:t>Offsets the later RFP release. Awards arrive about two and a half weeks before NHHAW.</a:t>
                      </a:r>
                      <a:endParaRPr lang="en-US" sz="1400" dirty="0">
                        <a:latin typeface="Arial" charset="0"/>
                        <a:ea typeface="Arial" charset="0"/>
                        <a:cs typeface="Arial" charset="0"/>
                      </a:endParaRPr>
                    </a:p>
                  </a:txBody>
                  <a:tcPr marL="76200" marR="76200" marT="50800" marB="5080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F2F2"/>
                    </a:solidFill>
                  </a:tcPr>
                </a:tc>
                <a:extLst>
                  <a:ext uri="{0D108BD9-81ED-4DB2-BD59-A6C34878D82A}">
                    <a16:rowId xmlns:a16="http://schemas.microsoft.com/office/drawing/2014/main" val="10008"/>
                  </a:ext>
                </a:extLst>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3813048" y="0"/>
            <a:ext cx="2889504" cy="1014984"/>
          </a:xfrm>
          <a:prstGeom prst="rect">
            <a:avLst/>
          </a:prstGeom>
          <a:solidFill>
            <a:srgbClr val="FEC233"/>
          </a:solidFill>
          <a:ln w="12700">
            <a:solidFill>
              <a:srgbClr val="FEC233"/>
            </a:solidFill>
            <a:prstDash val="solid"/>
          </a:ln>
        </p:spPr>
        <p:txBody>
          <a:bodyPr/>
          <a:lstStyle/>
          <a:p>
            <a:endParaRPr lang="en-US"/>
          </a:p>
        </p:txBody>
      </p:sp>
      <p:sp>
        <p:nvSpPr>
          <p:cNvPr id="3" name="Shape 1"/>
          <p:cNvSpPr/>
          <p:nvPr/>
        </p:nvSpPr>
        <p:spPr>
          <a:xfrm>
            <a:off x="6702552" y="0"/>
            <a:ext cx="2670048" cy="1014984"/>
          </a:xfrm>
          <a:prstGeom prst="rect">
            <a:avLst/>
          </a:prstGeom>
          <a:solidFill>
            <a:srgbClr val="231F20"/>
          </a:solidFill>
          <a:ln w="12700">
            <a:solidFill>
              <a:srgbClr val="231F20"/>
            </a:solidFill>
            <a:prstDash val="solid"/>
          </a:ln>
        </p:spPr>
        <p:txBody>
          <a:bodyPr/>
          <a:lstStyle/>
          <a:p>
            <a:endParaRPr lang="en-US"/>
          </a:p>
        </p:txBody>
      </p:sp>
      <p:sp>
        <p:nvSpPr>
          <p:cNvPr id="4" name="Shape 2"/>
          <p:cNvSpPr/>
          <p:nvPr/>
        </p:nvSpPr>
        <p:spPr>
          <a:xfrm>
            <a:off x="9372600" y="0"/>
            <a:ext cx="2819095" cy="1014984"/>
          </a:xfrm>
          <a:prstGeom prst="rect">
            <a:avLst/>
          </a:prstGeom>
          <a:solidFill>
            <a:srgbClr val="C4113C"/>
          </a:solidFill>
          <a:ln w="12700">
            <a:solidFill>
              <a:srgbClr val="C4113C"/>
            </a:solidFill>
            <a:prstDash val="solid"/>
          </a:ln>
        </p:spPr>
        <p:txBody>
          <a:bodyPr/>
          <a:lstStyle/>
          <a:p>
            <a:endParaRPr lang="en-US"/>
          </a:p>
        </p:txBody>
      </p:sp>
      <p:pic>
        <p:nvPicPr>
          <p:cNvPr id="5" name="Image 0" descr="/home/claude/deck/img/logo.png"/>
          <p:cNvPicPr>
            <a:picLocks noChangeAspect="1"/>
          </p:cNvPicPr>
          <p:nvPr/>
        </p:nvPicPr>
        <p:blipFill>
          <a:blip r:embed="rId3"/>
          <a:stretch>
            <a:fillRect/>
          </a:stretch>
        </p:blipFill>
        <p:spPr>
          <a:xfrm>
            <a:off x="320040" y="137160"/>
            <a:ext cx="3163824" cy="841248"/>
          </a:xfrm>
          <a:prstGeom prst="rect">
            <a:avLst/>
          </a:prstGeom>
        </p:spPr>
      </p:pic>
      <p:sp>
        <p:nvSpPr>
          <p:cNvPr id="6" name="Text 3"/>
          <p:cNvSpPr txBox="1"/>
          <p:nvPr/>
        </p:nvSpPr>
        <p:spPr>
          <a:xfrm>
            <a:off x="609585" y="1188720"/>
            <a:ext cx="10972526" cy="302118"/>
          </a:xfrm>
          <a:prstGeom prst="rect">
            <a:avLst/>
          </a:prstGeom>
          <a:noFill/>
          <a:ln/>
        </p:spPr>
        <p:txBody>
          <a:bodyPr wrap="square" lIns="0" tIns="0" rIns="0" bIns="0" rtlCol="0" anchor="ctr"/>
          <a:lstStyle/>
          <a:p>
            <a:pPr marL="0" indent="0">
              <a:buNone/>
            </a:pPr>
            <a:r>
              <a:rPr lang="en-US" sz="1150" b="1" kern="0" spc="200" dirty="0">
                <a:solidFill>
                  <a:srgbClr val="231F20"/>
                </a:solidFill>
                <a:latin typeface="Arial" pitchFamily="34" charset="0"/>
                <a:ea typeface="Arial" pitchFamily="34" charset="-122"/>
                <a:cs typeface="Arial" pitchFamily="34" charset="-120"/>
              </a:rPr>
              <a:t>THE APPLICATION</a:t>
            </a:r>
            <a:endParaRPr lang="en-US" sz="1150" dirty="0"/>
          </a:p>
        </p:txBody>
      </p:sp>
      <p:sp>
        <p:nvSpPr>
          <p:cNvPr id="7" name="Text 4"/>
          <p:cNvSpPr txBox="1"/>
          <p:nvPr/>
        </p:nvSpPr>
        <p:spPr>
          <a:xfrm>
            <a:off x="609585" y="1447678"/>
            <a:ext cx="10972526" cy="647395"/>
          </a:xfrm>
          <a:prstGeom prst="rect">
            <a:avLst/>
          </a:prstGeom>
          <a:noFill/>
          <a:ln/>
        </p:spPr>
        <p:txBody>
          <a:bodyPr wrap="square" lIns="0" tIns="0" rIns="0" bIns="0" rtlCol="0" anchor="t"/>
          <a:lstStyle/>
          <a:p>
            <a:pPr marL="0" indent="0">
              <a:buNone/>
            </a:pPr>
            <a:r>
              <a:rPr lang="en-US" sz="3000" b="1" dirty="0">
                <a:solidFill>
                  <a:srgbClr val="C4113C"/>
                </a:solidFill>
                <a:latin typeface="Arial" pitchFamily="34" charset="0"/>
                <a:ea typeface="Arial" pitchFamily="34" charset="-122"/>
                <a:cs typeface="Arial" pitchFamily="34" charset="-120"/>
              </a:rPr>
              <a:t>What to submit, in this order</a:t>
            </a:r>
            <a:endParaRPr lang="en-US" sz="3000" dirty="0"/>
          </a:p>
        </p:txBody>
      </p:sp>
      <p:sp>
        <p:nvSpPr>
          <p:cNvPr id="8" name="Shape 5"/>
          <p:cNvSpPr/>
          <p:nvPr/>
        </p:nvSpPr>
        <p:spPr>
          <a:xfrm>
            <a:off x="609585" y="2289292"/>
            <a:ext cx="5120512" cy="4046220"/>
          </a:xfrm>
          <a:prstGeom prst="roundRect">
            <a:avLst>
              <a:gd name="adj" fmla="val 2133"/>
            </a:avLst>
          </a:prstGeom>
          <a:solidFill>
            <a:srgbClr val="F2F2F2"/>
          </a:solidFill>
          <a:ln w="12700">
            <a:solidFill>
              <a:srgbClr val="F2F2F2"/>
            </a:solidFill>
            <a:prstDash val="solid"/>
          </a:ln>
        </p:spPr>
        <p:txBody>
          <a:bodyPr/>
          <a:lstStyle/>
          <a:p>
            <a:endParaRPr lang="en-US"/>
          </a:p>
        </p:txBody>
      </p:sp>
      <p:sp>
        <p:nvSpPr>
          <p:cNvPr id="9" name="Text 6"/>
          <p:cNvSpPr txBox="1"/>
          <p:nvPr/>
        </p:nvSpPr>
        <p:spPr>
          <a:xfrm>
            <a:off x="853419" y="2397191"/>
            <a:ext cx="4632844" cy="323698"/>
          </a:xfrm>
          <a:prstGeom prst="rect">
            <a:avLst/>
          </a:prstGeom>
          <a:noFill/>
          <a:ln/>
        </p:spPr>
        <p:txBody>
          <a:bodyPr wrap="square" lIns="0" tIns="0" rIns="0" bIns="0" rtlCol="0" anchor="ctr"/>
          <a:lstStyle/>
          <a:p>
            <a:pPr marL="0" indent="0">
              <a:buNone/>
            </a:pPr>
            <a:r>
              <a:rPr lang="en-US" sz="1250" b="1" kern="0" spc="100" dirty="0">
                <a:solidFill>
                  <a:srgbClr val="231F20"/>
                </a:solidFill>
                <a:latin typeface="Arial" pitchFamily="34" charset="0"/>
                <a:ea typeface="Arial" pitchFamily="34" charset="-122"/>
                <a:cs typeface="Arial" pitchFamily="34" charset="-120"/>
              </a:rPr>
              <a:t>REQUIRED</a:t>
            </a:r>
            <a:endParaRPr lang="en-US" sz="1250" dirty="0"/>
          </a:p>
        </p:txBody>
      </p:sp>
      <p:sp>
        <p:nvSpPr>
          <p:cNvPr id="10" name="Shape 7"/>
          <p:cNvSpPr/>
          <p:nvPr/>
        </p:nvSpPr>
        <p:spPr>
          <a:xfrm>
            <a:off x="877249" y="2828788"/>
            <a:ext cx="366857" cy="366857"/>
          </a:xfrm>
          <a:prstGeom prst="ellipse">
            <a:avLst/>
          </a:prstGeom>
          <a:solidFill>
            <a:srgbClr val="231F20"/>
          </a:solidFill>
          <a:ln w="12700">
            <a:solidFill>
              <a:srgbClr val="231F20"/>
            </a:solidFill>
            <a:prstDash val="solid"/>
          </a:ln>
        </p:spPr>
        <p:txBody>
          <a:bodyPr/>
          <a:lstStyle/>
          <a:p>
            <a:endParaRPr lang="en-US"/>
          </a:p>
        </p:txBody>
      </p:sp>
      <p:sp>
        <p:nvSpPr>
          <p:cNvPr id="11" name="Text 8"/>
          <p:cNvSpPr txBox="1"/>
          <p:nvPr/>
        </p:nvSpPr>
        <p:spPr>
          <a:xfrm>
            <a:off x="853419" y="2828788"/>
            <a:ext cx="414518" cy="366857"/>
          </a:xfrm>
          <a:prstGeom prst="rect">
            <a:avLst/>
          </a:prstGeom>
          <a:noFill/>
          <a:ln/>
        </p:spPr>
        <p:txBody>
          <a:bodyPr wrap="square" lIns="0" tIns="0" rIns="0" bIns="0" rtlCol="0" anchor="ctr"/>
          <a:lstStyle/>
          <a:p>
            <a:pPr marL="0" indent="0" algn="ctr">
              <a:buNone/>
            </a:pPr>
            <a:r>
              <a:rPr lang="en-US" sz="1250" b="1" dirty="0">
                <a:solidFill>
                  <a:srgbClr val="FFFFFF"/>
                </a:solidFill>
                <a:latin typeface="Arial" pitchFamily="34" charset="0"/>
                <a:ea typeface="Arial" pitchFamily="34" charset="-122"/>
                <a:cs typeface="Arial" pitchFamily="34" charset="-120"/>
              </a:rPr>
              <a:t>A</a:t>
            </a:r>
            <a:endParaRPr lang="en-US" sz="1250" dirty="0"/>
          </a:p>
        </p:txBody>
      </p:sp>
      <p:sp>
        <p:nvSpPr>
          <p:cNvPr id="12" name="Text 9"/>
          <p:cNvSpPr txBox="1"/>
          <p:nvPr/>
        </p:nvSpPr>
        <p:spPr>
          <a:xfrm>
            <a:off x="1402045" y="2828788"/>
            <a:ext cx="4206135" cy="366857"/>
          </a:xfrm>
          <a:prstGeom prst="rect">
            <a:avLst/>
          </a:prstGeom>
          <a:noFill/>
          <a:ln/>
        </p:spPr>
        <p:txBody>
          <a:bodyPr wrap="square" lIns="0" tIns="0" rIns="0" bIns="0" rtlCol="0" anchor="ctr"/>
          <a:lstStyle/>
          <a:p>
            <a:pPr marL="0" indent="0">
              <a:buNone/>
            </a:pPr>
            <a:r>
              <a:rPr lang="en-US" sz="1400" dirty="0">
                <a:solidFill>
                  <a:srgbClr val="232323"/>
                </a:solidFill>
                <a:latin typeface="Arial" pitchFamily="34" charset="0"/>
                <a:ea typeface="Arial" pitchFamily="34" charset="-122"/>
                <a:cs typeface="Arial" pitchFamily="34" charset="-120"/>
              </a:rPr>
              <a:t>Cover Sheet</a:t>
            </a:r>
            <a:endParaRPr lang="en-US" sz="1400" dirty="0"/>
          </a:p>
        </p:txBody>
      </p:sp>
      <p:sp>
        <p:nvSpPr>
          <p:cNvPr id="13" name="Shape 10"/>
          <p:cNvSpPr/>
          <p:nvPr/>
        </p:nvSpPr>
        <p:spPr>
          <a:xfrm>
            <a:off x="877249" y="3303544"/>
            <a:ext cx="366857" cy="366857"/>
          </a:xfrm>
          <a:prstGeom prst="ellipse">
            <a:avLst/>
          </a:prstGeom>
          <a:solidFill>
            <a:srgbClr val="FFFFFF"/>
          </a:solidFill>
          <a:ln w="12700">
            <a:solidFill>
              <a:srgbClr val="231F20"/>
            </a:solidFill>
            <a:prstDash val="solid"/>
          </a:ln>
        </p:spPr>
        <p:txBody>
          <a:bodyPr/>
          <a:lstStyle/>
          <a:p>
            <a:endParaRPr lang="en-US"/>
          </a:p>
        </p:txBody>
      </p:sp>
      <p:sp>
        <p:nvSpPr>
          <p:cNvPr id="14" name="Text 11"/>
          <p:cNvSpPr txBox="1"/>
          <p:nvPr/>
        </p:nvSpPr>
        <p:spPr>
          <a:xfrm>
            <a:off x="1402045" y="3303544"/>
            <a:ext cx="4206135" cy="366857"/>
          </a:xfrm>
          <a:prstGeom prst="rect">
            <a:avLst/>
          </a:prstGeom>
          <a:noFill/>
          <a:ln/>
        </p:spPr>
        <p:txBody>
          <a:bodyPr wrap="square" lIns="0" tIns="0" rIns="0" bIns="0" rtlCol="0" anchor="ctr"/>
          <a:lstStyle/>
          <a:p>
            <a:pPr marL="0" indent="0">
              <a:buNone/>
            </a:pPr>
            <a:r>
              <a:rPr lang="en-US" sz="1400" dirty="0">
                <a:solidFill>
                  <a:srgbClr val="232323"/>
                </a:solidFill>
                <a:latin typeface="Arial" pitchFamily="34" charset="0"/>
                <a:ea typeface="Arial" pitchFamily="34" charset="-122"/>
                <a:cs typeface="Arial" pitchFamily="34" charset="-120"/>
              </a:rPr>
              <a:t>Table of Contents</a:t>
            </a:r>
            <a:endParaRPr lang="en-US" sz="1400" dirty="0"/>
          </a:p>
        </p:txBody>
      </p:sp>
      <p:sp>
        <p:nvSpPr>
          <p:cNvPr id="15" name="Shape 12"/>
          <p:cNvSpPr/>
          <p:nvPr/>
        </p:nvSpPr>
        <p:spPr>
          <a:xfrm>
            <a:off x="877249" y="3778301"/>
            <a:ext cx="366857" cy="366857"/>
          </a:xfrm>
          <a:prstGeom prst="ellipse">
            <a:avLst/>
          </a:prstGeom>
          <a:solidFill>
            <a:srgbClr val="FFFFFF"/>
          </a:solidFill>
          <a:ln w="12700">
            <a:solidFill>
              <a:srgbClr val="231F20"/>
            </a:solidFill>
            <a:prstDash val="solid"/>
          </a:ln>
        </p:spPr>
        <p:txBody>
          <a:bodyPr/>
          <a:lstStyle/>
          <a:p>
            <a:endParaRPr lang="en-US"/>
          </a:p>
        </p:txBody>
      </p:sp>
      <p:sp>
        <p:nvSpPr>
          <p:cNvPr id="16" name="Text 13"/>
          <p:cNvSpPr txBox="1"/>
          <p:nvPr/>
        </p:nvSpPr>
        <p:spPr>
          <a:xfrm>
            <a:off x="1402045" y="3778301"/>
            <a:ext cx="4206135" cy="366857"/>
          </a:xfrm>
          <a:prstGeom prst="rect">
            <a:avLst/>
          </a:prstGeom>
          <a:noFill/>
          <a:ln/>
        </p:spPr>
        <p:txBody>
          <a:bodyPr wrap="square" lIns="0" tIns="0" rIns="0" bIns="0" rtlCol="0" anchor="ctr"/>
          <a:lstStyle/>
          <a:p>
            <a:pPr marL="0" indent="0">
              <a:buNone/>
            </a:pPr>
            <a:r>
              <a:rPr lang="en-US" sz="1400" dirty="0">
                <a:solidFill>
                  <a:srgbClr val="232323"/>
                </a:solidFill>
                <a:latin typeface="Arial" pitchFamily="34" charset="0"/>
                <a:ea typeface="Arial" pitchFamily="34" charset="-122"/>
                <a:cs typeface="Arial" pitchFamily="34" charset="-120"/>
              </a:rPr>
              <a:t>Grant Narrative (10 single-spaced pages max)</a:t>
            </a:r>
            <a:endParaRPr lang="en-US" sz="1400" dirty="0"/>
          </a:p>
        </p:txBody>
      </p:sp>
      <p:sp>
        <p:nvSpPr>
          <p:cNvPr id="17" name="Shape 14"/>
          <p:cNvSpPr/>
          <p:nvPr/>
        </p:nvSpPr>
        <p:spPr>
          <a:xfrm>
            <a:off x="877249" y="4253057"/>
            <a:ext cx="366857" cy="366857"/>
          </a:xfrm>
          <a:prstGeom prst="ellipse">
            <a:avLst/>
          </a:prstGeom>
          <a:solidFill>
            <a:srgbClr val="231F20"/>
          </a:solidFill>
          <a:ln w="12700">
            <a:solidFill>
              <a:srgbClr val="231F20"/>
            </a:solidFill>
            <a:prstDash val="solid"/>
          </a:ln>
        </p:spPr>
        <p:txBody>
          <a:bodyPr/>
          <a:lstStyle/>
          <a:p>
            <a:endParaRPr lang="en-US"/>
          </a:p>
        </p:txBody>
      </p:sp>
      <p:sp>
        <p:nvSpPr>
          <p:cNvPr id="18" name="Text 15"/>
          <p:cNvSpPr txBox="1"/>
          <p:nvPr/>
        </p:nvSpPr>
        <p:spPr>
          <a:xfrm>
            <a:off x="853419" y="4253057"/>
            <a:ext cx="414518" cy="366857"/>
          </a:xfrm>
          <a:prstGeom prst="rect">
            <a:avLst/>
          </a:prstGeom>
          <a:noFill/>
          <a:ln/>
        </p:spPr>
        <p:txBody>
          <a:bodyPr wrap="square" lIns="0" tIns="0" rIns="0" bIns="0" rtlCol="0" anchor="ctr"/>
          <a:lstStyle/>
          <a:p>
            <a:pPr marL="0" indent="0" algn="ctr">
              <a:buNone/>
            </a:pPr>
            <a:r>
              <a:rPr lang="en-US" sz="1250" b="1" dirty="0">
                <a:solidFill>
                  <a:srgbClr val="FFFFFF"/>
                </a:solidFill>
                <a:latin typeface="Arial" pitchFamily="34" charset="0"/>
                <a:ea typeface="Arial" pitchFamily="34" charset="-122"/>
                <a:cs typeface="Arial" pitchFamily="34" charset="-120"/>
              </a:rPr>
              <a:t>B</a:t>
            </a:r>
            <a:endParaRPr lang="en-US" sz="1250" dirty="0"/>
          </a:p>
        </p:txBody>
      </p:sp>
      <p:sp>
        <p:nvSpPr>
          <p:cNvPr id="19" name="Text 16"/>
          <p:cNvSpPr txBox="1"/>
          <p:nvPr/>
        </p:nvSpPr>
        <p:spPr>
          <a:xfrm>
            <a:off x="1402045" y="4253057"/>
            <a:ext cx="4206135" cy="366857"/>
          </a:xfrm>
          <a:prstGeom prst="rect">
            <a:avLst/>
          </a:prstGeom>
          <a:noFill/>
          <a:ln/>
        </p:spPr>
        <p:txBody>
          <a:bodyPr wrap="square" lIns="0" tIns="0" rIns="0" bIns="0" rtlCol="0" anchor="ctr"/>
          <a:lstStyle/>
          <a:p>
            <a:pPr marL="0" indent="0">
              <a:buNone/>
            </a:pPr>
            <a:r>
              <a:rPr lang="en-US" sz="1400" dirty="0">
                <a:solidFill>
                  <a:srgbClr val="232323"/>
                </a:solidFill>
                <a:latin typeface="Arial" pitchFamily="34" charset="0"/>
                <a:ea typeface="Arial" pitchFamily="34" charset="-122"/>
                <a:cs typeface="Arial" pitchFamily="34" charset="-120"/>
              </a:rPr>
              <a:t>Budget Summary (Excel workbook)</a:t>
            </a:r>
            <a:endParaRPr lang="en-US" sz="1400" dirty="0"/>
          </a:p>
        </p:txBody>
      </p:sp>
      <p:sp>
        <p:nvSpPr>
          <p:cNvPr id="20" name="Shape 17"/>
          <p:cNvSpPr/>
          <p:nvPr/>
        </p:nvSpPr>
        <p:spPr>
          <a:xfrm>
            <a:off x="877249" y="4727814"/>
            <a:ext cx="366857" cy="366857"/>
          </a:xfrm>
          <a:prstGeom prst="ellipse">
            <a:avLst/>
          </a:prstGeom>
          <a:solidFill>
            <a:srgbClr val="231F20"/>
          </a:solidFill>
          <a:ln w="12700">
            <a:solidFill>
              <a:srgbClr val="231F20"/>
            </a:solidFill>
            <a:prstDash val="solid"/>
          </a:ln>
        </p:spPr>
        <p:txBody>
          <a:bodyPr/>
          <a:lstStyle/>
          <a:p>
            <a:endParaRPr lang="en-US"/>
          </a:p>
        </p:txBody>
      </p:sp>
      <p:sp>
        <p:nvSpPr>
          <p:cNvPr id="21" name="Text 18"/>
          <p:cNvSpPr txBox="1"/>
          <p:nvPr/>
        </p:nvSpPr>
        <p:spPr>
          <a:xfrm>
            <a:off x="853419" y="4727814"/>
            <a:ext cx="414518" cy="366857"/>
          </a:xfrm>
          <a:prstGeom prst="rect">
            <a:avLst/>
          </a:prstGeom>
          <a:noFill/>
          <a:ln/>
        </p:spPr>
        <p:txBody>
          <a:bodyPr wrap="square" lIns="0" tIns="0" rIns="0" bIns="0" rtlCol="0" anchor="ctr"/>
          <a:lstStyle/>
          <a:p>
            <a:pPr marL="0" indent="0" algn="ctr">
              <a:buNone/>
            </a:pPr>
            <a:r>
              <a:rPr lang="en-US" sz="1250" b="1" dirty="0">
                <a:solidFill>
                  <a:srgbClr val="FFFFFF"/>
                </a:solidFill>
                <a:latin typeface="Arial" pitchFamily="34" charset="0"/>
                <a:ea typeface="Arial" pitchFamily="34" charset="-122"/>
                <a:cs typeface="Arial" pitchFamily="34" charset="-120"/>
              </a:rPr>
              <a:t>C</a:t>
            </a:r>
            <a:endParaRPr lang="en-US" sz="1250" dirty="0"/>
          </a:p>
        </p:txBody>
      </p:sp>
      <p:sp>
        <p:nvSpPr>
          <p:cNvPr id="22" name="Text 19"/>
          <p:cNvSpPr txBox="1"/>
          <p:nvPr/>
        </p:nvSpPr>
        <p:spPr>
          <a:xfrm>
            <a:off x="1402045" y="4727814"/>
            <a:ext cx="4206135" cy="366857"/>
          </a:xfrm>
          <a:prstGeom prst="rect">
            <a:avLst/>
          </a:prstGeom>
          <a:noFill/>
          <a:ln/>
        </p:spPr>
        <p:txBody>
          <a:bodyPr wrap="square" lIns="0" tIns="0" rIns="0" bIns="0" rtlCol="0" anchor="ctr"/>
          <a:lstStyle/>
          <a:p>
            <a:pPr marL="0" indent="0">
              <a:buNone/>
            </a:pPr>
            <a:r>
              <a:rPr lang="en-US" sz="1400" dirty="0">
                <a:solidFill>
                  <a:srgbClr val="232323"/>
                </a:solidFill>
                <a:latin typeface="Arial" pitchFamily="34" charset="0"/>
                <a:ea typeface="Arial" pitchFamily="34" charset="-122"/>
                <a:cs typeface="Arial" pitchFamily="34" charset="-120"/>
              </a:rPr>
              <a:t>Budget Narrative</a:t>
            </a:r>
            <a:endParaRPr lang="en-US" sz="1400" dirty="0"/>
          </a:p>
        </p:txBody>
      </p:sp>
      <p:sp>
        <p:nvSpPr>
          <p:cNvPr id="23" name="Shape 20"/>
          <p:cNvSpPr/>
          <p:nvPr/>
        </p:nvSpPr>
        <p:spPr>
          <a:xfrm>
            <a:off x="877249" y="5202570"/>
            <a:ext cx="366857" cy="366857"/>
          </a:xfrm>
          <a:prstGeom prst="ellipse">
            <a:avLst/>
          </a:prstGeom>
          <a:solidFill>
            <a:srgbClr val="231F20"/>
          </a:solidFill>
          <a:ln w="12700">
            <a:solidFill>
              <a:srgbClr val="231F20"/>
            </a:solidFill>
            <a:prstDash val="solid"/>
          </a:ln>
        </p:spPr>
        <p:txBody>
          <a:bodyPr/>
          <a:lstStyle/>
          <a:p>
            <a:endParaRPr lang="en-US"/>
          </a:p>
        </p:txBody>
      </p:sp>
      <p:sp>
        <p:nvSpPr>
          <p:cNvPr id="24" name="Text 21"/>
          <p:cNvSpPr txBox="1"/>
          <p:nvPr/>
        </p:nvSpPr>
        <p:spPr>
          <a:xfrm>
            <a:off x="853419" y="5202570"/>
            <a:ext cx="414518" cy="366857"/>
          </a:xfrm>
          <a:prstGeom prst="rect">
            <a:avLst/>
          </a:prstGeom>
          <a:noFill/>
          <a:ln/>
        </p:spPr>
        <p:txBody>
          <a:bodyPr wrap="square" lIns="0" tIns="0" rIns="0" bIns="0" rtlCol="0" anchor="ctr"/>
          <a:lstStyle/>
          <a:p>
            <a:pPr marL="0" indent="0" algn="ctr">
              <a:buNone/>
            </a:pPr>
            <a:r>
              <a:rPr lang="en-US" sz="1250" b="1" dirty="0">
                <a:solidFill>
                  <a:srgbClr val="FFFFFF"/>
                </a:solidFill>
                <a:latin typeface="Arial" pitchFamily="34" charset="0"/>
                <a:ea typeface="Arial" pitchFamily="34" charset="-122"/>
                <a:cs typeface="Arial" pitchFamily="34" charset="-120"/>
              </a:rPr>
              <a:t>D</a:t>
            </a:r>
            <a:endParaRPr lang="en-US" sz="1250" dirty="0"/>
          </a:p>
        </p:txBody>
      </p:sp>
      <p:sp>
        <p:nvSpPr>
          <p:cNvPr id="25" name="Text 22"/>
          <p:cNvSpPr txBox="1"/>
          <p:nvPr/>
        </p:nvSpPr>
        <p:spPr>
          <a:xfrm>
            <a:off x="1402045" y="5202570"/>
            <a:ext cx="4206135" cy="366857"/>
          </a:xfrm>
          <a:prstGeom prst="rect">
            <a:avLst/>
          </a:prstGeom>
          <a:noFill/>
          <a:ln/>
        </p:spPr>
        <p:txBody>
          <a:bodyPr wrap="square" lIns="0" tIns="0" rIns="0" bIns="0" rtlCol="0" anchor="ctr"/>
          <a:lstStyle/>
          <a:p>
            <a:pPr marL="0" indent="0">
              <a:buNone/>
            </a:pPr>
            <a:r>
              <a:rPr lang="en-US" sz="1400" dirty="0">
                <a:solidFill>
                  <a:srgbClr val="232323"/>
                </a:solidFill>
                <a:latin typeface="Arial" pitchFamily="34" charset="0"/>
                <a:ea typeface="Arial" pitchFamily="34" charset="-122"/>
                <a:cs typeface="Arial" pitchFamily="34" charset="-120"/>
              </a:rPr>
              <a:t>Statement of Assurances</a:t>
            </a:r>
            <a:endParaRPr lang="en-US" sz="1400" dirty="0"/>
          </a:p>
        </p:txBody>
      </p:sp>
      <p:sp>
        <p:nvSpPr>
          <p:cNvPr id="26" name="Shape 23"/>
          <p:cNvSpPr/>
          <p:nvPr/>
        </p:nvSpPr>
        <p:spPr>
          <a:xfrm>
            <a:off x="877249" y="5677327"/>
            <a:ext cx="366857" cy="366857"/>
          </a:xfrm>
          <a:prstGeom prst="ellipse">
            <a:avLst/>
          </a:prstGeom>
          <a:solidFill>
            <a:srgbClr val="231F20"/>
          </a:solidFill>
          <a:ln w="12700">
            <a:solidFill>
              <a:srgbClr val="231F20"/>
            </a:solidFill>
            <a:prstDash val="solid"/>
          </a:ln>
        </p:spPr>
        <p:txBody>
          <a:bodyPr/>
          <a:lstStyle/>
          <a:p>
            <a:endParaRPr lang="en-US"/>
          </a:p>
        </p:txBody>
      </p:sp>
      <p:sp>
        <p:nvSpPr>
          <p:cNvPr id="27" name="Text 24"/>
          <p:cNvSpPr txBox="1"/>
          <p:nvPr/>
        </p:nvSpPr>
        <p:spPr>
          <a:xfrm>
            <a:off x="853419" y="5677327"/>
            <a:ext cx="414518" cy="366857"/>
          </a:xfrm>
          <a:prstGeom prst="rect">
            <a:avLst/>
          </a:prstGeom>
          <a:noFill/>
          <a:ln/>
        </p:spPr>
        <p:txBody>
          <a:bodyPr wrap="square" lIns="0" tIns="0" rIns="0" bIns="0" rtlCol="0" anchor="ctr"/>
          <a:lstStyle/>
          <a:p>
            <a:pPr marL="0" indent="0" algn="ctr">
              <a:buNone/>
            </a:pPr>
            <a:r>
              <a:rPr lang="en-US" sz="1250" b="1" dirty="0">
                <a:solidFill>
                  <a:srgbClr val="FFFFFF"/>
                </a:solidFill>
                <a:latin typeface="Arial" pitchFamily="34" charset="0"/>
                <a:ea typeface="Arial" pitchFamily="34" charset="-122"/>
                <a:cs typeface="Arial" pitchFamily="34" charset="-120"/>
              </a:rPr>
              <a:t>E</a:t>
            </a:r>
            <a:endParaRPr lang="en-US" sz="1250" dirty="0"/>
          </a:p>
        </p:txBody>
      </p:sp>
      <p:sp>
        <p:nvSpPr>
          <p:cNvPr id="28" name="Text 25"/>
          <p:cNvSpPr txBox="1"/>
          <p:nvPr/>
        </p:nvSpPr>
        <p:spPr>
          <a:xfrm>
            <a:off x="1402045" y="5677327"/>
            <a:ext cx="4206135" cy="366857"/>
          </a:xfrm>
          <a:prstGeom prst="rect">
            <a:avLst/>
          </a:prstGeom>
          <a:noFill/>
          <a:ln/>
        </p:spPr>
        <p:txBody>
          <a:bodyPr wrap="square" lIns="0" tIns="0" rIns="0" bIns="0" rtlCol="0" anchor="ctr"/>
          <a:lstStyle/>
          <a:p>
            <a:pPr marL="0" indent="0">
              <a:buNone/>
            </a:pPr>
            <a:r>
              <a:rPr lang="en-US" sz="1400" dirty="0">
                <a:solidFill>
                  <a:srgbClr val="232323"/>
                </a:solidFill>
                <a:latin typeface="Arial" pitchFamily="34" charset="0"/>
                <a:ea typeface="Arial" pitchFamily="34" charset="-122"/>
                <a:cs typeface="Arial" pitchFamily="34" charset="-120"/>
              </a:rPr>
              <a:t>Hunger Task Force and Key Personnel Form</a:t>
            </a:r>
            <a:endParaRPr lang="en-US" sz="1400" dirty="0"/>
          </a:p>
        </p:txBody>
      </p:sp>
      <p:sp>
        <p:nvSpPr>
          <p:cNvPr id="29" name="Shape 26"/>
          <p:cNvSpPr/>
          <p:nvPr/>
        </p:nvSpPr>
        <p:spPr>
          <a:xfrm>
            <a:off x="5973931" y="2289292"/>
            <a:ext cx="5608180" cy="1618488"/>
          </a:xfrm>
          <a:prstGeom prst="roundRect">
            <a:avLst>
              <a:gd name="adj" fmla="val 5333"/>
            </a:avLst>
          </a:prstGeom>
          <a:solidFill>
            <a:srgbClr val="FFF3D6"/>
          </a:solidFill>
          <a:ln w="12700">
            <a:solidFill>
              <a:srgbClr val="FFF3D6"/>
            </a:solidFill>
            <a:prstDash val="solid"/>
          </a:ln>
        </p:spPr>
        <p:txBody>
          <a:bodyPr/>
          <a:lstStyle/>
          <a:p>
            <a:endParaRPr lang="en-US"/>
          </a:p>
        </p:txBody>
      </p:sp>
      <p:sp>
        <p:nvSpPr>
          <p:cNvPr id="30" name="Text 27"/>
          <p:cNvSpPr txBox="1"/>
          <p:nvPr/>
        </p:nvSpPr>
        <p:spPr>
          <a:xfrm>
            <a:off x="6217765" y="2375611"/>
            <a:ext cx="5120512" cy="1456639"/>
          </a:xfrm>
          <a:prstGeom prst="rect">
            <a:avLst/>
          </a:prstGeom>
          <a:noFill/>
          <a:ln/>
        </p:spPr>
        <p:txBody>
          <a:bodyPr wrap="square" lIns="0" tIns="0" rIns="0" bIns="0" rtlCol="0" anchor="ctr"/>
          <a:lstStyle/>
          <a:p>
            <a:pPr marL="0" indent="0">
              <a:buNone/>
            </a:pPr>
            <a:r>
              <a:rPr lang="en-US" sz="1250" b="1" dirty="0">
                <a:solidFill>
                  <a:srgbClr val="231F20"/>
                </a:solidFill>
                <a:latin typeface="Arial" pitchFamily="34" charset="0"/>
                <a:ea typeface="Arial" pitchFamily="34" charset="-122"/>
                <a:cs typeface="Arial" pitchFamily="34" charset="-120"/>
              </a:rPr>
              <a:t>OPTIONAL</a:t>
            </a:r>
            <a:endParaRPr lang="en-US" sz="1250" dirty="0"/>
          </a:p>
          <a:p>
            <a:pPr marL="0" indent="0">
              <a:spcAft>
                <a:spcPts val="600"/>
              </a:spcAft>
              <a:buNone/>
            </a:pPr>
            <a:r>
              <a:rPr lang="en-US" sz="1300" dirty="0">
                <a:solidFill>
                  <a:srgbClr val="232323"/>
                </a:solidFill>
                <a:latin typeface="Arial" pitchFamily="34" charset="0"/>
                <a:ea typeface="Arial" pitchFamily="34" charset="-122"/>
                <a:cs typeface="Arial" pitchFamily="34" charset="-120"/>
              </a:rPr>
              <a:t>Appendix F: ENOUGH Alignment Letter, needed for ENOUGH priority</a:t>
            </a:r>
            <a:endParaRPr lang="en-US" sz="1250" dirty="0"/>
          </a:p>
          <a:p>
            <a:pPr marL="0" indent="0">
              <a:buNone/>
            </a:pPr>
            <a:r>
              <a:rPr lang="en-US" sz="1250" b="1" dirty="0">
                <a:solidFill>
                  <a:srgbClr val="231F20"/>
                </a:solidFill>
                <a:latin typeface="Arial" pitchFamily="34" charset="0"/>
                <a:ea typeface="Arial" pitchFamily="34" charset="-122"/>
                <a:cs typeface="Arial" pitchFamily="34" charset="-120"/>
              </a:rPr>
              <a:t>REFERENCE ONLY, DO NOT SUBMIT</a:t>
            </a:r>
            <a:endParaRPr lang="en-US" sz="1250" dirty="0"/>
          </a:p>
          <a:p>
            <a:pPr marL="0" indent="0">
              <a:buNone/>
            </a:pPr>
            <a:r>
              <a:rPr lang="en-US" sz="1300" dirty="0">
                <a:solidFill>
                  <a:srgbClr val="232323"/>
                </a:solidFill>
                <a:latin typeface="Arial" pitchFamily="34" charset="0"/>
                <a:ea typeface="Arial" pitchFamily="34" charset="-122"/>
                <a:cs typeface="Arial" pitchFamily="34" charset="-120"/>
              </a:rPr>
              <a:t>Appendix G: Survey  |  Appendix H: Designation-only guidelines</a:t>
            </a:r>
            <a:endParaRPr lang="en-US" sz="1250" dirty="0"/>
          </a:p>
        </p:txBody>
      </p:sp>
      <p:sp>
        <p:nvSpPr>
          <p:cNvPr id="31" name="Text 28"/>
          <p:cNvSpPr txBox="1"/>
          <p:nvPr/>
        </p:nvSpPr>
        <p:spPr>
          <a:xfrm>
            <a:off x="5973931" y="4069629"/>
            <a:ext cx="5608180" cy="377647"/>
          </a:xfrm>
          <a:prstGeom prst="rect">
            <a:avLst/>
          </a:prstGeom>
          <a:noFill/>
          <a:ln/>
        </p:spPr>
        <p:txBody>
          <a:bodyPr wrap="square" lIns="0" tIns="0" rIns="0" bIns="0" rtlCol="0" anchor="ctr"/>
          <a:lstStyle/>
          <a:p>
            <a:pPr marL="0" indent="0">
              <a:buNone/>
            </a:pPr>
            <a:r>
              <a:rPr lang="en-US" sz="1600" b="1" dirty="0">
                <a:solidFill>
                  <a:srgbClr val="231F20"/>
                </a:solidFill>
                <a:latin typeface="Arial" pitchFamily="34" charset="0"/>
                <a:ea typeface="Arial" pitchFamily="34" charset="-122"/>
                <a:cs typeface="Arial" pitchFamily="34" charset="-120"/>
              </a:rPr>
              <a:t>Format and delivery</a:t>
            </a:r>
            <a:endParaRPr lang="en-US" sz="1600" dirty="0"/>
          </a:p>
        </p:txBody>
      </p:sp>
      <p:sp>
        <p:nvSpPr>
          <p:cNvPr id="32" name="Text 29"/>
          <p:cNvSpPr txBox="1"/>
          <p:nvPr/>
        </p:nvSpPr>
        <p:spPr>
          <a:xfrm>
            <a:off x="5973931" y="4468856"/>
            <a:ext cx="5608180" cy="1888236"/>
          </a:xfrm>
          <a:prstGeom prst="rect">
            <a:avLst/>
          </a:prstGeom>
          <a:noFill/>
          <a:ln/>
        </p:spPr>
        <p:txBody>
          <a:bodyPr wrap="square" lIns="0" tIns="0" rIns="0" bIns="0" rtlCol="0" anchor="t"/>
          <a:lstStyle/>
          <a:p>
            <a:pPr marL="152400" indent="-152400">
              <a:spcAft>
                <a:spcPts val="400"/>
              </a:spcAft>
              <a:buSzPct val="100000"/>
              <a:buChar char="•"/>
            </a:pPr>
            <a:r>
              <a:rPr lang="en-US" sz="1300" dirty="0">
                <a:solidFill>
                  <a:srgbClr val="232323"/>
                </a:solidFill>
                <a:latin typeface="Arial" pitchFamily="34" charset="0"/>
                <a:ea typeface="Arial" pitchFamily="34" charset="-122"/>
                <a:cs typeface="Arial" pitchFamily="34" charset="-120"/>
              </a:rPr>
              <a:t>8.5 x 11 pages, 1-inch margins, 12-point Arial, Times New Roman, or Calibri; narrative pages numbered.</a:t>
            </a:r>
            <a:endParaRPr lang="en-US" sz="1300" dirty="0"/>
          </a:p>
          <a:p>
            <a:pPr marL="152400" indent="-152400">
              <a:spcAft>
                <a:spcPts val="400"/>
              </a:spcAft>
              <a:buSzPct val="100000"/>
              <a:buChar char="•"/>
            </a:pPr>
            <a:r>
              <a:rPr lang="en-US" sz="1300" dirty="0">
                <a:solidFill>
                  <a:srgbClr val="232323"/>
                </a:solidFill>
                <a:latin typeface="Arial" pitchFamily="34" charset="0"/>
                <a:ea typeface="Arial" pitchFamily="34" charset="-122"/>
                <a:cs typeface="Arial" pitchFamily="34" charset="-120"/>
              </a:rPr>
              <a:t>Proposal as one PDF, plus the Budget Summary workbook as a spreadsheet file.</a:t>
            </a:r>
            <a:endParaRPr lang="en-US" sz="1300" dirty="0"/>
          </a:p>
          <a:p>
            <a:pPr marL="152400" indent="-152400">
              <a:spcAft>
                <a:spcPts val="400"/>
              </a:spcAft>
              <a:buSzPct val="100000"/>
              <a:buChar char="•"/>
            </a:pPr>
            <a:r>
              <a:rPr lang="en-US" sz="1300" dirty="0">
                <a:solidFill>
                  <a:srgbClr val="232323"/>
                </a:solidFill>
                <a:latin typeface="Arial" pitchFamily="34" charset="0"/>
                <a:ea typeface="Arial" pitchFamily="34" charset="-122"/>
                <a:cs typeface="Arial" pitchFamily="34" charset="-120"/>
              </a:rPr>
              <a:t>Cover Sheet and Assurances signed at V.P. level or above.</a:t>
            </a:r>
            <a:endParaRPr lang="en-US" sz="1300" dirty="0"/>
          </a:p>
          <a:p>
            <a:pPr marL="152400" indent="-152400">
              <a:spcAft>
                <a:spcPts val="400"/>
              </a:spcAft>
              <a:buSzPct val="100000"/>
              <a:buChar char="•"/>
            </a:pPr>
            <a:r>
              <a:rPr lang="en-US" sz="1300" dirty="0">
                <a:solidFill>
                  <a:srgbClr val="232323"/>
                </a:solidFill>
                <a:latin typeface="Arial" pitchFamily="34" charset="0"/>
                <a:ea typeface="Arial" pitchFamily="34" charset="-122"/>
                <a:cs typeface="Arial" pitchFamily="34" charset="-120"/>
              </a:rPr>
              <a:t>Email to ogsi.mhec@maryland.gov by 11:59 PM ET, October 19, 2026.</a:t>
            </a:r>
            <a:endParaRPr lang="en-US" sz="13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3813048" y="0"/>
            <a:ext cx="2889504" cy="1014984"/>
          </a:xfrm>
          <a:prstGeom prst="rect">
            <a:avLst/>
          </a:prstGeom>
          <a:solidFill>
            <a:srgbClr val="FEC233"/>
          </a:solidFill>
          <a:ln w="12700">
            <a:solidFill>
              <a:srgbClr val="FEC233"/>
            </a:solidFill>
            <a:prstDash val="solid"/>
          </a:ln>
        </p:spPr>
        <p:txBody>
          <a:bodyPr/>
          <a:lstStyle/>
          <a:p>
            <a:endParaRPr lang="en-US"/>
          </a:p>
        </p:txBody>
      </p:sp>
      <p:sp>
        <p:nvSpPr>
          <p:cNvPr id="3" name="Shape 1"/>
          <p:cNvSpPr/>
          <p:nvPr/>
        </p:nvSpPr>
        <p:spPr>
          <a:xfrm>
            <a:off x="6702552" y="0"/>
            <a:ext cx="2670048" cy="1014984"/>
          </a:xfrm>
          <a:prstGeom prst="rect">
            <a:avLst/>
          </a:prstGeom>
          <a:solidFill>
            <a:srgbClr val="231F20"/>
          </a:solidFill>
          <a:ln w="12700">
            <a:solidFill>
              <a:srgbClr val="231F20"/>
            </a:solidFill>
            <a:prstDash val="solid"/>
          </a:ln>
        </p:spPr>
        <p:txBody>
          <a:bodyPr/>
          <a:lstStyle/>
          <a:p>
            <a:endParaRPr lang="en-US"/>
          </a:p>
        </p:txBody>
      </p:sp>
      <p:sp>
        <p:nvSpPr>
          <p:cNvPr id="4" name="Shape 2"/>
          <p:cNvSpPr/>
          <p:nvPr/>
        </p:nvSpPr>
        <p:spPr>
          <a:xfrm>
            <a:off x="9372600" y="0"/>
            <a:ext cx="2819095" cy="1014984"/>
          </a:xfrm>
          <a:prstGeom prst="rect">
            <a:avLst/>
          </a:prstGeom>
          <a:solidFill>
            <a:srgbClr val="C4113C"/>
          </a:solidFill>
          <a:ln w="12700">
            <a:solidFill>
              <a:srgbClr val="C4113C"/>
            </a:solidFill>
            <a:prstDash val="solid"/>
          </a:ln>
        </p:spPr>
        <p:txBody>
          <a:bodyPr/>
          <a:lstStyle/>
          <a:p>
            <a:endParaRPr lang="en-US"/>
          </a:p>
        </p:txBody>
      </p:sp>
      <p:pic>
        <p:nvPicPr>
          <p:cNvPr id="5" name="Image 0" descr="/home/claude/deck/img/logo.png"/>
          <p:cNvPicPr>
            <a:picLocks noChangeAspect="1"/>
          </p:cNvPicPr>
          <p:nvPr/>
        </p:nvPicPr>
        <p:blipFill>
          <a:blip r:embed="rId3"/>
          <a:stretch>
            <a:fillRect/>
          </a:stretch>
        </p:blipFill>
        <p:spPr>
          <a:xfrm>
            <a:off x="320040" y="137160"/>
            <a:ext cx="3163824" cy="841248"/>
          </a:xfrm>
          <a:prstGeom prst="rect">
            <a:avLst/>
          </a:prstGeom>
        </p:spPr>
      </p:pic>
      <p:sp>
        <p:nvSpPr>
          <p:cNvPr id="6" name="Text 3"/>
          <p:cNvSpPr txBox="1"/>
          <p:nvPr/>
        </p:nvSpPr>
        <p:spPr>
          <a:xfrm>
            <a:off x="609585" y="1188720"/>
            <a:ext cx="10972526" cy="302118"/>
          </a:xfrm>
          <a:prstGeom prst="rect">
            <a:avLst/>
          </a:prstGeom>
          <a:noFill/>
          <a:ln/>
        </p:spPr>
        <p:txBody>
          <a:bodyPr wrap="square" lIns="0" tIns="0" rIns="0" bIns="0" rtlCol="0" anchor="ctr"/>
          <a:lstStyle/>
          <a:p>
            <a:pPr marL="0" indent="0">
              <a:buNone/>
            </a:pPr>
            <a:r>
              <a:rPr lang="en-US" sz="1150" b="1" kern="0" spc="200" dirty="0">
                <a:solidFill>
                  <a:srgbClr val="231F20"/>
                </a:solidFill>
                <a:latin typeface="Arial" pitchFamily="34" charset="0"/>
                <a:ea typeface="Arial" pitchFamily="34" charset="-122"/>
                <a:cs typeface="Arial" pitchFamily="34" charset="-120"/>
              </a:rPr>
              <a:t>THE APPLICATION</a:t>
            </a:r>
            <a:endParaRPr lang="en-US" sz="1150" dirty="0"/>
          </a:p>
        </p:txBody>
      </p:sp>
      <p:sp>
        <p:nvSpPr>
          <p:cNvPr id="7" name="Text 4"/>
          <p:cNvSpPr txBox="1"/>
          <p:nvPr/>
        </p:nvSpPr>
        <p:spPr>
          <a:xfrm>
            <a:off x="609585" y="1447678"/>
            <a:ext cx="10972526" cy="647395"/>
          </a:xfrm>
          <a:prstGeom prst="rect">
            <a:avLst/>
          </a:prstGeom>
          <a:noFill/>
          <a:ln/>
        </p:spPr>
        <p:txBody>
          <a:bodyPr wrap="square" lIns="0" tIns="0" rIns="0" bIns="0" rtlCol="0" anchor="t"/>
          <a:lstStyle/>
          <a:p>
            <a:pPr marL="0" indent="0">
              <a:buNone/>
            </a:pPr>
            <a:r>
              <a:rPr lang="en-US" sz="3000" b="1" dirty="0">
                <a:solidFill>
                  <a:srgbClr val="C4113C"/>
                </a:solidFill>
                <a:latin typeface="Arial" pitchFamily="34" charset="0"/>
                <a:ea typeface="Arial" pitchFamily="34" charset="-122"/>
                <a:cs typeface="Arial" pitchFamily="34" charset="-120"/>
              </a:rPr>
              <a:t>Grant narrative: nine sections</a:t>
            </a:r>
            <a:endParaRPr lang="en-US" sz="3000" dirty="0"/>
          </a:p>
        </p:txBody>
      </p:sp>
      <p:sp>
        <p:nvSpPr>
          <p:cNvPr id="8" name="Shape 5"/>
          <p:cNvSpPr/>
          <p:nvPr/>
        </p:nvSpPr>
        <p:spPr>
          <a:xfrm>
            <a:off x="609585" y="2289292"/>
            <a:ext cx="3535592" cy="1132942"/>
          </a:xfrm>
          <a:prstGeom prst="roundRect">
            <a:avLst>
              <a:gd name="adj" fmla="val 7619"/>
            </a:avLst>
          </a:prstGeom>
          <a:solidFill>
            <a:srgbClr val="F2F2F2"/>
          </a:solidFill>
          <a:ln w="12700">
            <a:solidFill>
              <a:srgbClr val="F2F2F2"/>
            </a:solidFill>
            <a:prstDash val="solid"/>
          </a:ln>
        </p:spPr>
        <p:txBody>
          <a:bodyPr/>
          <a:lstStyle/>
          <a:p>
            <a:endParaRPr lang="en-US"/>
          </a:p>
        </p:txBody>
      </p:sp>
      <p:sp>
        <p:nvSpPr>
          <p:cNvPr id="9" name="Text 6"/>
          <p:cNvSpPr txBox="1"/>
          <p:nvPr/>
        </p:nvSpPr>
        <p:spPr>
          <a:xfrm>
            <a:off x="755885" y="2397191"/>
            <a:ext cx="731502" cy="431597"/>
          </a:xfrm>
          <a:prstGeom prst="rect">
            <a:avLst/>
          </a:prstGeom>
          <a:noFill/>
          <a:ln/>
        </p:spPr>
        <p:txBody>
          <a:bodyPr wrap="square" lIns="0" tIns="0" rIns="0" bIns="0" rtlCol="0" anchor="ctr"/>
          <a:lstStyle/>
          <a:p>
            <a:pPr marL="0" indent="0">
              <a:buNone/>
            </a:pPr>
            <a:r>
              <a:rPr lang="en-US" sz="1950" b="1" dirty="0">
                <a:solidFill>
                  <a:srgbClr val="C4113C"/>
                </a:solidFill>
                <a:latin typeface="Arial" pitchFamily="34" charset="0"/>
                <a:ea typeface="Arial" pitchFamily="34" charset="-122"/>
                <a:cs typeface="Arial" pitchFamily="34" charset="-120"/>
              </a:rPr>
              <a:t>I</a:t>
            </a:r>
            <a:endParaRPr lang="en-US" sz="1950" dirty="0"/>
          </a:p>
        </p:txBody>
      </p:sp>
      <p:sp>
        <p:nvSpPr>
          <p:cNvPr id="10" name="Text 7"/>
          <p:cNvSpPr txBox="1"/>
          <p:nvPr/>
        </p:nvSpPr>
        <p:spPr>
          <a:xfrm>
            <a:off x="1487387" y="2397191"/>
            <a:ext cx="2511489" cy="938723"/>
          </a:xfrm>
          <a:prstGeom prst="rect">
            <a:avLst/>
          </a:prstGeom>
          <a:noFill/>
          <a:ln/>
        </p:spPr>
        <p:txBody>
          <a:bodyPr wrap="square" lIns="0" tIns="0" rIns="0" bIns="0" rtlCol="0" anchor="t"/>
          <a:lstStyle/>
          <a:p>
            <a:pPr marL="0" indent="0">
              <a:spcAft>
                <a:spcPts val="200"/>
              </a:spcAft>
              <a:buNone/>
            </a:pPr>
            <a:r>
              <a:rPr lang="en-US" sz="1400" b="1" dirty="0">
                <a:solidFill>
                  <a:srgbClr val="231F20"/>
                </a:solidFill>
                <a:latin typeface="Arial" pitchFamily="34" charset="0"/>
                <a:ea typeface="Arial" pitchFamily="34" charset="-122"/>
                <a:cs typeface="Arial" pitchFamily="34" charset="-120"/>
              </a:rPr>
              <a:t>Needs Assessment</a:t>
            </a:r>
            <a:endParaRPr lang="en-US" sz="1400" dirty="0"/>
          </a:p>
          <a:p>
            <a:pPr marL="0" indent="0">
              <a:buNone/>
            </a:pPr>
            <a:r>
              <a:rPr lang="en-US" sz="1200" dirty="0">
                <a:solidFill>
                  <a:srgbClr val="232323"/>
                </a:solidFill>
                <a:latin typeface="Arial" pitchFamily="34" charset="0"/>
                <a:ea typeface="Arial" pitchFamily="34" charset="-122"/>
                <a:cs typeface="Arial" pitchFamily="34" charset="-120"/>
              </a:rPr>
              <a:t>Documented need, Pell %, State Plan goal, ENOUGH</a:t>
            </a:r>
            <a:endParaRPr lang="en-US" sz="1400" dirty="0"/>
          </a:p>
        </p:txBody>
      </p:sp>
      <p:sp>
        <p:nvSpPr>
          <p:cNvPr id="11" name="Shape 8"/>
          <p:cNvSpPr/>
          <p:nvPr/>
        </p:nvSpPr>
        <p:spPr>
          <a:xfrm>
            <a:off x="4328052" y="2289292"/>
            <a:ext cx="3535592" cy="1132942"/>
          </a:xfrm>
          <a:prstGeom prst="roundRect">
            <a:avLst>
              <a:gd name="adj" fmla="val 7619"/>
            </a:avLst>
          </a:prstGeom>
          <a:solidFill>
            <a:srgbClr val="F2F2F2"/>
          </a:solidFill>
          <a:ln w="12700">
            <a:solidFill>
              <a:srgbClr val="F2F2F2"/>
            </a:solidFill>
            <a:prstDash val="solid"/>
          </a:ln>
        </p:spPr>
        <p:txBody>
          <a:bodyPr/>
          <a:lstStyle/>
          <a:p>
            <a:endParaRPr lang="en-US"/>
          </a:p>
        </p:txBody>
      </p:sp>
      <p:sp>
        <p:nvSpPr>
          <p:cNvPr id="12" name="Text 9"/>
          <p:cNvSpPr txBox="1"/>
          <p:nvPr/>
        </p:nvSpPr>
        <p:spPr>
          <a:xfrm>
            <a:off x="4474352" y="2397191"/>
            <a:ext cx="731502" cy="431597"/>
          </a:xfrm>
          <a:prstGeom prst="rect">
            <a:avLst/>
          </a:prstGeom>
          <a:noFill/>
          <a:ln/>
        </p:spPr>
        <p:txBody>
          <a:bodyPr wrap="square" lIns="0" tIns="0" rIns="0" bIns="0" rtlCol="0" anchor="ctr"/>
          <a:lstStyle/>
          <a:p>
            <a:pPr marL="0" indent="0">
              <a:buNone/>
            </a:pPr>
            <a:r>
              <a:rPr lang="en-US" sz="1950" b="1" dirty="0">
                <a:solidFill>
                  <a:srgbClr val="C4113C"/>
                </a:solidFill>
                <a:latin typeface="Arial" pitchFamily="34" charset="0"/>
                <a:ea typeface="Arial" pitchFamily="34" charset="-122"/>
                <a:cs typeface="Arial" pitchFamily="34" charset="-120"/>
              </a:rPr>
              <a:t>II</a:t>
            </a:r>
            <a:endParaRPr lang="en-US" sz="1950" dirty="0"/>
          </a:p>
        </p:txBody>
      </p:sp>
      <p:sp>
        <p:nvSpPr>
          <p:cNvPr id="13" name="Text 10"/>
          <p:cNvSpPr txBox="1"/>
          <p:nvPr/>
        </p:nvSpPr>
        <p:spPr>
          <a:xfrm>
            <a:off x="5205854" y="2397191"/>
            <a:ext cx="2511489" cy="938723"/>
          </a:xfrm>
          <a:prstGeom prst="rect">
            <a:avLst/>
          </a:prstGeom>
          <a:noFill/>
          <a:ln/>
        </p:spPr>
        <p:txBody>
          <a:bodyPr wrap="square" lIns="0" tIns="0" rIns="0" bIns="0" rtlCol="0" anchor="t"/>
          <a:lstStyle/>
          <a:p>
            <a:pPr marL="0" indent="0">
              <a:spcAft>
                <a:spcPts val="200"/>
              </a:spcAft>
              <a:buNone/>
            </a:pPr>
            <a:r>
              <a:rPr lang="en-US" sz="1400" b="1" dirty="0">
                <a:solidFill>
                  <a:srgbClr val="231F20"/>
                </a:solidFill>
                <a:latin typeface="Arial" pitchFamily="34" charset="0"/>
                <a:ea typeface="Arial" pitchFamily="34" charset="-122"/>
                <a:cs typeface="Arial" pitchFamily="34" charset="-120"/>
              </a:rPr>
              <a:t>Hunger Task Force</a:t>
            </a:r>
            <a:endParaRPr lang="en-US" sz="1400" dirty="0"/>
          </a:p>
          <a:p>
            <a:pPr marL="0" indent="0">
              <a:buNone/>
            </a:pPr>
            <a:r>
              <a:rPr lang="en-US" sz="1200" dirty="0">
                <a:solidFill>
                  <a:srgbClr val="232323"/>
                </a:solidFill>
                <a:latin typeface="Arial" pitchFamily="34" charset="0"/>
                <a:ea typeface="Arial" pitchFamily="34" charset="-122"/>
                <a:cs typeface="Arial" pitchFamily="34" charset="-120"/>
              </a:rPr>
              <a:t>Members, 3+ meetings, 2+ goals with action plans</a:t>
            </a:r>
            <a:endParaRPr lang="en-US" sz="1400" dirty="0"/>
          </a:p>
        </p:txBody>
      </p:sp>
      <p:sp>
        <p:nvSpPr>
          <p:cNvPr id="14" name="Shape 11"/>
          <p:cNvSpPr/>
          <p:nvPr/>
        </p:nvSpPr>
        <p:spPr>
          <a:xfrm>
            <a:off x="8046519" y="2289292"/>
            <a:ext cx="3535592" cy="1132942"/>
          </a:xfrm>
          <a:prstGeom prst="roundRect">
            <a:avLst>
              <a:gd name="adj" fmla="val 7619"/>
            </a:avLst>
          </a:prstGeom>
          <a:solidFill>
            <a:srgbClr val="F2F2F2"/>
          </a:solidFill>
          <a:ln w="12700">
            <a:solidFill>
              <a:srgbClr val="F2F2F2"/>
            </a:solidFill>
            <a:prstDash val="solid"/>
          </a:ln>
        </p:spPr>
        <p:txBody>
          <a:bodyPr/>
          <a:lstStyle/>
          <a:p>
            <a:endParaRPr lang="en-US"/>
          </a:p>
        </p:txBody>
      </p:sp>
      <p:sp>
        <p:nvSpPr>
          <p:cNvPr id="15" name="Text 12"/>
          <p:cNvSpPr txBox="1"/>
          <p:nvPr/>
        </p:nvSpPr>
        <p:spPr>
          <a:xfrm>
            <a:off x="8192819" y="2397191"/>
            <a:ext cx="731502" cy="431597"/>
          </a:xfrm>
          <a:prstGeom prst="rect">
            <a:avLst/>
          </a:prstGeom>
          <a:noFill/>
          <a:ln/>
        </p:spPr>
        <p:txBody>
          <a:bodyPr wrap="square" lIns="0" tIns="0" rIns="0" bIns="0" rtlCol="0" anchor="ctr"/>
          <a:lstStyle/>
          <a:p>
            <a:pPr marL="0" indent="0">
              <a:buNone/>
            </a:pPr>
            <a:r>
              <a:rPr lang="en-US" sz="1950" b="1" dirty="0">
                <a:solidFill>
                  <a:srgbClr val="C4113C"/>
                </a:solidFill>
                <a:latin typeface="Arial" pitchFamily="34" charset="0"/>
                <a:ea typeface="Arial" pitchFamily="34" charset="-122"/>
                <a:cs typeface="Arial" pitchFamily="34" charset="-120"/>
              </a:rPr>
              <a:t>III</a:t>
            </a:r>
            <a:endParaRPr lang="en-US" sz="1950" dirty="0"/>
          </a:p>
        </p:txBody>
      </p:sp>
      <p:sp>
        <p:nvSpPr>
          <p:cNvPr id="16" name="Text 13"/>
          <p:cNvSpPr txBox="1"/>
          <p:nvPr/>
        </p:nvSpPr>
        <p:spPr>
          <a:xfrm>
            <a:off x="8924321" y="2397191"/>
            <a:ext cx="2511489" cy="938723"/>
          </a:xfrm>
          <a:prstGeom prst="rect">
            <a:avLst/>
          </a:prstGeom>
          <a:noFill/>
          <a:ln/>
        </p:spPr>
        <p:txBody>
          <a:bodyPr wrap="square" lIns="0" tIns="0" rIns="0" bIns="0" rtlCol="0" anchor="t"/>
          <a:lstStyle/>
          <a:p>
            <a:pPr marL="0" indent="0">
              <a:spcAft>
                <a:spcPts val="200"/>
              </a:spcAft>
              <a:buNone/>
            </a:pPr>
            <a:r>
              <a:rPr lang="en-US" sz="1400" b="1" dirty="0">
                <a:solidFill>
                  <a:srgbClr val="231F20"/>
                </a:solidFill>
                <a:latin typeface="Arial" pitchFamily="34" charset="0"/>
                <a:ea typeface="Arial" pitchFamily="34" charset="-122"/>
                <a:cs typeface="Arial" pitchFamily="34" charset="-120"/>
              </a:rPr>
              <a:t>SNAP Enrollment Staff</a:t>
            </a:r>
            <a:endParaRPr lang="en-US" sz="1400" dirty="0"/>
          </a:p>
          <a:p>
            <a:pPr marL="0" indent="0">
              <a:buNone/>
            </a:pPr>
            <a:r>
              <a:rPr lang="en-US" sz="1200" dirty="0">
                <a:solidFill>
                  <a:srgbClr val="232323"/>
                </a:solidFill>
                <a:latin typeface="Arial" pitchFamily="34" charset="0"/>
                <a:ea typeface="Arial" pitchFamily="34" charset="-122"/>
                <a:cs typeface="Arial" pitchFamily="34" charset="-120"/>
              </a:rPr>
              <a:t>Who helps students enroll and how students find them</a:t>
            </a:r>
            <a:endParaRPr lang="en-US" sz="1400" dirty="0"/>
          </a:p>
        </p:txBody>
      </p:sp>
      <p:sp>
        <p:nvSpPr>
          <p:cNvPr id="17" name="Shape 14"/>
          <p:cNvSpPr/>
          <p:nvPr/>
        </p:nvSpPr>
        <p:spPr>
          <a:xfrm>
            <a:off x="609585" y="3551712"/>
            <a:ext cx="3535592" cy="1132942"/>
          </a:xfrm>
          <a:prstGeom prst="roundRect">
            <a:avLst>
              <a:gd name="adj" fmla="val 7619"/>
            </a:avLst>
          </a:prstGeom>
          <a:solidFill>
            <a:srgbClr val="F2F2F2"/>
          </a:solidFill>
          <a:ln w="12700">
            <a:solidFill>
              <a:srgbClr val="F2F2F2"/>
            </a:solidFill>
            <a:prstDash val="solid"/>
          </a:ln>
        </p:spPr>
        <p:txBody>
          <a:bodyPr/>
          <a:lstStyle/>
          <a:p>
            <a:endParaRPr lang="en-US"/>
          </a:p>
        </p:txBody>
      </p:sp>
      <p:sp>
        <p:nvSpPr>
          <p:cNvPr id="18" name="Text 15"/>
          <p:cNvSpPr txBox="1"/>
          <p:nvPr/>
        </p:nvSpPr>
        <p:spPr>
          <a:xfrm>
            <a:off x="755885" y="3659612"/>
            <a:ext cx="731502" cy="431597"/>
          </a:xfrm>
          <a:prstGeom prst="rect">
            <a:avLst/>
          </a:prstGeom>
          <a:noFill/>
          <a:ln/>
        </p:spPr>
        <p:txBody>
          <a:bodyPr wrap="square" lIns="0" tIns="0" rIns="0" bIns="0" rtlCol="0" anchor="ctr"/>
          <a:lstStyle/>
          <a:p>
            <a:pPr marL="0" indent="0">
              <a:buNone/>
            </a:pPr>
            <a:r>
              <a:rPr lang="en-US" sz="1950" b="1" dirty="0">
                <a:solidFill>
                  <a:srgbClr val="C4113C"/>
                </a:solidFill>
                <a:latin typeface="Arial" pitchFamily="34" charset="0"/>
                <a:ea typeface="Arial" pitchFamily="34" charset="-122"/>
                <a:cs typeface="Arial" pitchFamily="34" charset="-120"/>
              </a:rPr>
              <a:t>IV</a:t>
            </a:r>
            <a:endParaRPr lang="en-US" sz="1950" dirty="0"/>
          </a:p>
        </p:txBody>
      </p:sp>
      <p:sp>
        <p:nvSpPr>
          <p:cNvPr id="19" name="Text 16"/>
          <p:cNvSpPr txBox="1"/>
          <p:nvPr/>
        </p:nvSpPr>
        <p:spPr>
          <a:xfrm>
            <a:off x="1487387" y="3659612"/>
            <a:ext cx="2511489" cy="938723"/>
          </a:xfrm>
          <a:prstGeom prst="rect">
            <a:avLst/>
          </a:prstGeom>
          <a:noFill/>
          <a:ln/>
        </p:spPr>
        <p:txBody>
          <a:bodyPr wrap="square" lIns="0" tIns="0" rIns="0" bIns="0" rtlCol="0" anchor="t"/>
          <a:lstStyle/>
          <a:p>
            <a:pPr marL="0" indent="0">
              <a:spcAft>
                <a:spcPts val="200"/>
              </a:spcAft>
              <a:buNone/>
            </a:pPr>
            <a:r>
              <a:rPr lang="en-US" sz="1400" b="1" dirty="0">
                <a:solidFill>
                  <a:srgbClr val="231F20"/>
                </a:solidFill>
                <a:latin typeface="Arial" pitchFamily="34" charset="0"/>
                <a:ea typeface="Arial" pitchFamily="34" charset="-122"/>
                <a:cs typeface="Arial" pitchFamily="34" charset="-120"/>
              </a:rPr>
              <a:t>SNAP Eligibility Staff</a:t>
            </a:r>
            <a:endParaRPr lang="en-US" sz="1400" dirty="0"/>
          </a:p>
          <a:p>
            <a:pPr marL="0" indent="0">
              <a:buNone/>
            </a:pPr>
            <a:r>
              <a:rPr lang="en-US" sz="1200" dirty="0">
                <a:solidFill>
                  <a:srgbClr val="232323"/>
                </a:solidFill>
                <a:latin typeface="Arial" pitchFamily="34" charset="0"/>
                <a:ea typeface="Arial" pitchFamily="34" charset="-122"/>
                <a:cs typeface="Arial" pitchFamily="34" charset="-120"/>
              </a:rPr>
              <a:t>Who informs work-study students, and by what method</a:t>
            </a:r>
            <a:endParaRPr lang="en-US" sz="1400" dirty="0"/>
          </a:p>
        </p:txBody>
      </p:sp>
      <p:sp>
        <p:nvSpPr>
          <p:cNvPr id="20" name="Shape 17"/>
          <p:cNvSpPr/>
          <p:nvPr/>
        </p:nvSpPr>
        <p:spPr>
          <a:xfrm>
            <a:off x="4328052" y="3551712"/>
            <a:ext cx="3535592" cy="1132942"/>
          </a:xfrm>
          <a:prstGeom prst="roundRect">
            <a:avLst>
              <a:gd name="adj" fmla="val 7619"/>
            </a:avLst>
          </a:prstGeom>
          <a:solidFill>
            <a:srgbClr val="FFF3D6"/>
          </a:solidFill>
          <a:ln w="12700">
            <a:solidFill>
              <a:srgbClr val="FFF3D6"/>
            </a:solidFill>
            <a:prstDash val="solid"/>
          </a:ln>
        </p:spPr>
        <p:txBody>
          <a:bodyPr/>
          <a:lstStyle/>
          <a:p>
            <a:endParaRPr lang="en-US"/>
          </a:p>
        </p:txBody>
      </p:sp>
      <p:sp>
        <p:nvSpPr>
          <p:cNvPr id="21" name="Text 18"/>
          <p:cNvSpPr txBox="1"/>
          <p:nvPr/>
        </p:nvSpPr>
        <p:spPr>
          <a:xfrm>
            <a:off x="4474352" y="3659612"/>
            <a:ext cx="731502" cy="431597"/>
          </a:xfrm>
          <a:prstGeom prst="rect">
            <a:avLst/>
          </a:prstGeom>
          <a:noFill/>
          <a:ln/>
        </p:spPr>
        <p:txBody>
          <a:bodyPr wrap="square" lIns="0" tIns="0" rIns="0" bIns="0" rtlCol="0" anchor="ctr"/>
          <a:lstStyle/>
          <a:p>
            <a:pPr marL="0" indent="0">
              <a:buNone/>
            </a:pPr>
            <a:r>
              <a:rPr lang="en-US" sz="1950" b="1" dirty="0">
                <a:solidFill>
                  <a:srgbClr val="C4113C"/>
                </a:solidFill>
                <a:latin typeface="Arial" pitchFamily="34" charset="0"/>
                <a:ea typeface="Arial" pitchFamily="34" charset="-122"/>
                <a:cs typeface="Arial" pitchFamily="34" charset="-120"/>
              </a:rPr>
              <a:t>V</a:t>
            </a:r>
            <a:endParaRPr lang="en-US" sz="1950" dirty="0"/>
          </a:p>
        </p:txBody>
      </p:sp>
      <p:sp>
        <p:nvSpPr>
          <p:cNvPr id="22" name="Text 19"/>
          <p:cNvSpPr txBox="1"/>
          <p:nvPr/>
        </p:nvSpPr>
        <p:spPr>
          <a:xfrm>
            <a:off x="5205854" y="3659612"/>
            <a:ext cx="2511489" cy="938723"/>
          </a:xfrm>
          <a:prstGeom prst="rect">
            <a:avLst/>
          </a:prstGeom>
          <a:noFill/>
          <a:ln/>
        </p:spPr>
        <p:txBody>
          <a:bodyPr wrap="square" lIns="0" tIns="0" rIns="0" bIns="0" rtlCol="0" anchor="t"/>
          <a:lstStyle/>
          <a:p>
            <a:pPr marL="0" indent="0">
              <a:spcAft>
                <a:spcPts val="200"/>
              </a:spcAft>
              <a:buNone/>
            </a:pPr>
            <a:r>
              <a:rPr lang="en-US" sz="1400" b="1" dirty="0">
                <a:solidFill>
                  <a:srgbClr val="231F20"/>
                </a:solidFill>
                <a:latin typeface="Arial" pitchFamily="34" charset="0"/>
                <a:ea typeface="Arial" pitchFamily="34" charset="-122"/>
                <a:cs typeface="Arial" pitchFamily="34" charset="-120"/>
              </a:rPr>
              <a:t>SNAP at Campus Retailers</a:t>
            </a:r>
            <a:endParaRPr lang="en-US" sz="1400" dirty="0"/>
          </a:p>
          <a:p>
            <a:pPr marL="0" indent="0">
              <a:buNone/>
            </a:pPr>
            <a:r>
              <a:rPr lang="en-US" sz="1200" dirty="0">
                <a:solidFill>
                  <a:srgbClr val="232323"/>
                </a:solidFill>
                <a:latin typeface="Arial" pitchFamily="34" charset="0"/>
                <a:ea typeface="Arial" pitchFamily="34" charset="-122"/>
                <a:cs typeface="Arial" pitchFamily="34" charset="-120"/>
              </a:rPr>
              <a:t>4-year only: campus options or off-campus list</a:t>
            </a:r>
            <a:endParaRPr lang="en-US" sz="1400" dirty="0"/>
          </a:p>
        </p:txBody>
      </p:sp>
      <p:sp>
        <p:nvSpPr>
          <p:cNvPr id="23" name="Shape 20"/>
          <p:cNvSpPr/>
          <p:nvPr/>
        </p:nvSpPr>
        <p:spPr>
          <a:xfrm>
            <a:off x="8046519" y="3551712"/>
            <a:ext cx="3535592" cy="1132942"/>
          </a:xfrm>
          <a:prstGeom prst="roundRect">
            <a:avLst>
              <a:gd name="adj" fmla="val 7619"/>
            </a:avLst>
          </a:prstGeom>
          <a:solidFill>
            <a:srgbClr val="F2F2F2"/>
          </a:solidFill>
          <a:ln w="12700">
            <a:solidFill>
              <a:srgbClr val="F2F2F2"/>
            </a:solidFill>
            <a:prstDash val="solid"/>
          </a:ln>
        </p:spPr>
        <p:txBody>
          <a:bodyPr/>
          <a:lstStyle/>
          <a:p>
            <a:endParaRPr lang="en-US"/>
          </a:p>
        </p:txBody>
      </p:sp>
      <p:sp>
        <p:nvSpPr>
          <p:cNvPr id="24" name="Text 21"/>
          <p:cNvSpPr txBox="1"/>
          <p:nvPr/>
        </p:nvSpPr>
        <p:spPr>
          <a:xfrm>
            <a:off x="8192819" y="3659612"/>
            <a:ext cx="731502" cy="431597"/>
          </a:xfrm>
          <a:prstGeom prst="rect">
            <a:avLst/>
          </a:prstGeom>
          <a:noFill/>
          <a:ln/>
        </p:spPr>
        <p:txBody>
          <a:bodyPr wrap="square" lIns="0" tIns="0" rIns="0" bIns="0" rtlCol="0" anchor="ctr"/>
          <a:lstStyle/>
          <a:p>
            <a:pPr marL="0" indent="0">
              <a:buNone/>
            </a:pPr>
            <a:r>
              <a:rPr lang="en-US" sz="1950" b="1" dirty="0">
                <a:solidFill>
                  <a:srgbClr val="C4113C"/>
                </a:solidFill>
                <a:latin typeface="Arial" pitchFamily="34" charset="0"/>
                <a:ea typeface="Arial" pitchFamily="34" charset="-122"/>
                <a:cs typeface="Arial" pitchFamily="34" charset="-120"/>
              </a:rPr>
              <a:t>VI</a:t>
            </a:r>
            <a:endParaRPr lang="en-US" sz="1950" dirty="0"/>
          </a:p>
        </p:txBody>
      </p:sp>
      <p:sp>
        <p:nvSpPr>
          <p:cNvPr id="25" name="Text 22"/>
          <p:cNvSpPr txBox="1"/>
          <p:nvPr/>
        </p:nvSpPr>
        <p:spPr>
          <a:xfrm>
            <a:off x="8924321" y="3659612"/>
            <a:ext cx="2511489" cy="938723"/>
          </a:xfrm>
          <a:prstGeom prst="rect">
            <a:avLst/>
          </a:prstGeom>
          <a:noFill/>
          <a:ln/>
        </p:spPr>
        <p:txBody>
          <a:bodyPr wrap="square" lIns="0" tIns="0" rIns="0" bIns="0" rtlCol="0" anchor="t"/>
          <a:lstStyle/>
          <a:p>
            <a:pPr marL="0" indent="0">
              <a:spcAft>
                <a:spcPts val="200"/>
              </a:spcAft>
              <a:buNone/>
            </a:pPr>
            <a:r>
              <a:rPr lang="en-US" sz="1400" b="1" dirty="0">
                <a:solidFill>
                  <a:srgbClr val="231F20"/>
                </a:solidFill>
                <a:latin typeface="Arial" pitchFamily="34" charset="0"/>
                <a:ea typeface="Arial" pitchFamily="34" charset="-122"/>
                <a:cs typeface="Arial" pitchFamily="34" charset="-120"/>
              </a:rPr>
              <a:t>NHHAW Participation</a:t>
            </a:r>
            <a:endParaRPr lang="en-US" sz="1400" dirty="0"/>
          </a:p>
          <a:p>
            <a:pPr marL="0" indent="0">
              <a:buNone/>
            </a:pPr>
            <a:r>
              <a:rPr lang="en-US" sz="1200" dirty="0">
                <a:solidFill>
                  <a:srgbClr val="232323"/>
                </a:solidFill>
                <a:latin typeface="Arial" pitchFamily="34" charset="0"/>
                <a:ea typeface="Arial" pitchFamily="34" charset="-122"/>
                <a:cs typeface="Arial" pitchFamily="34" charset="-120"/>
              </a:rPr>
              <a:t>Awareness day campaign and at least one event</a:t>
            </a:r>
            <a:endParaRPr lang="en-US" sz="1400" dirty="0"/>
          </a:p>
        </p:txBody>
      </p:sp>
      <p:sp>
        <p:nvSpPr>
          <p:cNvPr id="26" name="Shape 23"/>
          <p:cNvSpPr/>
          <p:nvPr/>
        </p:nvSpPr>
        <p:spPr>
          <a:xfrm>
            <a:off x="609585" y="4814133"/>
            <a:ext cx="3535592" cy="1132942"/>
          </a:xfrm>
          <a:prstGeom prst="roundRect">
            <a:avLst>
              <a:gd name="adj" fmla="val 7619"/>
            </a:avLst>
          </a:prstGeom>
          <a:solidFill>
            <a:srgbClr val="F2F2F2"/>
          </a:solidFill>
          <a:ln w="12700">
            <a:solidFill>
              <a:srgbClr val="F2F2F2"/>
            </a:solidFill>
            <a:prstDash val="solid"/>
          </a:ln>
        </p:spPr>
        <p:txBody>
          <a:bodyPr/>
          <a:lstStyle/>
          <a:p>
            <a:endParaRPr lang="en-US"/>
          </a:p>
        </p:txBody>
      </p:sp>
      <p:sp>
        <p:nvSpPr>
          <p:cNvPr id="27" name="Text 24"/>
          <p:cNvSpPr txBox="1"/>
          <p:nvPr/>
        </p:nvSpPr>
        <p:spPr>
          <a:xfrm>
            <a:off x="755885" y="4922032"/>
            <a:ext cx="731502" cy="431597"/>
          </a:xfrm>
          <a:prstGeom prst="rect">
            <a:avLst/>
          </a:prstGeom>
          <a:noFill/>
          <a:ln/>
        </p:spPr>
        <p:txBody>
          <a:bodyPr wrap="square" lIns="0" tIns="0" rIns="0" bIns="0" rtlCol="0" anchor="ctr"/>
          <a:lstStyle/>
          <a:p>
            <a:pPr marL="0" indent="0">
              <a:buNone/>
            </a:pPr>
            <a:r>
              <a:rPr lang="en-US" sz="1950" b="1" dirty="0">
                <a:solidFill>
                  <a:srgbClr val="C4113C"/>
                </a:solidFill>
                <a:latin typeface="Arial" pitchFamily="34" charset="0"/>
                <a:ea typeface="Arial" pitchFamily="34" charset="-122"/>
                <a:cs typeface="Arial" pitchFamily="34" charset="-120"/>
              </a:rPr>
              <a:t>VII</a:t>
            </a:r>
            <a:endParaRPr lang="en-US" sz="1950" dirty="0"/>
          </a:p>
        </p:txBody>
      </p:sp>
      <p:sp>
        <p:nvSpPr>
          <p:cNvPr id="28" name="Text 25"/>
          <p:cNvSpPr txBox="1"/>
          <p:nvPr/>
        </p:nvSpPr>
        <p:spPr>
          <a:xfrm>
            <a:off x="1487387" y="4922032"/>
            <a:ext cx="2511489" cy="938723"/>
          </a:xfrm>
          <a:prstGeom prst="rect">
            <a:avLst/>
          </a:prstGeom>
          <a:noFill/>
          <a:ln/>
        </p:spPr>
        <p:txBody>
          <a:bodyPr wrap="square" lIns="0" tIns="0" rIns="0" bIns="0" rtlCol="0" anchor="t"/>
          <a:lstStyle/>
          <a:p>
            <a:pPr marL="0" indent="0">
              <a:spcAft>
                <a:spcPts val="200"/>
              </a:spcAft>
              <a:buNone/>
            </a:pPr>
            <a:r>
              <a:rPr lang="en-US" sz="1400" b="1" dirty="0">
                <a:solidFill>
                  <a:srgbClr val="231F20"/>
                </a:solidFill>
                <a:latin typeface="Arial" pitchFamily="34" charset="0"/>
                <a:ea typeface="Arial" pitchFamily="34" charset="-122"/>
                <a:cs typeface="Arial" pitchFamily="34" charset="-120"/>
              </a:rPr>
              <a:t>Campus Food Pantry</a:t>
            </a:r>
            <a:endParaRPr lang="en-US" sz="1400" dirty="0"/>
          </a:p>
          <a:p>
            <a:pPr marL="0" indent="0">
              <a:buNone/>
            </a:pPr>
            <a:r>
              <a:rPr lang="en-US" sz="1200" dirty="0">
                <a:solidFill>
                  <a:srgbClr val="232323"/>
                </a:solidFill>
                <a:latin typeface="Arial" pitchFamily="34" charset="0"/>
                <a:ea typeface="Arial" pitchFamily="34" charset="-122"/>
                <a:cs typeface="Arial" pitchFamily="34" charset="-120"/>
              </a:rPr>
              <a:t>Option A physical pantry or Option B alternative</a:t>
            </a:r>
            <a:endParaRPr lang="en-US" sz="1400" dirty="0"/>
          </a:p>
        </p:txBody>
      </p:sp>
      <p:sp>
        <p:nvSpPr>
          <p:cNvPr id="29" name="Shape 26"/>
          <p:cNvSpPr/>
          <p:nvPr/>
        </p:nvSpPr>
        <p:spPr>
          <a:xfrm>
            <a:off x="4328052" y="4814133"/>
            <a:ext cx="3535592" cy="1132942"/>
          </a:xfrm>
          <a:prstGeom prst="roundRect">
            <a:avLst>
              <a:gd name="adj" fmla="val 7619"/>
            </a:avLst>
          </a:prstGeom>
          <a:solidFill>
            <a:srgbClr val="FFF3D6"/>
          </a:solidFill>
          <a:ln w="12700">
            <a:solidFill>
              <a:srgbClr val="FFF3D6"/>
            </a:solidFill>
            <a:prstDash val="solid"/>
          </a:ln>
        </p:spPr>
        <p:txBody>
          <a:bodyPr/>
          <a:lstStyle/>
          <a:p>
            <a:endParaRPr lang="en-US"/>
          </a:p>
        </p:txBody>
      </p:sp>
      <p:sp>
        <p:nvSpPr>
          <p:cNvPr id="30" name="Text 27"/>
          <p:cNvSpPr txBox="1"/>
          <p:nvPr/>
        </p:nvSpPr>
        <p:spPr>
          <a:xfrm>
            <a:off x="4474352" y="4922032"/>
            <a:ext cx="731502" cy="431597"/>
          </a:xfrm>
          <a:prstGeom prst="rect">
            <a:avLst/>
          </a:prstGeom>
          <a:noFill/>
          <a:ln/>
        </p:spPr>
        <p:txBody>
          <a:bodyPr wrap="square" lIns="0" tIns="0" rIns="0" bIns="0" rtlCol="0" anchor="ctr"/>
          <a:lstStyle/>
          <a:p>
            <a:pPr marL="0" indent="0">
              <a:buNone/>
            </a:pPr>
            <a:r>
              <a:rPr lang="en-US" sz="1950" b="1" dirty="0">
                <a:solidFill>
                  <a:srgbClr val="C4113C"/>
                </a:solidFill>
                <a:latin typeface="Arial" pitchFamily="34" charset="0"/>
                <a:ea typeface="Arial" pitchFamily="34" charset="-122"/>
                <a:cs typeface="Arial" pitchFamily="34" charset="-120"/>
              </a:rPr>
              <a:t>VIII</a:t>
            </a:r>
            <a:endParaRPr lang="en-US" sz="1950" dirty="0"/>
          </a:p>
        </p:txBody>
      </p:sp>
      <p:sp>
        <p:nvSpPr>
          <p:cNvPr id="31" name="Text 28"/>
          <p:cNvSpPr txBox="1"/>
          <p:nvPr/>
        </p:nvSpPr>
        <p:spPr>
          <a:xfrm>
            <a:off x="5205854" y="4922032"/>
            <a:ext cx="2511489" cy="938723"/>
          </a:xfrm>
          <a:prstGeom prst="rect">
            <a:avLst/>
          </a:prstGeom>
          <a:noFill/>
          <a:ln/>
        </p:spPr>
        <p:txBody>
          <a:bodyPr wrap="square" lIns="0" tIns="0" rIns="0" bIns="0" rtlCol="0" anchor="t"/>
          <a:lstStyle/>
          <a:p>
            <a:pPr marL="0" indent="0">
              <a:spcAft>
                <a:spcPts val="200"/>
              </a:spcAft>
              <a:buNone/>
            </a:pPr>
            <a:r>
              <a:rPr lang="en-US" sz="1400" b="1" dirty="0">
                <a:solidFill>
                  <a:srgbClr val="231F20"/>
                </a:solidFill>
                <a:latin typeface="Arial" pitchFamily="34" charset="0"/>
                <a:ea typeface="Arial" pitchFamily="34" charset="-122"/>
                <a:cs typeface="Arial" pitchFamily="34" charset="-120"/>
              </a:rPr>
              <a:t>Meal-Sharing Program</a:t>
            </a:r>
            <a:endParaRPr lang="en-US" sz="1400" dirty="0"/>
          </a:p>
          <a:p>
            <a:pPr marL="0" indent="0">
              <a:buNone/>
            </a:pPr>
            <a:r>
              <a:rPr lang="en-US" sz="1200" dirty="0">
                <a:solidFill>
                  <a:srgbClr val="232323"/>
                </a:solidFill>
                <a:latin typeface="Arial" pitchFamily="34" charset="0"/>
                <a:ea typeface="Arial" pitchFamily="34" charset="-122"/>
                <a:cs typeface="Arial" pitchFamily="34" charset="-120"/>
              </a:rPr>
              <a:t>4-year only: donation and distribution process</a:t>
            </a:r>
            <a:endParaRPr lang="en-US" sz="1400" dirty="0"/>
          </a:p>
        </p:txBody>
      </p:sp>
      <p:sp>
        <p:nvSpPr>
          <p:cNvPr id="32" name="Shape 29"/>
          <p:cNvSpPr/>
          <p:nvPr/>
        </p:nvSpPr>
        <p:spPr>
          <a:xfrm>
            <a:off x="8046519" y="4814133"/>
            <a:ext cx="3535592" cy="1132942"/>
          </a:xfrm>
          <a:prstGeom prst="roundRect">
            <a:avLst>
              <a:gd name="adj" fmla="val 7619"/>
            </a:avLst>
          </a:prstGeom>
          <a:solidFill>
            <a:srgbClr val="F2F2F2"/>
          </a:solidFill>
          <a:ln w="12700">
            <a:solidFill>
              <a:srgbClr val="F2F2F2"/>
            </a:solidFill>
            <a:prstDash val="solid"/>
          </a:ln>
        </p:spPr>
        <p:txBody>
          <a:bodyPr/>
          <a:lstStyle/>
          <a:p>
            <a:endParaRPr lang="en-US"/>
          </a:p>
        </p:txBody>
      </p:sp>
      <p:sp>
        <p:nvSpPr>
          <p:cNvPr id="33" name="Text 30"/>
          <p:cNvSpPr txBox="1"/>
          <p:nvPr/>
        </p:nvSpPr>
        <p:spPr>
          <a:xfrm>
            <a:off x="8192819" y="4922032"/>
            <a:ext cx="731502" cy="431597"/>
          </a:xfrm>
          <a:prstGeom prst="rect">
            <a:avLst/>
          </a:prstGeom>
          <a:noFill/>
          <a:ln/>
        </p:spPr>
        <p:txBody>
          <a:bodyPr wrap="square" lIns="0" tIns="0" rIns="0" bIns="0" rtlCol="0" anchor="ctr"/>
          <a:lstStyle/>
          <a:p>
            <a:pPr marL="0" indent="0">
              <a:buNone/>
            </a:pPr>
            <a:r>
              <a:rPr lang="en-US" sz="1950" b="1" dirty="0">
                <a:solidFill>
                  <a:srgbClr val="C4113C"/>
                </a:solidFill>
                <a:latin typeface="Arial" pitchFamily="34" charset="0"/>
                <a:ea typeface="Arial" pitchFamily="34" charset="-122"/>
                <a:cs typeface="Arial" pitchFamily="34" charset="-120"/>
              </a:rPr>
              <a:t>IX</a:t>
            </a:r>
            <a:endParaRPr lang="en-US" sz="1950" dirty="0"/>
          </a:p>
        </p:txBody>
      </p:sp>
      <p:sp>
        <p:nvSpPr>
          <p:cNvPr id="34" name="Text 31"/>
          <p:cNvSpPr txBox="1"/>
          <p:nvPr/>
        </p:nvSpPr>
        <p:spPr>
          <a:xfrm>
            <a:off x="8924321" y="4922032"/>
            <a:ext cx="2511489" cy="938723"/>
          </a:xfrm>
          <a:prstGeom prst="rect">
            <a:avLst/>
          </a:prstGeom>
          <a:noFill/>
          <a:ln/>
        </p:spPr>
        <p:txBody>
          <a:bodyPr wrap="square" lIns="0" tIns="0" rIns="0" bIns="0" rtlCol="0" anchor="t"/>
          <a:lstStyle/>
          <a:p>
            <a:pPr marL="0" indent="0">
              <a:spcAft>
                <a:spcPts val="200"/>
              </a:spcAft>
              <a:buNone/>
            </a:pPr>
            <a:r>
              <a:rPr lang="en-US" sz="1400" b="1" dirty="0">
                <a:solidFill>
                  <a:srgbClr val="231F20"/>
                </a:solidFill>
                <a:latin typeface="Arial" pitchFamily="34" charset="0"/>
                <a:ea typeface="Arial" pitchFamily="34" charset="-122"/>
                <a:cs typeface="Arial" pitchFamily="34" charset="-120"/>
              </a:rPr>
              <a:t>Student Hunger Survey</a:t>
            </a:r>
            <a:endParaRPr lang="en-US" sz="1400" dirty="0"/>
          </a:p>
          <a:p>
            <a:pPr marL="0" indent="0">
              <a:buNone/>
            </a:pPr>
            <a:r>
              <a:rPr lang="en-US" sz="1200" dirty="0">
                <a:solidFill>
                  <a:srgbClr val="232323"/>
                </a:solidFill>
                <a:latin typeface="Arial" pitchFamily="34" charset="0"/>
                <a:ea typeface="Arial" pitchFamily="34" charset="-122"/>
                <a:cs typeface="Arial" pitchFamily="34" charset="-120"/>
              </a:rPr>
              <a:t>Plan to run the MHEC survey and report results</a:t>
            </a:r>
            <a:endParaRPr lang="en-US" sz="1400" dirty="0"/>
          </a:p>
        </p:txBody>
      </p:sp>
      <p:sp>
        <p:nvSpPr>
          <p:cNvPr id="35" name="Text 32"/>
          <p:cNvSpPr txBox="1"/>
          <p:nvPr/>
        </p:nvSpPr>
        <p:spPr>
          <a:xfrm>
            <a:off x="609585" y="6119713"/>
            <a:ext cx="10972526" cy="323698"/>
          </a:xfrm>
          <a:prstGeom prst="rect">
            <a:avLst/>
          </a:prstGeom>
          <a:noFill/>
          <a:ln/>
        </p:spPr>
        <p:txBody>
          <a:bodyPr wrap="square" lIns="0" tIns="0" rIns="0" bIns="0" rtlCol="0" anchor="ctr"/>
          <a:lstStyle/>
          <a:p>
            <a:pPr marL="0" indent="0">
              <a:buNone/>
            </a:pPr>
            <a:r>
              <a:rPr lang="en-US" sz="1200" i="1" dirty="0">
                <a:solidFill>
                  <a:srgbClr val="595959"/>
                </a:solidFill>
                <a:latin typeface="Arial" pitchFamily="34" charset="0"/>
                <a:ea typeface="Arial" pitchFamily="34" charset="-122"/>
                <a:cs typeface="Arial" pitchFamily="34" charset="-120"/>
              </a:rPr>
              <a:t>Gold sections apply to 4-year institutions and 4-year regional centers only.</a:t>
            </a:r>
            <a:endParaRPr lang="en-US" sz="1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3813048" y="0"/>
            <a:ext cx="2889504" cy="1014984"/>
          </a:xfrm>
          <a:prstGeom prst="rect">
            <a:avLst/>
          </a:prstGeom>
          <a:solidFill>
            <a:srgbClr val="FEC233"/>
          </a:solidFill>
          <a:ln w="12700">
            <a:solidFill>
              <a:srgbClr val="FEC233"/>
            </a:solidFill>
            <a:prstDash val="solid"/>
          </a:ln>
        </p:spPr>
        <p:txBody>
          <a:bodyPr/>
          <a:lstStyle/>
          <a:p>
            <a:endParaRPr lang="en-US"/>
          </a:p>
        </p:txBody>
      </p:sp>
      <p:sp>
        <p:nvSpPr>
          <p:cNvPr id="3" name="Shape 1"/>
          <p:cNvSpPr/>
          <p:nvPr/>
        </p:nvSpPr>
        <p:spPr>
          <a:xfrm>
            <a:off x="6702552" y="0"/>
            <a:ext cx="2670048" cy="1014984"/>
          </a:xfrm>
          <a:prstGeom prst="rect">
            <a:avLst/>
          </a:prstGeom>
          <a:solidFill>
            <a:srgbClr val="231F20"/>
          </a:solidFill>
          <a:ln w="12700">
            <a:solidFill>
              <a:srgbClr val="231F20"/>
            </a:solidFill>
            <a:prstDash val="solid"/>
          </a:ln>
        </p:spPr>
        <p:txBody>
          <a:bodyPr/>
          <a:lstStyle/>
          <a:p>
            <a:endParaRPr lang="en-US"/>
          </a:p>
        </p:txBody>
      </p:sp>
      <p:sp>
        <p:nvSpPr>
          <p:cNvPr id="4" name="Shape 2"/>
          <p:cNvSpPr/>
          <p:nvPr/>
        </p:nvSpPr>
        <p:spPr>
          <a:xfrm>
            <a:off x="9372600" y="0"/>
            <a:ext cx="2819095" cy="1014984"/>
          </a:xfrm>
          <a:prstGeom prst="rect">
            <a:avLst/>
          </a:prstGeom>
          <a:solidFill>
            <a:srgbClr val="C4113C"/>
          </a:solidFill>
          <a:ln w="12700">
            <a:solidFill>
              <a:srgbClr val="C4113C"/>
            </a:solidFill>
            <a:prstDash val="solid"/>
          </a:ln>
        </p:spPr>
        <p:txBody>
          <a:bodyPr/>
          <a:lstStyle/>
          <a:p>
            <a:endParaRPr lang="en-US"/>
          </a:p>
        </p:txBody>
      </p:sp>
      <p:pic>
        <p:nvPicPr>
          <p:cNvPr id="5" name="Image 0" descr="/home/claude/deck/img/logo.png"/>
          <p:cNvPicPr>
            <a:picLocks noChangeAspect="1"/>
          </p:cNvPicPr>
          <p:nvPr/>
        </p:nvPicPr>
        <p:blipFill>
          <a:blip r:embed="rId3"/>
          <a:stretch>
            <a:fillRect/>
          </a:stretch>
        </p:blipFill>
        <p:spPr>
          <a:xfrm>
            <a:off x="320040" y="137160"/>
            <a:ext cx="3163824" cy="841248"/>
          </a:xfrm>
          <a:prstGeom prst="rect">
            <a:avLst/>
          </a:prstGeom>
        </p:spPr>
      </p:pic>
      <p:sp>
        <p:nvSpPr>
          <p:cNvPr id="6" name="Text 3"/>
          <p:cNvSpPr txBox="1"/>
          <p:nvPr/>
        </p:nvSpPr>
        <p:spPr>
          <a:xfrm>
            <a:off x="609585" y="1188720"/>
            <a:ext cx="10972526" cy="302118"/>
          </a:xfrm>
          <a:prstGeom prst="rect">
            <a:avLst/>
          </a:prstGeom>
          <a:noFill/>
          <a:ln/>
        </p:spPr>
        <p:txBody>
          <a:bodyPr wrap="square" lIns="0" tIns="0" rIns="0" bIns="0" rtlCol="0" anchor="ctr"/>
          <a:lstStyle/>
          <a:p>
            <a:pPr marL="0" indent="0">
              <a:buNone/>
            </a:pPr>
            <a:r>
              <a:rPr lang="en-US" sz="1150" b="1" kern="0" spc="200" dirty="0">
                <a:solidFill>
                  <a:srgbClr val="231F20"/>
                </a:solidFill>
                <a:latin typeface="Arial" pitchFamily="34" charset="0"/>
                <a:ea typeface="Arial" pitchFamily="34" charset="-122"/>
                <a:cs typeface="Arial" pitchFamily="34" charset="-120"/>
              </a:rPr>
              <a:t>THE APPLICATION</a:t>
            </a:r>
            <a:endParaRPr lang="en-US" sz="1150" dirty="0"/>
          </a:p>
        </p:txBody>
      </p:sp>
      <p:sp>
        <p:nvSpPr>
          <p:cNvPr id="7" name="Text 4"/>
          <p:cNvSpPr txBox="1"/>
          <p:nvPr/>
        </p:nvSpPr>
        <p:spPr>
          <a:xfrm>
            <a:off x="609585" y="1447678"/>
            <a:ext cx="10972526" cy="647395"/>
          </a:xfrm>
          <a:prstGeom prst="rect">
            <a:avLst/>
          </a:prstGeom>
          <a:noFill/>
          <a:ln/>
        </p:spPr>
        <p:txBody>
          <a:bodyPr wrap="square" lIns="0" tIns="0" rIns="0" bIns="0" rtlCol="0" anchor="t"/>
          <a:lstStyle/>
          <a:p>
            <a:pPr marL="0" indent="0">
              <a:buNone/>
            </a:pPr>
            <a:r>
              <a:rPr lang="en-US" sz="3000" b="1" dirty="0">
                <a:solidFill>
                  <a:srgbClr val="C4113C"/>
                </a:solidFill>
                <a:latin typeface="Arial" pitchFamily="34" charset="0"/>
                <a:ea typeface="Arial" pitchFamily="34" charset="-122"/>
                <a:cs typeface="Arial" pitchFamily="34" charset="-120"/>
              </a:rPr>
              <a:t>How applications are scored</a:t>
            </a:r>
            <a:endParaRPr lang="en-US" sz="3000" dirty="0"/>
          </a:p>
        </p:txBody>
      </p:sp>
      <p:graphicFrame>
        <p:nvGraphicFramePr>
          <p:cNvPr id="8" name="Chart 0"/>
          <p:cNvGraphicFramePr/>
          <p:nvPr/>
        </p:nvGraphicFramePr>
        <p:xfrm>
          <a:off x="487668" y="2235342"/>
          <a:ext cx="6705432" cy="4154119"/>
        </p:xfrm>
        <a:graphic>
          <a:graphicData uri="http://schemas.openxmlformats.org/drawingml/2006/chart">
            <c:chart xmlns:c="http://schemas.openxmlformats.org/drawingml/2006/chart" xmlns:r="http://schemas.openxmlformats.org/officeDocument/2006/relationships" r:id="rId4"/>
          </a:graphicData>
        </a:graphic>
      </p:graphicFrame>
      <p:sp>
        <p:nvSpPr>
          <p:cNvPr id="9" name="Shape 5"/>
          <p:cNvSpPr/>
          <p:nvPr/>
        </p:nvSpPr>
        <p:spPr>
          <a:xfrm>
            <a:off x="7436934" y="2289292"/>
            <a:ext cx="4145176" cy="4046220"/>
          </a:xfrm>
          <a:prstGeom prst="roundRect">
            <a:avLst>
              <a:gd name="adj" fmla="val 2133"/>
            </a:avLst>
          </a:prstGeom>
          <a:solidFill>
            <a:srgbClr val="F2F2F2"/>
          </a:solidFill>
          <a:ln w="12700">
            <a:solidFill>
              <a:srgbClr val="F2F2F2"/>
            </a:solidFill>
            <a:prstDash val="solid"/>
          </a:ln>
        </p:spPr>
        <p:txBody>
          <a:bodyPr/>
          <a:lstStyle/>
          <a:p>
            <a:endParaRPr lang="en-US"/>
          </a:p>
        </p:txBody>
      </p:sp>
      <p:sp>
        <p:nvSpPr>
          <p:cNvPr id="10" name="Text 6"/>
          <p:cNvSpPr txBox="1"/>
          <p:nvPr/>
        </p:nvSpPr>
        <p:spPr>
          <a:xfrm>
            <a:off x="7680768" y="2451141"/>
            <a:ext cx="3718467" cy="3776472"/>
          </a:xfrm>
          <a:prstGeom prst="rect">
            <a:avLst/>
          </a:prstGeom>
          <a:noFill/>
          <a:ln/>
        </p:spPr>
        <p:txBody>
          <a:bodyPr wrap="square" lIns="0" tIns="0" rIns="0" bIns="0" rtlCol="0" anchor="t"/>
          <a:lstStyle/>
          <a:p>
            <a:pPr marL="152400" indent="-152400">
              <a:spcAft>
                <a:spcPts val="500"/>
              </a:spcAft>
              <a:buSzPct val="100000"/>
              <a:buChar char="•"/>
            </a:pPr>
            <a:r>
              <a:rPr lang="en-US" sz="1250" dirty="0">
                <a:solidFill>
                  <a:srgbClr val="232323"/>
                </a:solidFill>
                <a:latin typeface="Arial" pitchFamily="34" charset="0"/>
                <a:ea typeface="Arial" pitchFamily="34" charset="-122"/>
                <a:cs typeface="Arial" pitchFamily="34" charset="-120"/>
              </a:rPr>
              <a:t>Reviewers start each section at its midpoint, "meets minimum expectations," and add or deduct from there.</a:t>
            </a:r>
            <a:endParaRPr lang="en-US" sz="1250" dirty="0"/>
          </a:p>
          <a:p>
            <a:pPr marL="152400" indent="-152400">
              <a:spcAft>
                <a:spcPts val="500"/>
              </a:spcAft>
              <a:buSzPct val="100000"/>
              <a:buChar char="•"/>
            </a:pPr>
            <a:r>
              <a:rPr lang="en-US" sz="1250" dirty="0">
                <a:solidFill>
                  <a:srgbClr val="232323"/>
                </a:solidFill>
                <a:latin typeface="Arial" pitchFamily="34" charset="0"/>
                <a:ea typeface="Arial" pitchFamily="34" charset="-122"/>
                <a:cs typeface="Arial" pitchFamily="34" charset="-120"/>
              </a:rPr>
              <a:t>Organizational Capacity includes the designation criteria checklist.</a:t>
            </a:r>
            <a:endParaRPr lang="en-US" sz="1250" dirty="0"/>
          </a:p>
          <a:p>
            <a:pPr marL="152400" indent="-152400">
              <a:spcAft>
                <a:spcPts val="500"/>
              </a:spcAft>
              <a:buSzPct val="100000"/>
              <a:buChar char="•"/>
            </a:pPr>
            <a:r>
              <a:rPr lang="en-US" sz="1250" dirty="0">
                <a:solidFill>
                  <a:srgbClr val="232323"/>
                </a:solidFill>
                <a:latin typeface="Arial" pitchFamily="34" charset="0"/>
                <a:ea typeface="Arial" pitchFamily="34" charset="-122"/>
                <a:cs typeface="Arial" pitchFamily="34" charset="-120"/>
              </a:rPr>
              <a:t>Project Evaluation checks your survey plan and how you gather data during the year.</a:t>
            </a:r>
            <a:endParaRPr lang="en-US" sz="1250" dirty="0"/>
          </a:p>
          <a:p>
            <a:pPr marL="152400" indent="-152400">
              <a:spcAft>
                <a:spcPts val="500"/>
              </a:spcAft>
              <a:buSzPct val="100000"/>
              <a:buChar char="•"/>
            </a:pPr>
            <a:r>
              <a:rPr lang="en-US" sz="1250" dirty="0">
                <a:solidFill>
                  <a:srgbClr val="232323"/>
                </a:solidFill>
                <a:latin typeface="Arial" pitchFamily="34" charset="0"/>
                <a:ea typeface="Arial" pitchFamily="34" charset="-122"/>
                <a:cs typeface="Arial" pitchFamily="34" charset="-120"/>
              </a:rPr>
              <a:t>Recommendations: Not Recommended, Recommended with Revisions, or Highly Recommended.</a:t>
            </a:r>
            <a:endParaRPr lang="en-US" sz="1250" dirty="0"/>
          </a:p>
          <a:p>
            <a:pPr marL="152400" indent="-152400">
              <a:spcAft>
                <a:spcPts val="500"/>
              </a:spcAft>
              <a:buSzPct val="100000"/>
              <a:buChar char="•"/>
            </a:pPr>
            <a:r>
              <a:rPr lang="en-US" sz="1250" dirty="0">
                <a:solidFill>
                  <a:srgbClr val="232323"/>
                </a:solidFill>
                <a:latin typeface="Arial" pitchFamily="34" charset="0"/>
                <a:ea typeface="Arial" pitchFamily="34" charset="-122"/>
                <a:cs typeface="Arial" pitchFamily="34" charset="-120"/>
              </a:rPr>
              <a:t>The October 2, 2026 Q&amp;A memo maps each category to the narrative sections.</a:t>
            </a:r>
            <a:endParaRPr lang="en-US" sz="12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3813048" y="0"/>
            <a:ext cx="2889504" cy="1014984"/>
          </a:xfrm>
          <a:prstGeom prst="rect">
            <a:avLst/>
          </a:prstGeom>
          <a:solidFill>
            <a:srgbClr val="FEC233"/>
          </a:solidFill>
          <a:ln w="12700">
            <a:solidFill>
              <a:srgbClr val="FEC233"/>
            </a:solidFill>
            <a:prstDash val="solid"/>
          </a:ln>
        </p:spPr>
        <p:txBody>
          <a:bodyPr/>
          <a:lstStyle/>
          <a:p>
            <a:endParaRPr lang="en-US"/>
          </a:p>
        </p:txBody>
      </p:sp>
      <p:sp>
        <p:nvSpPr>
          <p:cNvPr id="3" name="Shape 1"/>
          <p:cNvSpPr/>
          <p:nvPr/>
        </p:nvSpPr>
        <p:spPr>
          <a:xfrm>
            <a:off x="6702552" y="0"/>
            <a:ext cx="2670048" cy="1014984"/>
          </a:xfrm>
          <a:prstGeom prst="rect">
            <a:avLst/>
          </a:prstGeom>
          <a:solidFill>
            <a:srgbClr val="231F20"/>
          </a:solidFill>
          <a:ln w="12700">
            <a:solidFill>
              <a:srgbClr val="231F20"/>
            </a:solidFill>
            <a:prstDash val="solid"/>
          </a:ln>
        </p:spPr>
        <p:txBody>
          <a:bodyPr/>
          <a:lstStyle/>
          <a:p>
            <a:endParaRPr lang="en-US"/>
          </a:p>
        </p:txBody>
      </p:sp>
      <p:sp>
        <p:nvSpPr>
          <p:cNvPr id="4" name="Shape 2"/>
          <p:cNvSpPr/>
          <p:nvPr/>
        </p:nvSpPr>
        <p:spPr>
          <a:xfrm>
            <a:off x="9372600" y="0"/>
            <a:ext cx="2819095" cy="1014984"/>
          </a:xfrm>
          <a:prstGeom prst="rect">
            <a:avLst/>
          </a:prstGeom>
          <a:solidFill>
            <a:srgbClr val="C4113C"/>
          </a:solidFill>
          <a:ln w="12700">
            <a:solidFill>
              <a:srgbClr val="C4113C"/>
            </a:solidFill>
            <a:prstDash val="solid"/>
          </a:ln>
        </p:spPr>
        <p:txBody>
          <a:bodyPr/>
          <a:lstStyle/>
          <a:p>
            <a:endParaRPr lang="en-US"/>
          </a:p>
        </p:txBody>
      </p:sp>
      <p:pic>
        <p:nvPicPr>
          <p:cNvPr id="5" name="Image 0" descr="/home/claude/deck/img/logo.png"/>
          <p:cNvPicPr>
            <a:picLocks noChangeAspect="1"/>
          </p:cNvPicPr>
          <p:nvPr/>
        </p:nvPicPr>
        <p:blipFill>
          <a:blip r:embed="rId3"/>
          <a:stretch>
            <a:fillRect/>
          </a:stretch>
        </p:blipFill>
        <p:spPr>
          <a:xfrm>
            <a:off x="320040" y="137160"/>
            <a:ext cx="3163824" cy="841248"/>
          </a:xfrm>
          <a:prstGeom prst="rect">
            <a:avLst/>
          </a:prstGeom>
        </p:spPr>
      </p:pic>
      <p:sp>
        <p:nvSpPr>
          <p:cNvPr id="6" name="Text 3"/>
          <p:cNvSpPr txBox="1"/>
          <p:nvPr/>
        </p:nvSpPr>
        <p:spPr>
          <a:xfrm>
            <a:off x="609585" y="1188720"/>
            <a:ext cx="10972526" cy="302118"/>
          </a:xfrm>
          <a:prstGeom prst="rect">
            <a:avLst/>
          </a:prstGeom>
          <a:noFill/>
          <a:ln/>
        </p:spPr>
        <p:txBody>
          <a:bodyPr wrap="square" lIns="0" tIns="0" rIns="0" bIns="0" rtlCol="0" anchor="ctr"/>
          <a:lstStyle/>
          <a:p>
            <a:pPr marL="0" indent="0">
              <a:buNone/>
            </a:pPr>
            <a:r>
              <a:rPr lang="en-US" sz="1150" b="1" kern="0" spc="200" dirty="0">
                <a:solidFill>
                  <a:srgbClr val="231F20"/>
                </a:solidFill>
                <a:latin typeface="Arial" pitchFamily="34" charset="0"/>
                <a:ea typeface="Arial" pitchFamily="34" charset="-122"/>
                <a:cs typeface="Arial" pitchFamily="34" charset="-120"/>
              </a:rPr>
              <a:t>BUDGET AND MATCH</a:t>
            </a:r>
            <a:endParaRPr lang="en-US" sz="1150" dirty="0"/>
          </a:p>
        </p:txBody>
      </p:sp>
      <p:sp>
        <p:nvSpPr>
          <p:cNvPr id="7" name="Text 4"/>
          <p:cNvSpPr txBox="1"/>
          <p:nvPr/>
        </p:nvSpPr>
        <p:spPr>
          <a:xfrm>
            <a:off x="609585" y="1447678"/>
            <a:ext cx="10972526" cy="647395"/>
          </a:xfrm>
          <a:prstGeom prst="rect">
            <a:avLst/>
          </a:prstGeom>
          <a:noFill/>
          <a:ln/>
        </p:spPr>
        <p:txBody>
          <a:bodyPr wrap="square" lIns="0" tIns="0" rIns="0" bIns="0" rtlCol="0" anchor="t"/>
          <a:lstStyle/>
          <a:p>
            <a:pPr marL="0" indent="0">
              <a:buNone/>
            </a:pPr>
            <a:r>
              <a:rPr lang="en-US" sz="3000" b="1" dirty="0">
                <a:solidFill>
                  <a:srgbClr val="C4113C"/>
                </a:solidFill>
                <a:latin typeface="Arial" pitchFamily="34" charset="0"/>
                <a:ea typeface="Arial" pitchFamily="34" charset="-122"/>
                <a:cs typeface="Arial" pitchFamily="34" charset="-120"/>
              </a:rPr>
              <a:t>The Budget Summary workbook</a:t>
            </a:r>
            <a:endParaRPr lang="en-US" sz="3000" dirty="0"/>
          </a:p>
        </p:txBody>
      </p:sp>
      <p:graphicFrame>
        <p:nvGraphicFramePr>
          <p:cNvPr id="11" name="Table 0"/>
          <p:cNvGraphicFramePr>
            <a:graphicFrameLocks noGrp="1"/>
          </p:cNvGraphicFramePr>
          <p:nvPr>
            <p:extLst>
              <p:ext uri="{D42A27DB-BD31-4B8C-83A1-F6EECF244321}">
                <p14:modId xmlns:p14="http://schemas.microsoft.com/office/powerpoint/2010/main" val="1579011935"/>
              </p:ext>
            </p:extLst>
          </p:nvPr>
        </p:nvGraphicFramePr>
        <p:xfrm>
          <a:off x="609585" y="2289292"/>
          <a:ext cx="6217764" cy="3560678"/>
        </p:xfrm>
        <a:graphic>
          <a:graphicData uri="http://schemas.openxmlformats.org/drawingml/2006/table">
            <a:tbl>
              <a:tblPr/>
              <a:tblGrid>
                <a:gridCol w="3535592">
                  <a:extLst>
                    <a:ext uri="{9D8B030D-6E8A-4147-A177-3AD203B41FA5}">
                      <a16:colId xmlns:a16="http://schemas.microsoft.com/office/drawing/2014/main" val="20000"/>
                    </a:ext>
                  </a:extLst>
                </a:gridCol>
                <a:gridCol w="1341086">
                  <a:extLst>
                    <a:ext uri="{9D8B030D-6E8A-4147-A177-3AD203B41FA5}">
                      <a16:colId xmlns:a16="http://schemas.microsoft.com/office/drawing/2014/main" val="20001"/>
                    </a:ext>
                  </a:extLst>
                </a:gridCol>
                <a:gridCol w="1341086">
                  <a:extLst>
                    <a:ext uri="{9D8B030D-6E8A-4147-A177-3AD203B41FA5}">
                      <a16:colId xmlns:a16="http://schemas.microsoft.com/office/drawing/2014/main" val="20002"/>
                    </a:ext>
                  </a:extLst>
                </a:gridCol>
              </a:tblGrid>
              <a:tr h="323698">
                <a:tc>
                  <a:txBody>
                    <a:bodyPr/>
                    <a:lstStyle/>
                    <a:p>
                      <a:pPr marL="0" indent="0" algn="ctr">
                        <a:buNone/>
                      </a:pPr>
                      <a:r>
                        <a:rPr lang="en-US" sz="1200" b="1" dirty="0">
                          <a:solidFill>
                            <a:srgbClr val="FFFFFF"/>
                          </a:solidFill>
                          <a:latin typeface="Arial" pitchFamily="34" charset="0"/>
                          <a:ea typeface="Arial" pitchFamily="34" charset="-122"/>
                          <a:cs typeface="Arial" pitchFamily="34" charset="-120"/>
                        </a:rPr>
                        <a:t>Line</a:t>
                      </a:r>
                      <a:endParaRPr lang="en-US" sz="1200" dirty="0">
                        <a:latin typeface="Arial" charset="0"/>
                        <a:ea typeface="Arial" charset="0"/>
                        <a:cs typeface="Arial" charset="0"/>
                      </a:endParaRPr>
                    </a:p>
                  </a:txBody>
                  <a:tcPr marL="63500" marR="63500" marT="25400" marB="2540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231F20"/>
                    </a:solidFill>
                  </a:tcPr>
                </a:tc>
                <a:tc>
                  <a:txBody>
                    <a:bodyPr/>
                    <a:lstStyle/>
                    <a:p>
                      <a:pPr marL="0" indent="0" algn="ctr">
                        <a:buNone/>
                      </a:pPr>
                      <a:r>
                        <a:rPr lang="en-US" sz="1200" b="1" dirty="0">
                          <a:solidFill>
                            <a:srgbClr val="FFFFFF"/>
                          </a:solidFill>
                          <a:latin typeface="Arial" pitchFamily="34" charset="0"/>
                          <a:ea typeface="Arial" pitchFamily="34" charset="-122"/>
                          <a:cs typeface="Arial" pitchFamily="34" charset="-120"/>
                        </a:rPr>
                        <a:t>Col. 1 Grant</a:t>
                      </a:r>
                      <a:endParaRPr lang="en-US" sz="1200" dirty="0">
                        <a:latin typeface="Arial" charset="0"/>
                        <a:ea typeface="Arial" charset="0"/>
                        <a:cs typeface="Arial" charset="0"/>
                      </a:endParaRPr>
                    </a:p>
                  </a:txBody>
                  <a:tcPr marL="63500" marR="63500" marT="25400" marB="2540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231F20"/>
                    </a:solidFill>
                  </a:tcPr>
                </a:tc>
                <a:tc>
                  <a:txBody>
                    <a:bodyPr/>
                    <a:lstStyle/>
                    <a:p>
                      <a:pPr marL="0" indent="0" algn="ctr">
                        <a:buNone/>
                      </a:pPr>
                      <a:r>
                        <a:rPr lang="en-US" sz="1200" b="1" dirty="0">
                          <a:solidFill>
                            <a:srgbClr val="FFFFFF"/>
                          </a:solidFill>
                          <a:latin typeface="Arial" pitchFamily="34" charset="0"/>
                          <a:ea typeface="Arial" pitchFamily="34" charset="-122"/>
                          <a:cs typeface="Arial" pitchFamily="34" charset="-120"/>
                        </a:rPr>
                        <a:t>Col. 2 Match</a:t>
                      </a:r>
                      <a:endParaRPr lang="en-US" sz="1200" dirty="0">
                        <a:latin typeface="Arial" charset="0"/>
                        <a:ea typeface="Arial" charset="0"/>
                        <a:cs typeface="Arial" charset="0"/>
                      </a:endParaRPr>
                    </a:p>
                  </a:txBody>
                  <a:tcPr marL="63500" marR="63500" marT="25400" marB="2540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231F20"/>
                    </a:solidFill>
                  </a:tcPr>
                </a:tc>
                <a:extLst>
                  <a:ext uri="{0D108BD9-81ED-4DB2-BD59-A6C34878D82A}">
                    <a16:rowId xmlns:a16="http://schemas.microsoft.com/office/drawing/2014/main" val="10000"/>
                  </a:ext>
                </a:extLst>
              </a:tr>
              <a:tr h="323698">
                <a:tc>
                  <a:txBody>
                    <a:bodyPr/>
                    <a:lstStyle/>
                    <a:p>
                      <a:pPr marL="0" indent="0" algn="l">
                        <a:buNone/>
                      </a:pPr>
                      <a:r>
                        <a:rPr lang="en-US" sz="1150" dirty="0">
                          <a:solidFill>
                            <a:srgbClr val="232323"/>
                          </a:solidFill>
                          <a:latin typeface="Arial" pitchFamily="34" charset="0"/>
                          <a:ea typeface="Arial" pitchFamily="34" charset="-122"/>
                          <a:cs typeface="Arial" pitchFamily="34" charset="-120"/>
                        </a:rPr>
                        <a:t>A. Salaries and Wages</a:t>
                      </a:r>
                      <a:endParaRPr lang="en-US" sz="1150" dirty="0">
                        <a:latin typeface="Arial" charset="0"/>
                        <a:ea typeface="Arial" charset="0"/>
                        <a:cs typeface="Arial" charset="0"/>
                      </a:endParaRPr>
                    </a:p>
                  </a:txBody>
                  <a:tcPr marL="63500" marR="63500" marT="25400" marB="2540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FFFFF"/>
                    </a:solidFill>
                  </a:tcPr>
                </a:tc>
                <a:tc>
                  <a:txBody>
                    <a:bodyPr/>
                    <a:lstStyle/>
                    <a:p>
                      <a:pPr marL="0" indent="0" algn="ctr">
                        <a:buNone/>
                      </a:pPr>
                      <a:r>
                        <a:rPr lang="en-US" sz="1150" dirty="0">
                          <a:solidFill>
                            <a:srgbClr val="232323"/>
                          </a:solidFill>
                          <a:latin typeface="Arial" pitchFamily="34" charset="0"/>
                          <a:ea typeface="Arial" pitchFamily="34" charset="-122"/>
                          <a:cs typeface="Arial" pitchFamily="34" charset="-120"/>
                        </a:rPr>
                        <a:t>Grant</a:t>
                      </a:r>
                      <a:endParaRPr lang="en-US" sz="1150" dirty="0">
                        <a:latin typeface="Arial" charset="0"/>
                        <a:ea typeface="Arial" charset="0"/>
                        <a:cs typeface="Arial" charset="0"/>
                      </a:endParaRPr>
                    </a:p>
                  </a:txBody>
                  <a:tcPr marL="63500" marR="63500" marT="25400" marB="2540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FFFFF"/>
                    </a:solidFill>
                  </a:tcPr>
                </a:tc>
                <a:tc>
                  <a:txBody>
                    <a:bodyPr/>
                    <a:lstStyle/>
                    <a:p>
                      <a:pPr marL="0" indent="0" algn="ctr">
                        <a:buNone/>
                      </a:pPr>
                      <a:r>
                        <a:rPr lang="en-US" sz="1150" dirty="0">
                          <a:solidFill>
                            <a:srgbClr val="232323"/>
                          </a:solidFill>
                          <a:latin typeface="Arial" pitchFamily="34" charset="0"/>
                          <a:ea typeface="Arial" pitchFamily="34" charset="-122"/>
                          <a:cs typeface="Arial" pitchFamily="34" charset="-120"/>
                        </a:rPr>
                        <a:t>Match</a:t>
                      </a:r>
                      <a:endParaRPr lang="en-US" sz="1150" dirty="0">
                        <a:latin typeface="Arial" charset="0"/>
                        <a:ea typeface="Arial" charset="0"/>
                        <a:cs typeface="Arial" charset="0"/>
                      </a:endParaRPr>
                    </a:p>
                  </a:txBody>
                  <a:tcPr marL="63500" marR="63500" marT="25400" marB="2540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323698">
                <a:tc>
                  <a:txBody>
                    <a:bodyPr/>
                    <a:lstStyle/>
                    <a:p>
                      <a:pPr marL="0" indent="0" algn="l">
                        <a:buNone/>
                      </a:pPr>
                      <a:r>
                        <a:rPr lang="en-US" sz="1150" dirty="0">
                          <a:solidFill>
                            <a:srgbClr val="232323"/>
                          </a:solidFill>
                          <a:latin typeface="Arial" pitchFamily="34" charset="0"/>
                          <a:ea typeface="Arial" pitchFamily="34" charset="-122"/>
                          <a:cs typeface="Arial" pitchFamily="34" charset="-120"/>
                        </a:rPr>
                        <a:t>B. Fringe Benefits</a:t>
                      </a:r>
                      <a:endParaRPr lang="en-US" sz="1150" dirty="0">
                        <a:latin typeface="Arial" charset="0"/>
                        <a:ea typeface="Arial" charset="0"/>
                        <a:cs typeface="Arial" charset="0"/>
                      </a:endParaRPr>
                    </a:p>
                  </a:txBody>
                  <a:tcPr marL="63500" marR="63500" marT="25400" marB="2540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F2F2"/>
                    </a:solidFill>
                  </a:tcPr>
                </a:tc>
                <a:tc>
                  <a:txBody>
                    <a:bodyPr/>
                    <a:lstStyle/>
                    <a:p>
                      <a:pPr marL="0" indent="0" algn="ctr">
                        <a:buNone/>
                      </a:pPr>
                      <a:r>
                        <a:rPr lang="en-US" sz="1150" dirty="0">
                          <a:solidFill>
                            <a:srgbClr val="232323"/>
                          </a:solidFill>
                          <a:latin typeface="Arial" pitchFamily="34" charset="0"/>
                          <a:ea typeface="Arial" pitchFamily="34" charset="-122"/>
                          <a:cs typeface="Arial" pitchFamily="34" charset="-120"/>
                        </a:rPr>
                        <a:t>Grant</a:t>
                      </a:r>
                      <a:endParaRPr lang="en-US" sz="1150" dirty="0">
                        <a:latin typeface="Arial" charset="0"/>
                        <a:ea typeface="Arial" charset="0"/>
                        <a:cs typeface="Arial" charset="0"/>
                      </a:endParaRPr>
                    </a:p>
                  </a:txBody>
                  <a:tcPr marL="63500" marR="63500" marT="25400" marB="2540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F2F2"/>
                    </a:solidFill>
                  </a:tcPr>
                </a:tc>
                <a:tc>
                  <a:txBody>
                    <a:bodyPr/>
                    <a:lstStyle/>
                    <a:p>
                      <a:pPr marL="0" indent="0" algn="ctr">
                        <a:buNone/>
                      </a:pPr>
                      <a:r>
                        <a:rPr lang="en-US" sz="1150" dirty="0">
                          <a:solidFill>
                            <a:srgbClr val="232323"/>
                          </a:solidFill>
                          <a:latin typeface="Arial" pitchFamily="34" charset="0"/>
                          <a:ea typeface="Arial" pitchFamily="34" charset="-122"/>
                          <a:cs typeface="Arial" pitchFamily="34" charset="-120"/>
                        </a:rPr>
                        <a:t>Match</a:t>
                      </a:r>
                      <a:endParaRPr lang="en-US" sz="1150" dirty="0">
                        <a:latin typeface="Arial" charset="0"/>
                        <a:ea typeface="Arial" charset="0"/>
                        <a:cs typeface="Arial" charset="0"/>
                      </a:endParaRPr>
                    </a:p>
                  </a:txBody>
                  <a:tcPr marL="63500" marR="63500" marT="25400" marB="2540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F2F2"/>
                    </a:solidFill>
                  </a:tcPr>
                </a:tc>
                <a:extLst>
                  <a:ext uri="{0D108BD9-81ED-4DB2-BD59-A6C34878D82A}">
                    <a16:rowId xmlns:a16="http://schemas.microsoft.com/office/drawing/2014/main" val="10002"/>
                  </a:ext>
                </a:extLst>
              </a:tr>
              <a:tr h="323698">
                <a:tc>
                  <a:txBody>
                    <a:bodyPr/>
                    <a:lstStyle/>
                    <a:p>
                      <a:pPr marL="0" indent="0" algn="l">
                        <a:buNone/>
                      </a:pPr>
                      <a:r>
                        <a:rPr lang="en-US" sz="1150" dirty="0">
                          <a:solidFill>
                            <a:srgbClr val="232323"/>
                          </a:solidFill>
                          <a:latin typeface="Arial" pitchFamily="34" charset="0"/>
                          <a:ea typeface="Arial" pitchFamily="34" charset="-122"/>
                          <a:cs typeface="Arial" pitchFamily="34" charset="-120"/>
                        </a:rPr>
                        <a:t>C. Travel</a:t>
                      </a:r>
                      <a:endParaRPr lang="en-US" sz="1150" dirty="0">
                        <a:latin typeface="Arial" charset="0"/>
                        <a:ea typeface="Arial" charset="0"/>
                        <a:cs typeface="Arial" charset="0"/>
                      </a:endParaRPr>
                    </a:p>
                  </a:txBody>
                  <a:tcPr marL="63500" marR="63500" marT="25400" marB="2540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FFFFF"/>
                    </a:solidFill>
                  </a:tcPr>
                </a:tc>
                <a:tc>
                  <a:txBody>
                    <a:bodyPr/>
                    <a:lstStyle/>
                    <a:p>
                      <a:pPr marL="0" indent="0" algn="ctr">
                        <a:buNone/>
                      </a:pPr>
                      <a:r>
                        <a:rPr lang="en-US" sz="1150" dirty="0">
                          <a:solidFill>
                            <a:srgbClr val="232323"/>
                          </a:solidFill>
                          <a:latin typeface="Arial" pitchFamily="34" charset="0"/>
                          <a:ea typeface="Arial" pitchFamily="34" charset="-122"/>
                          <a:cs typeface="Arial" pitchFamily="34" charset="-120"/>
                        </a:rPr>
                        <a:t>Grant</a:t>
                      </a:r>
                      <a:endParaRPr lang="en-US" sz="1150" dirty="0">
                        <a:latin typeface="Arial" charset="0"/>
                        <a:ea typeface="Arial" charset="0"/>
                        <a:cs typeface="Arial" charset="0"/>
                      </a:endParaRPr>
                    </a:p>
                  </a:txBody>
                  <a:tcPr marL="63500" marR="63500" marT="25400" marB="2540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FFFFF"/>
                    </a:solidFill>
                  </a:tcPr>
                </a:tc>
                <a:tc>
                  <a:txBody>
                    <a:bodyPr/>
                    <a:lstStyle/>
                    <a:p>
                      <a:pPr marL="0" indent="0" algn="ctr">
                        <a:buNone/>
                      </a:pPr>
                      <a:r>
                        <a:rPr lang="en-US" sz="1150" dirty="0">
                          <a:solidFill>
                            <a:srgbClr val="232323"/>
                          </a:solidFill>
                          <a:latin typeface="Arial" pitchFamily="34" charset="0"/>
                          <a:ea typeface="Arial" pitchFamily="34" charset="-122"/>
                          <a:cs typeface="Arial" pitchFamily="34" charset="-120"/>
                        </a:rPr>
                        <a:t>Match</a:t>
                      </a:r>
                      <a:endParaRPr lang="en-US" sz="1150" dirty="0">
                        <a:latin typeface="Arial" charset="0"/>
                        <a:ea typeface="Arial" charset="0"/>
                        <a:cs typeface="Arial" charset="0"/>
                      </a:endParaRPr>
                    </a:p>
                  </a:txBody>
                  <a:tcPr marL="63500" marR="63500" marT="25400" marB="2540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323698">
                <a:tc>
                  <a:txBody>
                    <a:bodyPr/>
                    <a:lstStyle/>
                    <a:p>
                      <a:pPr marL="0" indent="0" algn="l">
                        <a:buNone/>
                      </a:pPr>
                      <a:r>
                        <a:rPr lang="en-US" sz="1150" dirty="0">
                          <a:solidFill>
                            <a:srgbClr val="232323"/>
                          </a:solidFill>
                          <a:latin typeface="Arial" pitchFamily="34" charset="0"/>
                          <a:ea typeface="Arial" pitchFamily="34" charset="-122"/>
                          <a:cs typeface="Arial" pitchFamily="34" charset="-120"/>
                        </a:rPr>
                        <a:t>D. Equipment</a:t>
                      </a:r>
                      <a:endParaRPr lang="en-US" sz="1150" dirty="0">
                        <a:latin typeface="Arial" charset="0"/>
                        <a:ea typeface="Arial" charset="0"/>
                        <a:cs typeface="Arial" charset="0"/>
                      </a:endParaRPr>
                    </a:p>
                  </a:txBody>
                  <a:tcPr marL="63500" marR="63500" marT="25400" marB="2540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F2F2"/>
                    </a:solidFill>
                  </a:tcPr>
                </a:tc>
                <a:tc>
                  <a:txBody>
                    <a:bodyPr/>
                    <a:lstStyle/>
                    <a:p>
                      <a:pPr marL="0" indent="0" algn="ctr">
                        <a:buNone/>
                      </a:pPr>
                      <a:r>
                        <a:rPr lang="en-US" sz="1150" dirty="0">
                          <a:solidFill>
                            <a:srgbClr val="232323"/>
                          </a:solidFill>
                          <a:latin typeface="Arial" pitchFamily="34" charset="0"/>
                          <a:ea typeface="Arial" pitchFamily="34" charset="-122"/>
                          <a:cs typeface="Arial" pitchFamily="34" charset="-120"/>
                        </a:rPr>
                        <a:t>Grant</a:t>
                      </a:r>
                      <a:endParaRPr lang="en-US" sz="1150" dirty="0">
                        <a:latin typeface="Arial" charset="0"/>
                        <a:ea typeface="Arial" charset="0"/>
                        <a:cs typeface="Arial" charset="0"/>
                      </a:endParaRPr>
                    </a:p>
                  </a:txBody>
                  <a:tcPr marL="63500" marR="63500" marT="25400" marB="2540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F2F2"/>
                    </a:solidFill>
                  </a:tcPr>
                </a:tc>
                <a:tc>
                  <a:txBody>
                    <a:bodyPr/>
                    <a:lstStyle/>
                    <a:p>
                      <a:pPr marL="0" indent="0" algn="ctr">
                        <a:buNone/>
                      </a:pPr>
                      <a:r>
                        <a:rPr lang="en-US" sz="1150" dirty="0">
                          <a:solidFill>
                            <a:srgbClr val="232323"/>
                          </a:solidFill>
                          <a:latin typeface="Arial" pitchFamily="34" charset="0"/>
                          <a:ea typeface="Arial" pitchFamily="34" charset="-122"/>
                          <a:cs typeface="Arial" pitchFamily="34" charset="-120"/>
                        </a:rPr>
                        <a:t>Match</a:t>
                      </a:r>
                      <a:endParaRPr lang="en-US" sz="1150" dirty="0">
                        <a:latin typeface="Arial" charset="0"/>
                        <a:ea typeface="Arial" charset="0"/>
                        <a:cs typeface="Arial" charset="0"/>
                      </a:endParaRPr>
                    </a:p>
                  </a:txBody>
                  <a:tcPr marL="63500" marR="63500" marT="25400" marB="2540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F2F2"/>
                    </a:solidFill>
                  </a:tcPr>
                </a:tc>
                <a:extLst>
                  <a:ext uri="{0D108BD9-81ED-4DB2-BD59-A6C34878D82A}">
                    <a16:rowId xmlns:a16="http://schemas.microsoft.com/office/drawing/2014/main" val="10004"/>
                  </a:ext>
                </a:extLst>
              </a:tr>
              <a:tr h="323698">
                <a:tc>
                  <a:txBody>
                    <a:bodyPr/>
                    <a:lstStyle/>
                    <a:p>
                      <a:pPr marL="0" indent="0" algn="l">
                        <a:buNone/>
                      </a:pPr>
                      <a:r>
                        <a:rPr lang="en-US" sz="1150" dirty="0">
                          <a:solidFill>
                            <a:srgbClr val="232323"/>
                          </a:solidFill>
                          <a:latin typeface="Arial" pitchFamily="34" charset="0"/>
                          <a:ea typeface="Arial" pitchFamily="34" charset="-122"/>
                          <a:cs typeface="Arial" pitchFamily="34" charset="-120"/>
                        </a:rPr>
                        <a:t>E. Materials and Supplies</a:t>
                      </a:r>
                      <a:endParaRPr lang="en-US" sz="1150" dirty="0">
                        <a:latin typeface="Arial" charset="0"/>
                        <a:ea typeface="Arial" charset="0"/>
                        <a:cs typeface="Arial" charset="0"/>
                      </a:endParaRPr>
                    </a:p>
                  </a:txBody>
                  <a:tcPr marL="63500" marR="63500" marT="25400" marB="2540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FFFFF"/>
                    </a:solidFill>
                  </a:tcPr>
                </a:tc>
                <a:tc>
                  <a:txBody>
                    <a:bodyPr/>
                    <a:lstStyle/>
                    <a:p>
                      <a:pPr marL="0" indent="0" algn="ctr">
                        <a:buNone/>
                      </a:pPr>
                      <a:r>
                        <a:rPr lang="en-US" sz="1150" dirty="0">
                          <a:solidFill>
                            <a:srgbClr val="232323"/>
                          </a:solidFill>
                          <a:latin typeface="Arial" pitchFamily="34" charset="0"/>
                          <a:ea typeface="Arial" pitchFamily="34" charset="-122"/>
                          <a:cs typeface="Arial" pitchFamily="34" charset="-120"/>
                        </a:rPr>
                        <a:t>Grant</a:t>
                      </a:r>
                      <a:endParaRPr lang="en-US" sz="1150" dirty="0">
                        <a:latin typeface="Arial" charset="0"/>
                        <a:ea typeface="Arial" charset="0"/>
                        <a:cs typeface="Arial" charset="0"/>
                      </a:endParaRPr>
                    </a:p>
                  </a:txBody>
                  <a:tcPr marL="63500" marR="63500" marT="25400" marB="2540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FFFFF"/>
                    </a:solidFill>
                  </a:tcPr>
                </a:tc>
                <a:tc>
                  <a:txBody>
                    <a:bodyPr/>
                    <a:lstStyle/>
                    <a:p>
                      <a:pPr marL="0" indent="0" algn="ctr">
                        <a:buNone/>
                      </a:pPr>
                      <a:r>
                        <a:rPr lang="en-US" sz="1150" dirty="0">
                          <a:solidFill>
                            <a:srgbClr val="232323"/>
                          </a:solidFill>
                          <a:latin typeface="Arial" pitchFamily="34" charset="0"/>
                          <a:ea typeface="Arial" pitchFamily="34" charset="-122"/>
                          <a:cs typeface="Arial" pitchFamily="34" charset="-120"/>
                        </a:rPr>
                        <a:t>Match</a:t>
                      </a:r>
                      <a:endParaRPr lang="en-US" sz="1150" dirty="0">
                        <a:latin typeface="Arial" charset="0"/>
                        <a:ea typeface="Arial" charset="0"/>
                        <a:cs typeface="Arial" charset="0"/>
                      </a:endParaRPr>
                    </a:p>
                  </a:txBody>
                  <a:tcPr marL="63500" marR="63500" marT="25400" marB="2540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323698">
                <a:tc>
                  <a:txBody>
                    <a:bodyPr/>
                    <a:lstStyle/>
                    <a:p>
                      <a:pPr marL="0" indent="0" algn="l">
                        <a:buNone/>
                      </a:pPr>
                      <a:r>
                        <a:rPr lang="en-US" sz="1150" dirty="0">
                          <a:solidFill>
                            <a:srgbClr val="232323"/>
                          </a:solidFill>
                          <a:latin typeface="Arial" pitchFamily="34" charset="0"/>
                          <a:ea typeface="Arial" pitchFamily="34" charset="-122"/>
                          <a:cs typeface="Arial" pitchFamily="34" charset="-120"/>
                        </a:rPr>
                        <a:t>F. Consultant and Contractual</a:t>
                      </a:r>
                      <a:endParaRPr lang="en-US" sz="1150" dirty="0">
                        <a:latin typeface="Arial" charset="0"/>
                        <a:ea typeface="Arial" charset="0"/>
                        <a:cs typeface="Arial" charset="0"/>
                      </a:endParaRPr>
                    </a:p>
                  </a:txBody>
                  <a:tcPr marL="63500" marR="63500" marT="25400" marB="2540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F2F2"/>
                    </a:solidFill>
                  </a:tcPr>
                </a:tc>
                <a:tc>
                  <a:txBody>
                    <a:bodyPr/>
                    <a:lstStyle/>
                    <a:p>
                      <a:pPr marL="0" indent="0" algn="ctr">
                        <a:buNone/>
                      </a:pPr>
                      <a:r>
                        <a:rPr lang="en-US" sz="1150" dirty="0">
                          <a:solidFill>
                            <a:srgbClr val="232323"/>
                          </a:solidFill>
                          <a:latin typeface="Arial" pitchFamily="34" charset="0"/>
                          <a:ea typeface="Arial" pitchFamily="34" charset="-122"/>
                          <a:cs typeface="Arial" pitchFamily="34" charset="-120"/>
                        </a:rPr>
                        <a:t>Grant</a:t>
                      </a:r>
                      <a:endParaRPr lang="en-US" sz="1150" dirty="0">
                        <a:latin typeface="Arial" charset="0"/>
                        <a:ea typeface="Arial" charset="0"/>
                        <a:cs typeface="Arial" charset="0"/>
                      </a:endParaRPr>
                    </a:p>
                  </a:txBody>
                  <a:tcPr marL="63500" marR="63500" marT="25400" marB="2540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F2F2"/>
                    </a:solidFill>
                  </a:tcPr>
                </a:tc>
                <a:tc>
                  <a:txBody>
                    <a:bodyPr/>
                    <a:lstStyle/>
                    <a:p>
                      <a:pPr marL="0" indent="0" algn="ctr">
                        <a:buNone/>
                      </a:pPr>
                      <a:r>
                        <a:rPr lang="en-US" sz="1150" dirty="0">
                          <a:solidFill>
                            <a:srgbClr val="232323"/>
                          </a:solidFill>
                          <a:latin typeface="Arial" pitchFamily="34" charset="0"/>
                          <a:ea typeface="Arial" pitchFamily="34" charset="-122"/>
                          <a:cs typeface="Arial" pitchFamily="34" charset="-120"/>
                        </a:rPr>
                        <a:t>Match</a:t>
                      </a:r>
                      <a:endParaRPr lang="en-US" sz="1150" dirty="0">
                        <a:latin typeface="Arial" charset="0"/>
                        <a:ea typeface="Arial" charset="0"/>
                        <a:cs typeface="Arial" charset="0"/>
                      </a:endParaRPr>
                    </a:p>
                  </a:txBody>
                  <a:tcPr marL="63500" marR="63500" marT="25400" marB="2540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F2F2"/>
                    </a:solidFill>
                  </a:tcPr>
                </a:tc>
                <a:extLst>
                  <a:ext uri="{0D108BD9-81ED-4DB2-BD59-A6C34878D82A}">
                    <a16:rowId xmlns:a16="http://schemas.microsoft.com/office/drawing/2014/main" val="10006"/>
                  </a:ext>
                </a:extLst>
              </a:tr>
              <a:tr h="323698">
                <a:tc>
                  <a:txBody>
                    <a:bodyPr/>
                    <a:lstStyle/>
                    <a:p>
                      <a:pPr marL="0" indent="0" algn="l">
                        <a:buNone/>
                      </a:pPr>
                      <a:r>
                        <a:rPr lang="en-US" sz="1150" dirty="0">
                          <a:solidFill>
                            <a:srgbClr val="232323"/>
                          </a:solidFill>
                          <a:latin typeface="Arial" pitchFamily="34" charset="0"/>
                          <a:ea typeface="Arial" pitchFamily="34" charset="-122"/>
                          <a:cs typeface="Arial" pitchFamily="34" charset="-120"/>
                        </a:rPr>
                        <a:t>G. Other (G.1 Emergency Assistance)</a:t>
                      </a:r>
                      <a:endParaRPr lang="en-US" sz="1150" dirty="0">
                        <a:latin typeface="Arial" charset="0"/>
                        <a:ea typeface="Arial" charset="0"/>
                        <a:cs typeface="Arial" charset="0"/>
                      </a:endParaRPr>
                    </a:p>
                  </a:txBody>
                  <a:tcPr marL="63500" marR="63500" marT="25400" marB="2540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FFFFF"/>
                    </a:solidFill>
                  </a:tcPr>
                </a:tc>
                <a:tc>
                  <a:txBody>
                    <a:bodyPr/>
                    <a:lstStyle/>
                    <a:p>
                      <a:pPr marL="0" indent="0" algn="ctr">
                        <a:buNone/>
                      </a:pPr>
                      <a:r>
                        <a:rPr lang="en-US" sz="1150" dirty="0">
                          <a:solidFill>
                            <a:srgbClr val="232323"/>
                          </a:solidFill>
                          <a:latin typeface="Arial" pitchFamily="34" charset="0"/>
                          <a:ea typeface="Arial" pitchFamily="34" charset="-122"/>
                          <a:cs typeface="Arial" pitchFamily="34" charset="-120"/>
                        </a:rPr>
                        <a:t>Grant</a:t>
                      </a:r>
                      <a:endParaRPr lang="en-US" sz="1150" dirty="0">
                        <a:latin typeface="Arial" charset="0"/>
                        <a:ea typeface="Arial" charset="0"/>
                        <a:cs typeface="Arial" charset="0"/>
                      </a:endParaRPr>
                    </a:p>
                  </a:txBody>
                  <a:tcPr marL="63500" marR="63500" marT="25400" marB="2540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FFFFF"/>
                    </a:solidFill>
                  </a:tcPr>
                </a:tc>
                <a:tc>
                  <a:txBody>
                    <a:bodyPr/>
                    <a:lstStyle/>
                    <a:p>
                      <a:pPr marL="0" indent="0" algn="ctr">
                        <a:buNone/>
                      </a:pPr>
                      <a:r>
                        <a:rPr lang="en-US" sz="1150" dirty="0">
                          <a:solidFill>
                            <a:srgbClr val="232323"/>
                          </a:solidFill>
                          <a:latin typeface="Arial" pitchFamily="34" charset="0"/>
                          <a:ea typeface="Arial" pitchFamily="34" charset="-122"/>
                          <a:cs typeface="Arial" pitchFamily="34" charset="-120"/>
                        </a:rPr>
                        <a:t>Match</a:t>
                      </a:r>
                      <a:endParaRPr lang="en-US" sz="1150" dirty="0">
                        <a:latin typeface="Arial" charset="0"/>
                        <a:ea typeface="Arial" charset="0"/>
                        <a:cs typeface="Arial" charset="0"/>
                      </a:endParaRPr>
                    </a:p>
                  </a:txBody>
                  <a:tcPr marL="63500" marR="63500" marT="25400" marB="2540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r h="323698">
                <a:tc>
                  <a:txBody>
                    <a:bodyPr/>
                    <a:lstStyle/>
                    <a:p>
                      <a:pPr marL="0" indent="0" algn="l">
                        <a:buNone/>
                      </a:pPr>
                      <a:r>
                        <a:rPr lang="en-US" sz="1150" b="1" dirty="0">
                          <a:solidFill>
                            <a:srgbClr val="232323"/>
                          </a:solidFill>
                          <a:latin typeface="Arial" pitchFamily="34" charset="0"/>
                          <a:ea typeface="Arial" pitchFamily="34" charset="-122"/>
                          <a:cs typeface="Arial" pitchFamily="34" charset="-120"/>
                        </a:rPr>
                        <a:t>H. Total Direct Costs</a:t>
                      </a:r>
                      <a:endParaRPr lang="en-US" sz="1150" dirty="0">
                        <a:latin typeface="Arial" charset="0"/>
                        <a:ea typeface="Arial" charset="0"/>
                        <a:cs typeface="Arial" charset="0"/>
                      </a:endParaRPr>
                    </a:p>
                  </a:txBody>
                  <a:tcPr marL="63500" marR="63500" marT="25400" marB="2540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FF3D6"/>
                    </a:solidFill>
                  </a:tcPr>
                </a:tc>
                <a:tc>
                  <a:txBody>
                    <a:bodyPr/>
                    <a:lstStyle/>
                    <a:p>
                      <a:pPr marL="0" indent="0" algn="ctr">
                        <a:buNone/>
                      </a:pPr>
                      <a:r>
                        <a:rPr lang="en-US" sz="1150" b="1" dirty="0">
                          <a:solidFill>
                            <a:srgbClr val="232323"/>
                          </a:solidFill>
                          <a:latin typeface="Arial" pitchFamily="34" charset="0"/>
                          <a:ea typeface="Arial" pitchFamily="34" charset="-122"/>
                          <a:cs typeface="Arial" pitchFamily="34" charset="-120"/>
                        </a:rPr>
                        <a:t>Sum</a:t>
                      </a:r>
                      <a:endParaRPr lang="en-US" sz="1150" dirty="0">
                        <a:latin typeface="Arial" charset="0"/>
                        <a:ea typeface="Arial" charset="0"/>
                        <a:cs typeface="Arial" charset="0"/>
                      </a:endParaRPr>
                    </a:p>
                  </a:txBody>
                  <a:tcPr marL="63500" marR="63500" marT="25400" marB="2540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FF3D6"/>
                    </a:solidFill>
                  </a:tcPr>
                </a:tc>
                <a:tc>
                  <a:txBody>
                    <a:bodyPr/>
                    <a:lstStyle/>
                    <a:p>
                      <a:pPr marL="0" indent="0" algn="ctr">
                        <a:buNone/>
                      </a:pPr>
                      <a:r>
                        <a:rPr lang="en-US" sz="1150" b="1" dirty="0">
                          <a:solidFill>
                            <a:srgbClr val="232323"/>
                          </a:solidFill>
                          <a:latin typeface="Arial" pitchFamily="34" charset="0"/>
                          <a:ea typeface="Arial" pitchFamily="34" charset="-122"/>
                          <a:cs typeface="Arial" pitchFamily="34" charset="-120"/>
                        </a:rPr>
                        <a:t>Sum</a:t>
                      </a:r>
                      <a:endParaRPr lang="en-US" sz="1150" dirty="0">
                        <a:latin typeface="Arial" charset="0"/>
                        <a:ea typeface="Arial" charset="0"/>
                        <a:cs typeface="Arial" charset="0"/>
                      </a:endParaRPr>
                    </a:p>
                  </a:txBody>
                  <a:tcPr marL="63500" marR="63500" marT="25400" marB="2540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FF3D6"/>
                    </a:solidFill>
                  </a:tcPr>
                </a:tc>
                <a:extLst>
                  <a:ext uri="{0D108BD9-81ED-4DB2-BD59-A6C34878D82A}">
                    <a16:rowId xmlns:a16="http://schemas.microsoft.com/office/drawing/2014/main" val="10008"/>
                  </a:ext>
                </a:extLst>
              </a:tr>
              <a:tr h="323698">
                <a:tc>
                  <a:txBody>
                    <a:bodyPr/>
                    <a:lstStyle/>
                    <a:p>
                      <a:pPr marL="0" indent="0" algn="l">
                        <a:buNone/>
                      </a:pPr>
                      <a:r>
                        <a:rPr lang="en-US" sz="1150" b="1" dirty="0">
                          <a:solidFill>
                            <a:srgbClr val="232323"/>
                          </a:solidFill>
                          <a:latin typeface="Arial" pitchFamily="34" charset="0"/>
                          <a:ea typeface="Arial" pitchFamily="34" charset="-122"/>
                          <a:cs typeface="Arial" pitchFamily="34" charset="-120"/>
                        </a:rPr>
                        <a:t>I. Indirect (max 8% of H, Col. 1)</a:t>
                      </a:r>
                      <a:endParaRPr lang="en-US" sz="1150" dirty="0">
                        <a:latin typeface="Arial" charset="0"/>
                        <a:ea typeface="Arial" charset="0"/>
                        <a:cs typeface="Arial" charset="0"/>
                      </a:endParaRPr>
                    </a:p>
                  </a:txBody>
                  <a:tcPr marL="63500" marR="63500" marT="25400" marB="2540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FF3D6"/>
                    </a:solidFill>
                  </a:tcPr>
                </a:tc>
                <a:tc>
                  <a:txBody>
                    <a:bodyPr/>
                    <a:lstStyle/>
                    <a:p>
                      <a:pPr marL="0" indent="0" algn="ctr">
                        <a:buNone/>
                      </a:pPr>
                      <a:r>
                        <a:rPr lang="en-US" sz="1150" b="1" dirty="0">
                          <a:solidFill>
                            <a:srgbClr val="232323"/>
                          </a:solidFill>
                          <a:latin typeface="Arial" pitchFamily="34" charset="0"/>
                          <a:ea typeface="Arial" pitchFamily="34" charset="-122"/>
                          <a:cs typeface="Arial" pitchFamily="34" charset="-120"/>
                        </a:rPr>
                        <a:t>Grant</a:t>
                      </a:r>
                      <a:endParaRPr lang="en-US" sz="1150" dirty="0">
                        <a:latin typeface="Arial" charset="0"/>
                        <a:ea typeface="Arial" charset="0"/>
                        <a:cs typeface="Arial" charset="0"/>
                      </a:endParaRPr>
                    </a:p>
                  </a:txBody>
                  <a:tcPr marL="63500" marR="63500" marT="25400" marB="2540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FF3D6"/>
                    </a:solidFill>
                  </a:tcPr>
                </a:tc>
                <a:tc>
                  <a:txBody>
                    <a:bodyPr/>
                    <a:lstStyle/>
                    <a:p>
                      <a:pPr marL="0" indent="0" algn="ctr">
                        <a:buNone/>
                      </a:pPr>
                      <a:r>
                        <a:rPr lang="en-US" sz="1150" b="1" dirty="0">
                          <a:solidFill>
                            <a:srgbClr val="C4113C"/>
                          </a:solidFill>
                          <a:latin typeface="Arial" pitchFamily="34" charset="0"/>
                          <a:ea typeface="Arial" pitchFamily="34" charset="-122"/>
                          <a:cs typeface="Arial" pitchFamily="34" charset="-120"/>
                        </a:rPr>
                        <a:t>$0</a:t>
                      </a:r>
                      <a:endParaRPr lang="en-US" sz="1150" dirty="0">
                        <a:latin typeface="Arial" charset="0"/>
                        <a:ea typeface="Arial" charset="0"/>
                        <a:cs typeface="Arial" charset="0"/>
                      </a:endParaRPr>
                    </a:p>
                  </a:txBody>
                  <a:tcPr marL="63500" marR="63500" marT="25400" marB="2540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FF3D6"/>
                    </a:solidFill>
                  </a:tcPr>
                </a:tc>
                <a:extLst>
                  <a:ext uri="{0D108BD9-81ED-4DB2-BD59-A6C34878D82A}">
                    <a16:rowId xmlns:a16="http://schemas.microsoft.com/office/drawing/2014/main" val="10009"/>
                  </a:ext>
                </a:extLst>
              </a:tr>
              <a:tr h="323698">
                <a:tc>
                  <a:txBody>
                    <a:bodyPr/>
                    <a:lstStyle/>
                    <a:p>
                      <a:pPr marL="0" indent="0" algn="l">
                        <a:buNone/>
                      </a:pPr>
                      <a:r>
                        <a:rPr lang="en-US" sz="1150" b="1" dirty="0">
                          <a:solidFill>
                            <a:srgbClr val="232323"/>
                          </a:solidFill>
                          <a:latin typeface="Arial" pitchFamily="34" charset="0"/>
                          <a:ea typeface="Arial" pitchFamily="34" charset="-122"/>
                          <a:cs typeface="Arial" pitchFamily="34" charset="-120"/>
                        </a:rPr>
                        <a:t>J. Total</a:t>
                      </a:r>
                      <a:endParaRPr lang="en-US" sz="1150" dirty="0">
                        <a:latin typeface="Arial" charset="0"/>
                        <a:ea typeface="Arial" charset="0"/>
                        <a:cs typeface="Arial" charset="0"/>
                      </a:endParaRPr>
                    </a:p>
                  </a:txBody>
                  <a:tcPr marL="63500" marR="63500" marT="25400" marB="2540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FF3D6"/>
                    </a:solidFill>
                  </a:tcPr>
                </a:tc>
                <a:tc>
                  <a:txBody>
                    <a:bodyPr/>
                    <a:lstStyle/>
                    <a:p>
                      <a:pPr marL="0" indent="0" algn="ctr">
                        <a:buNone/>
                      </a:pPr>
                      <a:r>
                        <a:rPr lang="en-US" sz="1150" b="1" dirty="0">
                          <a:solidFill>
                            <a:srgbClr val="232323"/>
                          </a:solidFill>
                          <a:latin typeface="Arial" pitchFamily="34" charset="0"/>
                          <a:ea typeface="Arial" pitchFamily="34" charset="-122"/>
                          <a:cs typeface="Arial" pitchFamily="34" charset="-120"/>
                        </a:rPr>
                        <a:t>H + I</a:t>
                      </a:r>
                      <a:endParaRPr lang="en-US" sz="1150" dirty="0">
                        <a:latin typeface="Arial" charset="0"/>
                        <a:ea typeface="Arial" charset="0"/>
                        <a:cs typeface="Arial" charset="0"/>
                      </a:endParaRPr>
                    </a:p>
                  </a:txBody>
                  <a:tcPr marL="63500" marR="63500" marT="25400" marB="2540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FF3D6"/>
                    </a:solidFill>
                  </a:tcPr>
                </a:tc>
                <a:tc>
                  <a:txBody>
                    <a:bodyPr/>
                    <a:lstStyle/>
                    <a:p>
                      <a:pPr marL="0" indent="0" algn="ctr">
                        <a:buNone/>
                      </a:pPr>
                      <a:r>
                        <a:rPr lang="en-US" sz="1150" b="1" dirty="0">
                          <a:solidFill>
                            <a:srgbClr val="232323"/>
                          </a:solidFill>
                          <a:latin typeface="Arial" pitchFamily="34" charset="0"/>
                          <a:ea typeface="Arial" pitchFamily="34" charset="-122"/>
                          <a:cs typeface="Arial" pitchFamily="34" charset="-120"/>
                        </a:rPr>
                        <a:t>Equals H</a:t>
                      </a:r>
                      <a:endParaRPr lang="en-US" sz="1150" dirty="0">
                        <a:latin typeface="Arial" charset="0"/>
                        <a:ea typeface="Arial" charset="0"/>
                        <a:cs typeface="Arial" charset="0"/>
                      </a:endParaRPr>
                    </a:p>
                  </a:txBody>
                  <a:tcPr marL="63500" marR="63500" marT="25400" marB="2540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FF3D6"/>
                    </a:solidFill>
                  </a:tcPr>
                </a:tc>
                <a:extLst>
                  <a:ext uri="{0D108BD9-81ED-4DB2-BD59-A6C34878D82A}">
                    <a16:rowId xmlns:a16="http://schemas.microsoft.com/office/drawing/2014/main" val="10010"/>
                  </a:ext>
                </a:extLst>
              </a:tr>
            </a:tbl>
          </a:graphicData>
        </a:graphic>
      </p:graphicFrame>
      <p:sp>
        <p:nvSpPr>
          <p:cNvPr id="9" name="Text 5"/>
          <p:cNvSpPr txBox="1"/>
          <p:nvPr/>
        </p:nvSpPr>
        <p:spPr>
          <a:xfrm>
            <a:off x="609585" y="6044184"/>
            <a:ext cx="6217765" cy="323698"/>
          </a:xfrm>
          <a:prstGeom prst="rect">
            <a:avLst/>
          </a:prstGeom>
          <a:noFill/>
          <a:ln/>
        </p:spPr>
        <p:txBody>
          <a:bodyPr wrap="square" lIns="0" tIns="0" rIns="0" bIns="0" rtlCol="0" anchor="ctr"/>
          <a:lstStyle/>
          <a:p>
            <a:pPr marL="0" indent="0">
              <a:buNone/>
            </a:pPr>
            <a:r>
              <a:rPr lang="en-US" sz="1200" i="1" dirty="0">
                <a:solidFill>
                  <a:srgbClr val="595959"/>
                </a:solidFill>
                <a:latin typeface="Arial" pitchFamily="34" charset="0"/>
                <a:ea typeface="Arial" pitchFamily="34" charset="-122"/>
                <a:cs typeface="Arial" pitchFamily="34" charset="-120"/>
              </a:rPr>
              <a:t>Column 3 totals each line automatically.</a:t>
            </a:r>
            <a:endParaRPr lang="en-US" sz="1200" dirty="0"/>
          </a:p>
        </p:txBody>
      </p:sp>
      <p:sp>
        <p:nvSpPr>
          <p:cNvPr id="10" name="Shape 6"/>
          <p:cNvSpPr/>
          <p:nvPr/>
        </p:nvSpPr>
        <p:spPr>
          <a:xfrm>
            <a:off x="7193100" y="2289292"/>
            <a:ext cx="4389010" cy="4046220"/>
          </a:xfrm>
          <a:prstGeom prst="roundRect">
            <a:avLst>
              <a:gd name="adj" fmla="val 2133"/>
            </a:avLst>
          </a:prstGeom>
          <a:solidFill>
            <a:srgbClr val="F2F2F2"/>
          </a:solidFill>
          <a:ln w="12700">
            <a:solidFill>
              <a:srgbClr val="F2F2F2"/>
            </a:solidFill>
            <a:prstDash val="solid"/>
          </a:ln>
        </p:spPr>
        <p:txBody>
          <a:bodyPr/>
          <a:lstStyle/>
          <a:p>
            <a:endParaRPr lang="en-US"/>
          </a:p>
        </p:txBody>
      </p:sp>
      <p:sp>
        <p:nvSpPr>
          <p:cNvPr id="8" name="Text 7"/>
          <p:cNvSpPr txBox="1"/>
          <p:nvPr/>
        </p:nvSpPr>
        <p:spPr>
          <a:xfrm>
            <a:off x="7436934" y="2397191"/>
            <a:ext cx="3901342" cy="377647"/>
          </a:xfrm>
          <a:prstGeom prst="rect">
            <a:avLst/>
          </a:prstGeom>
          <a:noFill/>
          <a:ln/>
        </p:spPr>
        <p:txBody>
          <a:bodyPr wrap="square" lIns="0" tIns="0" rIns="0" bIns="0" rtlCol="0" anchor="ctr"/>
          <a:lstStyle/>
          <a:p>
            <a:pPr marL="0" indent="0">
              <a:buNone/>
            </a:pPr>
            <a:r>
              <a:rPr lang="en-US" sz="1600" b="1" dirty="0">
                <a:solidFill>
                  <a:srgbClr val="231F20"/>
                </a:solidFill>
                <a:latin typeface="Arial" pitchFamily="34" charset="0"/>
                <a:ea typeface="Arial" pitchFamily="34" charset="-122"/>
                <a:cs typeface="Arial" pitchFamily="34" charset="-120"/>
              </a:rPr>
              <a:t>Built-in checks</a:t>
            </a:r>
            <a:endParaRPr lang="en-US" sz="1600" dirty="0"/>
          </a:p>
        </p:txBody>
      </p:sp>
      <p:sp>
        <p:nvSpPr>
          <p:cNvPr id="12" name="Shape 8"/>
          <p:cNvSpPr/>
          <p:nvPr/>
        </p:nvSpPr>
        <p:spPr>
          <a:xfrm>
            <a:off x="7462166" y="2882737"/>
            <a:ext cx="388437" cy="388437"/>
          </a:xfrm>
          <a:prstGeom prst="ellipse">
            <a:avLst/>
          </a:prstGeom>
          <a:solidFill>
            <a:srgbClr val="231F20"/>
          </a:solidFill>
          <a:ln w="12700">
            <a:solidFill>
              <a:srgbClr val="231F20"/>
            </a:solidFill>
            <a:prstDash val="solid"/>
          </a:ln>
        </p:spPr>
        <p:txBody>
          <a:bodyPr/>
          <a:lstStyle/>
          <a:p>
            <a:endParaRPr lang="en-US"/>
          </a:p>
        </p:txBody>
      </p:sp>
      <p:pic>
        <p:nvPicPr>
          <p:cNvPr id="13" name="Image 1" descr="preencoded.png"/>
          <p:cNvPicPr>
            <a:picLocks noChangeAspect="1"/>
          </p:cNvPicPr>
          <p:nvPr/>
        </p:nvPicPr>
        <p:blipFill>
          <a:blip r:embed="rId4"/>
          <a:stretch>
            <a:fillRect/>
          </a:stretch>
        </p:blipFill>
        <p:spPr>
          <a:xfrm>
            <a:off x="7547622" y="2968194"/>
            <a:ext cx="217525" cy="217525"/>
          </a:xfrm>
          <a:prstGeom prst="rect">
            <a:avLst/>
          </a:prstGeom>
        </p:spPr>
      </p:pic>
      <p:sp>
        <p:nvSpPr>
          <p:cNvPr id="14" name="Text 9"/>
          <p:cNvSpPr txBox="1"/>
          <p:nvPr/>
        </p:nvSpPr>
        <p:spPr>
          <a:xfrm>
            <a:off x="8022135" y="2839578"/>
            <a:ext cx="3413675" cy="474756"/>
          </a:xfrm>
          <a:prstGeom prst="rect">
            <a:avLst/>
          </a:prstGeom>
          <a:noFill/>
          <a:ln/>
        </p:spPr>
        <p:txBody>
          <a:bodyPr wrap="square" lIns="0" tIns="0" rIns="0" bIns="0" rtlCol="0" anchor="ctr"/>
          <a:lstStyle/>
          <a:p>
            <a:pPr marL="0" indent="0">
              <a:buNone/>
            </a:pPr>
            <a:r>
              <a:rPr lang="en-US" sz="1250" dirty="0">
                <a:solidFill>
                  <a:srgbClr val="232323"/>
                </a:solidFill>
                <a:latin typeface="Arial" pitchFamily="34" charset="0"/>
                <a:ea typeface="Arial" pitchFamily="34" charset="-122"/>
                <a:cs typeface="Arial" pitchFamily="34" charset="-120"/>
              </a:rPr>
              <a:t>Indirect at or below 8% of Line H, Column 1</a:t>
            </a:r>
            <a:endParaRPr lang="en-US" sz="1250" dirty="0"/>
          </a:p>
        </p:txBody>
      </p:sp>
      <p:sp>
        <p:nvSpPr>
          <p:cNvPr id="15" name="Shape 10"/>
          <p:cNvSpPr/>
          <p:nvPr/>
        </p:nvSpPr>
        <p:spPr>
          <a:xfrm>
            <a:off x="7462166" y="3422233"/>
            <a:ext cx="388437" cy="388437"/>
          </a:xfrm>
          <a:prstGeom prst="ellipse">
            <a:avLst/>
          </a:prstGeom>
          <a:solidFill>
            <a:srgbClr val="231F20"/>
          </a:solidFill>
          <a:ln w="12700">
            <a:solidFill>
              <a:srgbClr val="231F20"/>
            </a:solidFill>
            <a:prstDash val="solid"/>
          </a:ln>
        </p:spPr>
        <p:txBody>
          <a:bodyPr/>
          <a:lstStyle/>
          <a:p>
            <a:endParaRPr lang="en-US"/>
          </a:p>
        </p:txBody>
      </p:sp>
      <p:pic>
        <p:nvPicPr>
          <p:cNvPr id="16" name="Image 2" descr="preencoded.png"/>
          <p:cNvPicPr>
            <a:picLocks noChangeAspect="1"/>
          </p:cNvPicPr>
          <p:nvPr/>
        </p:nvPicPr>
        <p:blipFill>
          <a:blip r:embed="rId4"/>
          <a:stretch>
            <a:fillRect/>
          </a:stretch>
        </p:blipFill>
        <p:spPr>
          <a:xfrm>
            <a:off x="7547622" y="3507690"/>
            <a:ext cx="217525" cy="217525"/>
          </a:xfrm>
          <a:prstGeom prst="rect">
            <a:avLst/>
          </a:prstGeom>
        </p:spPr>
      </p:pic>
      <p:sp>
        <p:nvSpPr>
          <p:cNvPr id="17" name="Text 11"/>
          <p:cNvSpPr txBox="1"/>
          <p:nvPr/>
        </p:nvSpPr>
        <p:spPr>
          <a:xfrm>
            <a:off x="8022135" y="3379074"/>
            <a:ext cx="3413675" cy="474756"/>
          </a:xfrm>
          <a:prstGeom prst="rect">
            <a:avLst/>
          </a:prstGeom>
          <a:noFill/>
          <a:ln/>
        </p:spPr>
        <p:txBody>
          <a:bodyPr wrap="square" lIns="0" tIns="0" rIns="0" bIns="0" rtlCol="0" anchor="ctr"/>
          <a:lstStyle/>
          <a:p>
            <a:pPr marL="0" indent="0">
              <a:buNone/>
            </a:pPr>
            <a:r>
              <a:rPr lang="en-US" sz="1250" dirty="0">
                <a:solidFill>
                  <a:srgbClr val="232323"/>
                </a:solidFill>
                <a:latin typeface="Arial" pitchFamily="34" charset="0"/>
                <a:ea typeface="Arial" pitchFamily="34" charset="-122"/>
                <a:cs typeface="Arial" pitchFamily="34" charset="-120"/>
              </a:rPr>
              <a:t>Match at or above 25% of Line J, Column 1</a:t>
            </a:r>
            <a:endParaRPr lang="en-US" sz="1250" dirty="0"/>
          </a:p>
        </p:txBody>
      </p:sp>
      <p:sp>
        <p:nvSpPr>
          <p:cNvPr id="18" name="Shape 12"/>
          <p:cNvSpPr/>
          <p:nvPr/>
        </p:nvSpPr>
        <p:spPr>
          <a:xfrm>
            <a:off x="7462166" y="3961729"/>
            <a:ext cx="388437" cy="388437"/>
          </a:xfrm>
          <a:prstGeom prst="ellipse">
            <a:avLst/>
          </a:prstGeom>
          <a:solidFill>
            <a:srgbClr val="231F20"/>
          </a:solidFill>
          <a:ln w="12700">
            <a:solidFill>
              <a:srgbClr val="231F20"/>
            </a:solidFill>
            <a:prstDash val="solid"/>
          </a:ln>
        </p:spPr>
        <p:txBody>
          <a:bodyPr/>
          <a:lstStyle/>
          <a:p>
            <a:endParaRPr lang="en-US"/>
          </a:p>
        </p:txBody>
      </p:sp>
      <p:pic>
        <p:nvPicPr>
          <p:cNvPr id="19" name="Image 3" descr="preencoded.png"/>
          <p:cNvPicPr>
            <a:picLocks noChangeAspect="1"/>
          </p:cNvPicPr>
          <p:nvPr/>
        </p:nvPicPr>
        <p:blipFill>
          <a:blip r:embed="rId4"/>
          <a:stretch>
            <a:fillRect/>
          </a:stretch>
        </p:blipFill>
        <p:spPr>
          <a:xfrm>
            <a:off x="7547622" y="4047186"/>
            <a:ext cx="217525" cy="217525"/>
          </a:xfrm>
          <a:prstGeom prst="rect">
            <a:avLst/>
          </a:prstGeom>
        </p:spPr>
      </p:pic>
      <p:sp>
        <p:nvSpPr>
          <p:cNvPr id="20" name="Text 13"/>
          <p:cNvSpPr txBox="1"/>
          <p:nvPr/>
        </p:nvSpPr>
        <p:spPr>
          <a:xfrm>
            <a:off x="8022135" y="3918570"/>
            <a:ext cx="3413675" cy="474756"/>
          </a:xfrm>
          <a:prstGeom prst="rect">
            <a:avLst/>
          </a:prstGeom>
          <a:noFill/>
          <a:ln/>
        </p:spPr>
        <p:txBody>
          <a:bodyPr wrap="square" lIns="0" tIns="0" rIns="0" bIns="0" rtlCol="0" anchor="ctr"/>
          <a:lstStyle/>
          <a:p>
            <a:pPr marL="0" indent="0">
              <a:buNone/>
            </a:pPr>
            <a:r>
              <a:rPr lang="en-US" sz="1250" dirty="0">
                <a:solidFill>
                  <a:srgbClr val="232323"/>
                </a:solidFill>
                <a:latin typeface="Arial" pitchFamily="34" charset="0"/>
                <a:ea typeface="Arial" pitchFamily="34" charset="-122"/>
                <a:cs typeface="Arial" pitchFamily="34" charset="-120"/>
              </a:rPr>
              <a:t>Indirect claimed as match equals zero</a:t>
            </a:r>
            <a:endParaRPr lang="en-US" sz="1250" dirty="0"/>
          </a:p>
        </p:txBody>
      </p:sp>
      <p:sp>
        <p:nvSpPr>
          <p:cNvPr id="21" name="Text 14"/>
          <p:cNvSpPr txBox="1"/>
          <p:nvPr/>
        </p:nvSpPr>
        <p:spPr>
          <a:xfrm>
            <a:off x="7436934" y="4555175"/>
            <a:ext cx="3962301" cy="1672438"/>
          </a:xfrm>
          <a:prstGeom prst="rect">
            <a:avLst/>
          </a:prstGeom>
          <a:noFill/>
          <a:ln/>
        </p:spPr>
        <p:txBody>
          <a:bodyPr wrap="square" lIns="0" tIns="0" rIns="0" bIns="0" rtlCol="0" anchor="t"/>
          <a:lstStyle/>
          <a:p>
            <a:pPr marL="152400" indent="-152400">
              <a:spcAft>
                <a:spcPts val="400"/>
              </a:spcAft>
              <a:buSzPct val="100000"/>
              <a:buChar char="•"/>
            </a:pPr>
            <a:r>
              <a:rPr lang="en-US" sz="1200" dirty="0">
                <a:solidFill>
                  <a:srgbClr val="232323"/>
                </a:solidFill>
                <a:latin typeface="Arial" pitchFamily="34" charset="0"/>
                <a:ea typeface="Arial" pitchFamily="34" charset="-122"/>
                <a:cs typeface="Arial" pitchFamily="34" charset="-120"/>
              </a:rPr>
              <a:t>Enter amounts only in shaded cells. Do not insert, delete, or reorder rows.</a:t>
            </a:r>
            <a:endParaRPr lang="en-US" sz="1200" dirty="0"/>
          </a:p>
          <a:p>
            <a:pPr marL="152400" indent="-152400">
              <a:spcAft>
                <a:spcPts val="400"/>
              </a:spcAft>
              <a:buSzPct val="100000"/>
              <a:buChar char="•"/>
            </a:pPr>
            <a:r>
              <a:rPr lang="en-US" sz="1200" dirty="0">
                <a:solidFill>
                  <a:srgbClr val="232323"/>
                </a:solidFill>
                <a:latin typeface="Arial" pitchFamily="34" charset="0"/>
                <a:ea typeface="Arial" pitchFamily="34" charset="-122"/>
                <a:cs typeface="Arial" pitchFamily="34" charset="-120"/>
              </a:rPr>
              <a:t>The Budget Narrative must reconcile to the workbook line by line.</a:t>
            </a:r>
            <a:endParaRPr lang="en-US" sz="1200" dirty="0"/>
          </a:p>
          <a:p>
            <a:pPr marL="152400" indent="-152400">
              <a:spcAft>
                <a:spcPts val="400"/>
              </a:spcAft>
              <a:buSzPct val="100000"/>
              <a:buChar char="•"/>
            </a:pPr>
            <a:r>
              <a:rPr lang="en-US" sz="1200" dirty="0">
                <a:solidFill>
                  <a:srgbClr val="232323"/>
                </a:solidFill>
                <a:latin typeface="Arial" pitchFamily="34" charset="0"/>
                <a:ea typeface="Arial" pitchFamily="34" charset="-122"/>
                <a:cs typeface="Arial" pitchFamily="34" charset="-120"/>
              </a:rPr>
              <a:t>Where Appendix B and the workbook differ, the workbook controls.</a:t>
            </a:r>
            <a:endParaRPr lang="en-US" sz="12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3813048" y="0"/>
            <a:ext cx="2889504" cy="1014984"/>
          </a:xfrm>
          <a:prstGeom prst="rect">
            <a:avLst/>
          </a:prstGeom>
          <a:solidFill>
            <a:srgbClr val="FEC233"/>
          </a:solidFill>
          <a:ln w="12700">
            <a:solidFill>
              <a:srgbClr val="FEC233"/>
            </a:solidFill>
            <a:prstDash val="solid"/>
          </a:ln>
        </p:spPr>
        <p:txBody>
          <a:bodyPr/>
          <a:lstStyle/>
          <a:p>
            <a:endParaRPr lang="en-US"/>
          </a:p>
        </p:txBody>
      </p:sp>
      <p:sp>
        <p:nvSpPr>
          <p:cNvPr id="3" name="Shape 1"/>
          <p:cNvSpPr/>
          <p:nvPr/>
        </p:nvSpPr>
        <p:spPr>
          <a:xfrm>
            <a:off x="6702552" y="0"/>
            <a:ext cx="2670048" cy="1014984"/>
          </a:xfrm>
          <a:prstGeom prst="rect">
            <a:avLst/>
          </a:prstGeom>
          <a:solidFill>
            <a:srgbClr val="231F20"/>
          </a:solidFill>
          <a:ln w="12700">
            <a:solidFill>
              <a:srgbClr val="231F20"/>
            </a:solidFill>
            <a:prstDash val="solid"/>
          </a:ln>
        </p:spPr>
        <p:txBody>
          <a:bodyPr/>
          <a:lstStyle/>
          <a:p>
            <a:endParaRPr lang="en-US"/>
          </a:p>
        </p:txBody>
      </p:sp>
      <p:sp>
        <p:nvSpPr>
          <p:cNvPr id="4" name="Shape 2"/>
          <p:cNvSpPr/>
          <p:nvPr/>
        </p:nvSpPr>
        <p:spPr>
          <a:xfrm>
            <a:off x="9372600" y="0"/>
            <a:ext cx="2819095" cy="1014984"/>
          </a:xfrm>
          <a:prstGeom prst="rect">
            <a:avLst/>
          </a:prstGeom>
          <a:solidFill>
            <a:srgbClr val="C4113C"/>
          </a:solidFill>
          <a:ln w="12700">
            <a:solidFill>
              <a:srgbClr val="C4113C"/>
            </a:solidFill>
            <a:prstDash val="solid"/>
          </a:ln>
        </p:spPr>
        <p:txBody>
          <a:bodyPr/>
          <a:lstStyle/>
          <a:p>
            <a:endParaRPr lang="en-US"/>
          </a:p>
        </p:txBody>
      </p:sp>
      <p:pic>
        <p:nvPicPr>
          <p:cNvPr id="5" name="Image 0" descr="/home/claude/deck/img/logo.png"/>
          <p:cNvPicPr>
            <a:picLocks noChangeAspect="1"/>
          </p:cNvPicPr>
          <p:nvPr/>
        </p:nvPicPr>
        <p:blipFill>
          <a:blip r:embed="rId3"/>
          <a:stretch>
            <a:fillRect/>
          </a:stretch>
        </p:blipFill>
        <p:spPr>
          <a:xfrm>
            <a:off x="320040" y="137160"/>
            <a:ext cx="3163824" cy="841248"/>
          </a:xfrm>
          <a:prstGeom prst="rect">
            <a:avLst/>
          </a:prstGeom>
        </p:spPr>
      </p:pic>
      <p:sp>
        <p:nvSpPr>
          <p:cNvPr id="6" name="Text 3"/>
          <p:cNvSpPr txBox="1"/>
          <p:nvPr/>
        </p:nvSpPr>
        <p:spPr>
          <a:xfrm>
            <a:off x="609585" y="1188720"/>
            <a:ext cx="10972526" cy="302118"/>
          </a:xfrm>
          <a:prstGeom prst="rect">
            <a:avLst/>
          </a:prstGeom>
          <a:noFill/>
          <a:ln/>
        </p:spPr>
        <p:txBody>
          <a:bodyPr wrap="square" lIns="0" tIns="0" rIns="0" bIns="0" rtlCol="0" anchor="ctr"/>
          <a:lstStyle/>
          <a:p>
            <a:pPr marL="0" indent="0">
              <a:buNone/>
            </a:pPr>
            <a:r>
              <a:rPr lang="en-US" sz="1150" b="1" kern="0" spc="200" dirty="0">
                <a:solidFill>
                  <a:srgbClr val="231F20"/>
                </a:solidFill>
                <a:latin typeface="Arial" pitchFamily="34" charset="0"/>
                <a:ea typeface="Arial" pitchFamily="34" charset="-122"/>
                <a:cs typeface="Arial" pitchFamily="34" charset="-120"/>
              </a:rPr>
              <a:t>BUDGET AND MATCH</a:t>
            </a:r>
            <a:endParaRPr lang="en-US" sz="1150" dirty="0"/>
          </a:p>
        </p:txBody>
      </p:sp>
      <p:sp>
        <p:nvSpPr>
          <p:cNvPr id="7" name="Text 4"/>
          <p:cNvSpPr txBox="1"/>
          <p:nvPr/>
        </p:nvSpPr>
        <p:spPr>
          <a:xfrm>
            <a:off x="609585" y="1447678"/>
            <a:ext cx="10972526" cy="647395"/>
          </a:xfrm>
          <a:prstGeom prst="rect">
            <a:avLst/>
          </a:prstGeom>
          <a:noFill/>
          <a:ln/>
        </p:spPr>
        <p:txBody>
          <a:bodyPr wrap="square" lIns="0" tIns="0" rIns="0" bIns="0" rtlCol="0" anchor="t"/>
          <a:lstStyle/>
          <a:p>
            <a:pPr marL="0" indent="0">
              <a:buNone/>
            </a:pPr>
            <a:r>
              <a:rPr lang="en-US" sz="3000" b="1" dirty="0">
                <a:solidFill>
                  <a:srgbClr val="C4113C"/>
                </a:solidFill>
                <a:latin typeface="Arial" pitchFamily="34" charset="0"/>
                <a:ea typeface="Arial" pitchFamily="34" charset="-122"/>
                <a:cs typeface="Arial" pitchFamily="34" charset="-120"/>
              </a:rPr>
              <a:t>Worked example from Appendix C</a:t>
            </a:r>
            <a:endParaRPr lang="en-US" sz="3000" dirty="0"/>
          </a:p>
        </p:txBody>
      </p:sp>
      <p:sp>
        <p:nvSpPr>
          <p:cNvPr id="8" name="Shape 5"/>
          <p:cNvSpPr/>
          <p:nvPr/>
        </p:nvSpPr>
        <p:spPr>
          <a:xfrm>
            <a:off x="609585" y="2343241"/>
            <a:ext cx="3084499" cy="1672438"/>
          </a:xfrm>
          <a:prstGeom prst="roundRect">
            <a:avLst>
              <a:gd name="adj" fmla="val 5161"/>
            </a:avLst>
          </a:prstGeom>
          <a:solidFill>
            <a:srgbClr val="F2F2F2"/>
          </a:solidFill>
          <a:ln w="12700">
            <a:solidFill>
              <a:srgbClr val="F2F2F2"/>
            </a:solidFill>
            <a:prstDash val="solid"/>
          </a:ln>
        </p:spPr>
        <p:txBody>
          <a:bodyPr/>
          <a:lstStyle/>
          <a:p>
            <a:endParaRPr lang="en-US"/>
          </a:p>
        </p:txBody>
      </p:sp>
      <p:sp>
        <p:nvSpPr>
          <p:cNvPr id="9" name="Text 6"/>
          <p:cNvSpPr txBox="1"/>
          <p:nvPr/>
        </p:nvSpPr>
        <p:spPr>
          <a:xfrm>
            <a:off x="609585" y="2451141"/>
            <a:ext cx="3084499" cy="809244"/>
          </a:xfrm>
          <a:prstGeom prst="rect">
            <a:avLst/>
          </a:prstGeom>
          <a:noFill/>
          <a:ln/>
        </p:spPr>
        <p:txBody>
          <a:bodyPr wrap="square" lIns="0" tIns="0" rIns="0" bIns="0" rtlCol="0" anchor="ctr"/>
          <a:lstStyle/>
          <a:p>
            <a:pPr marL="0" indent="0" algn="ctr">
              <a:buNone/>
            </a:pPr>
            <a:r>
              <a:rPr lang="en-US" sz="3700" b="1" dirty="0">
                <a:solidFill>
                  <a:srgbClr val="231F20"/>
                </a:solidFill>
                <a:latin typeface="Arial" pitchFamily="34" charset="0"/>
                <a:ea typeface="Arial" pitchFamily="34" charset="-122"/>
                <a:cs typeface="Arial" pitchFamily="34" charset="-120"/>
              </a:rPr>
              <a:t>$10,000</a:t>
            </a:r>
            <a:endParaRPr lang="en-US" sz="3700" dirty="0"/>
          </a:p>
        </p:txBody>
      </p:sp>
      <p:sp>
        <p:nvSpPr>
          <p:cNvPr id="10" name="Text 7"/>
          <p:cNvSpPr txBox="1"/>
          <p:nvPr/>
        </p:nvSpPr>
        <p:spPr>
          <a:xfrm>
            <a:off x="609585" y="3260385"/>
            <a:ext cx="3084499" cy="668975"/>
          </a:xfrm>
          <a:prstGeom prst="rect">
            <a:avLst/>
          </a:prstGeom>
          <a:noFill/>
          <a:ln/>
        </p:spPr>
        <p:txBody>
          <a:bodyPr wrap="square" lIns="0" tIns="0" rIns="0" bIns="0" rtlCol="0" anchor="t"/>
          <a:lstStyle/>
          <a:p>
            <a:pPr marL="0" indent="0" algn="ctr">
              <a:buNone/>
            </a:pPr>
            <a:r>
              <a:rPr lang="en-US" sz="1250" dirty="0">
                <a:solidFill>
                  <a:srgbClr val="595959"/>
                </a:solidFill>
                <a:latin typeface="Arial" pitchFamily="34" charset="0"/>
                <a:ea typeface="Arial" pitchFamily="34" charset="-122"/>
                <a:cs typeface="Arial" pitchFamily="34" charset="-120"/>
              </a:rPr>
              <a:t>Direct costs</a:t>
            </a:r>
            <a:endParaRPr lang="en-US" sz="1250" dirty="0"/>
          </a:p>
          <a:p>
            <a:pPr marL="0" indent="0" algn="ctr">
              <a:buNone/>
            </a:pPr>
            <a:r>
              <a:rPr lang="en-US" sz="1250" dirty="0">
                <a:solidFill>
                  <a:srgbClr val="595959"/>
                </a:solidFill>
                <a:latin typeface="Arial" pitchFamily="34" charset="0"/>
                <a:ea typeface="Arial" pitchFamily="34" charset="-122"/>
                <a:cs typeface="Arial" pitchFamily="34" charset="-120"/>
              </a:rPr>
              <a:t>Line H, Col. 1</a:t>
            </a:r>
            <a:endParaRPr lang="en-US" sz="1250" dirty="0"/>
          </a:p>
        </p:txBody>
      </p:sp>
      <p:sp>
        <p:nvSpPr>
          <p:cNvPr id="11" name="Text 8"/>
          <p:cNvSpPr txBox="1"/>
          <p:nvPr/>
        </p:nvSpPr>
        <p:spPr>
          <a:xfrm>
            <a:off x="3755042" y="2343241"/>
            <a:ext cx="670543" cy="1672438"/>
          </a:xfrm>
          <a:prstGeom prst="rect">
            <a:avLst/>
          </a:prstGeom>
          <a:noFill/>
          <a:ln/>
        </p:spPr>
        <p:txBody>
          <a:bodyPr wrap="square" lIns="0" tIns="0" rIns="0" bIns="0" rtlCol="0" anchor="ctr"/>
          <a:lstStyle/>
          <a:p>
            <a:pPr marL="0" indent="0" algn="ctr">
              <a:buNone/>
            </a:pPr>
            <a:r>
              <a:rPr lang="en-US" sz="3450" b="1" dirty="0">
                <a:solidFill>
                  <a:srgbClr val="FEC233"/>
                </a:solidFill>
                <a:latin typeface="Arial" pitchFamily="34" charset="0"/>
                <a:ea typeface="Arial" pitchFamily="34" charset="-122"/>
                <a:cs typeface="Arial" pitchFamily="34" charset="-120"/>
              </a:rPr>
              <a:t>+</a:t>
            </a:r>
            <a:endParaRPr lang="en-US" sz="3450" dirty="0"/>
          </a:p>
        </p:txBody>
      </p:sp>
      <p:sp>
        <p:nvSpPr>
          <p:cNvPr id="12" name="Shape 9"/>
          <p:cNvSpPr/>
          <p:nvPr/>
        </p:nvSpPr>
        <p:spPr>
          <a:xfrm>
            <a:off x="4486544" y="2343241"/>
            <a:ext cx="3084499" cy="1672438"/>
          </a:xfrm>
          <a:prstGeom prst="roundRect">
            <a:avLst>
              <a:gd name="adj" fmla="val 5161"/>
            </a:avLst>
          </a:prstGeom>
          <a:solidFill>
            <a:srgbClr val="F2F2F2"/>
          </a:solidFill>
          <a:ln w="12700">
            <a:solidFill>
              <a:srgbClr val="F2F2F2"/>
            </a:solidFill>
            <a:prstDash val="solid"/>
          </a:ln>
        </p:spPr>
        <p:txBody>
          <a:bodyPr/>
          <a:lstStyle/>
          <a:p>
            <a:endParaRPr lang="en-US"/>
          </a:p>
        </p:txBody>
      </p:sp>
      <p:sp>
        <p:nvSpPr>
          <p:cNvPr id="13" name="Text 10"/>
          <p:cNvSpPr txBox="1"/>
          <p:nvPr/>
        </p:nvSpPr>
        <p:spPr>
          <a:xfrm>
            <a:off x="4486544" y="2451141"/>
            <a:ext cx="3084499" cy="809244"/>
          </a:xfrm>
          <a:prstGeom prst="rect">
            <a:avLst/>
          </a:prstGeom>
          <a:noFill/>
          <a:ln/>
        </p:spPr>
        <p:txBody>
          <a:bodyPr wrap="square" lIns="0" tIns="0" rIns="0" bIns="0" rtlCol="0" anchor="ctr"/>
          <a:lstStyle/>
          <a:p>
            <a:pPr marL="0" indent="0" algn="ctr">
              <a:buNone/>
            </a:pPr>
            <a:r>
              <a:rPr lang="en-US" sz="3700" b="1" dirty="0">
                <a:solidFill>
                  <a:srgbClr val="231F20"/>
                </a:solidFill>
                <a:latin typeface="Arial" pitchFamily="34" charset="0"/>
                <a:ea typeface="Arial" pitchFamily="34" charset="-122"/>
                <a:cs typeface="Arial" pitchFamily="34" charset="-120"/>
              </a:rPr>
              <a:t>$800</a:t>
            </a:r>
            <a:endParaRPr lang="en-US" sz="3700" dirty="0"/>
          </a:p>
        </p:txBody>
      </p:sp>
      <p:sp>
        <p:nvSpPr>
          <p:cNvPr id="14" name="Text 11"/>
          <p:cNvSpPr txBox="1"/>
          <p:nvPr/>
        </p:nvSpPr>
        <p:spPr>
          <a:xfrm>
            <a:off x="4486544" y="3260385"/>
            <a:ext cx="3084499" cy="668975"/>
          </a:xfrm>
          <a:prstGeom prst="rect">
            <a:avLst/>
          </a:prstGeom>
          <a:noFill/>
          <a:ln/>
        </p:spPr>
        <p:txBody>
          <a:bodyPr wrap="square" lIns="0" tIns="0" rIns="0" bIns="0" rtlCol="0" anchor="t"/>
          <a:lstStyle/>
          <a:p>
            <a:pPr marL="0" indent="0" algn="ctr">
              <a:buNone/>
            </a:pPr>
            <a:r>
              <a:rPr lang="en-US" sz="1250" dirty="0">
                <a:solidFill>
                  <a:srgbClr val="595959"/>
                </a:solidFill>
                <a:latin typeface="Arial" pitchFamily="34" charset="0"/>
                <a:ea typeface="Arial" pitchFamily="34" charset="-122"/>
                <a:cs typeface="Arial" pitchFamily="34" charset="-120"/>
              </a:rPr>
              <a:t>Indirect at 8%</a:t>
            </a:r>
            <a:endParaRPr lang="en-US" sz="1250" dirty="0"/>
          </a:p>
          <a:p>
            <a:pPr marL="0" indent="0" algn="ctr">
              <a:buNone/>
            </a:pPr>
            <a:r>
              <a:rPr lang="en-US" sz="1250" dirty="0">
                <a:solidFill>
                  <a:srgbClr val="595959"/>
                </a:solidFill>
                <a:latin typeface="Arial" pitchFamily="34" charset="0"/>
                <a:ea typeface="Arial" pitchFamily="34" charset="-122"/>
                <a:cs typeface="Arial" pitchFamily="34" charset="-120"/>
              </a:rPr>
              <a:t>Line I, Col. 1</a:t>
            </a:r>
            <a:endParaRPr lang="en-US" sz="1250" dirty="0"/>
          </a:p>
        </p:txBody>
      </p:sp>
      <p:sp>
        <p:nvSpPr>
          <p:cNvPr id="15" name="Text 12"/>
          <p:cNvSpPr txBox="1"/>
          <p:nvPr/>
        </p:nvSpPr>
        <p:spPr>
          <a:xfrm>
            <a:off x="7632001" y="2343241"/>
            <a:ext cx="670543" cy="1672438"/>
          </a:xfrm>
          <a:prstGeom prst="rect">
            <a:avLst/>
          </a:prstGeom>
          <a:noFill/>
          <a:ln/>
        </p:spPr>
        <p:txBody>
          <a:bodyPr wrap="square" lIns="0" tIns="0" rIns="0" bIns="0" rtlCol="0" anchor="ctr"/>
          <a:lstStyle/>
          <a:p>
            <a:pPr marL="0" indent="0" algn="ctr">
              <a:buNone/>
            </a:pPr>
            <a:r>
              <a:rPr lang="en-US" sz="3450" b="1" dirty="0">
                <a:solidFill>
                  <a:srgbClr val="FEC233"/>
                </a:solidFill>
                <a:latin typeface="Arial" pitchFamily="34" charset="0"/>
                <a:ea typeface="Arial" pitchFamily="34" charset="-122"/>
                <a:cs typeface="Arial" pitchFamily="34" charset="-120"/>
              </a:rPr>
              <a:t>=</a:t>
            </a:r>
            <a:endParaRPr lang="en-US" sz="3450" dirty="0"/>
          </a:p>
        </p:txBody>
      </p:sp>
      <p:sp>
        <p:nvSpPr>
          <p:cNvPr id="16" name="Shape 13"/>
          <p:cNvSpPr/>
          <p:nvPr/>
        </p:nvSpPr>
        <p:spPr>
          <a:xfrm>
            <a:off x="8363503" y="2343241"/>
            <a:ext cx="3084499" cy="1672438"/>
          </a:xfrm>
          <a:prstGeom prst="roundRect">
            <a:avLst>
              <a:gd name="adj" fmla="val 5161"/>
            </a:avLst>
          </a:prstGeom>
          <a:solidFill>
            <a:srgbClr val="F2F2F2"/>
          </a:solidFill>
          <a:ln w="12700">
            <a:solidFill>
              <a:srgbClr val="F2F2F2"/>
            </a:solidFill>
            <a:prstDash val="solid"/>
          </a:ln>
        </p:spPr>
        <p:txBody>
          <a:bodyPr/>
          <a:lstStyle/>
          <a:p>
            <a:endParaRPr lang="en-US"/>
          </a:p>
        </p:txBody>
      </p:sp>
      <p:sp>
        <p:nvSpPr>
          <p:cNvPr id="17" name="Text 14"/>
          <p:cNvSpPr txBox="1"/>
          <p:nvPr/>
        </p:nvSpPr>
        <p:spPr>
          <a:xfrm>
            <a:off x="8363503" y="2451141"/>
            <a:ext cx="3084499" cy="809244"/>
          </a:xfrm>
          <a:prstGeom prst="rect">
            <a:avLst/>
          </a:prstGeom>
          <a:noFill/>
          <a:ln/>
        </p:spPr>
        <p:txBody>
          <a:bodyPr wrap="square" lIns="0" tIns="0" rIns="0" bIns="0" rtlCol="0" anchor="ctr"/>
          <a:lstStyle/>
          <a:p>
            <a:pPr marL="0" indent="0" algn="ctr">
              <a:buNone/>
            </a:pPr>
            <a:r>
              <a:rPr lang="en-US" sz="3700" b="1" dirty="0">
                <a:solidFill>
                  <a:srgbClr val="231F20"/>
                </a:solidFill>
                <a:latin typeface="Arial" pitchFamily="34" charset="0"/>
                <a:ea typeface="Arial" pitchFamily="34" charset="-122"/>
                <a:cs typeface="Arial" pitchFamily="34" charset="-120"/>
              </a:rPr>
              <a:t>$10,800</a:t>
            </a:r>
            <a:endParaRPr lang="en-US" sz="3700" dirty="0"/>
          </a:p>
        </p:txBody>
      </p:sp>
      <p:sp>
        <p:nvSpPr>
          <p:cNvPr id="18" name="Text 15"/>
          <p:cNvSpPr txBox="1"/>
          <p:nvPr/>
        </p:nvSpPr>
        <p:spPr>
          <a:xfrm>
            <a:off x="8363503" y="3260385"/>
            <a:ext cx="3084499" cy="668975"/>
          </a:xfrm>
          <a:prstGeom prst="rect">
            <a:avLst/>
          </a:prstGeom>
          <a:noFill/>
          <a:ln/>
        </p:spPr>
        <p:txBody>
          <a:bodyPr wrap="square" lIns="0" tIns="0" rIns="0" bIns="0" rtlCol="0" anchor="t"/>
          <a:lstStyle/>
          <a:p>
            <a:pPr marL="0" indent="0" algn="ctr">
              <a:buNone/>
            </a:pPr>
            <a:r>
              <a:rPr lang="en-US" sz="1250" dirty="0">
                <a:solidFill>
                  <a:srgbClr val="595959"/>
                </a:solidFill>
                <a:latin typeface="Arial" pitchFamily="34" charset="0"/>
                <a:ea typeface="Arial" pitchFamily="34" charset="-122"/>
                <a:cs typeface="Arial" pitchFamily="34" charset="-120"/>
              </a:rPr>
              <a:t>Grant request</a:t>
            </a:r>
            <a:endParaRPr lang="en-US" sz="1250" dirty="0"/>
          </a:p>
          <a:p>
            <a:pPr marL="0" indent="0" algn="ctr">
              <a:buNone/>
            </a:pPr>
            <a:r>
              <a:rPr lang="en-US" sz="1250" dirty="0">
                <a:solidFill>
                  <a:srgbClr val="595959"/>
                </a:solidFill>
                <a:latin typeface="Arial" pitchFamily="34" charset="0"/>
                <a:ea typeface="Arial" pitchFamily="34" charset="-122"/>
                <a:cs typeface="Arial" pitchFamily="34" charset="-120"/>
              </a:rPr>
              <a:t>Line J, Col. 1</a:t>
            </a:r>
            <a:endParaRPr lang="en-US" sz="1250" dirty="0"/>
          </a:p>
        </p:txBody>
      </p:sp>
      <p:sp>
        <p:nvSpPr>
          <p:cNvPr id="19" name="Shape 16"/>
          <p:cNvSpPr/>
          <p:nvPr/>
        </p:nvSpPr>
        <p:spPr>
          <a:xfrm>
            <a:off x="609585" y="4339377"/>
            <a:ext cx="5303387" cy="1726387"/>
          </a:xfrm>
          <a:prstGeom prst="roundRect">
            <a:avLst>
              <a:gd name="adj" fmla="val 5000"/>
            </a:avLst>
          </a:prstGeom>
          <a:solidFill>
            <a:srgbClr val="FFF3D6"/>
          </a:solidFill>
          <a:ln w="12700">
            <a:solidFill>
              <a:srgbClr val="FFF3D6"/>
            </a:solidFill>
            <a:prstDash val="solid"/>
          </a:ln>
        </p:spPr>
        <p:txBody>
          <a:bodyPr/>
          <a:lstStyle/>
          <a:p>
            <a:endParaRPr lang="en-US"/>
          </a:p>
        </p:txBody>
      </p:sp>
      <p:sp>
        <p:nvSpPr>
          <p:cNvPr id="20" name="Text 17"/>
          <p:cNvSpPr txBox="1"/>
          <p:nvPr/>
        </p:nvSpPr>
        <p:spPr>
          <a:xfrm>
            <a:off x="914377" y="4447276"/>
            <a:ext cx="2438339" cy="1510589"/>
          </a:xfrm>
          <a:prstGeom prst="rect">
            <a:avLst/>
          </a:prstGeom>
          <a:noFill/>
          <a:ln/>
        </p:spPr>
        <p:txBody>
          <a:bodyPr wrap="square" lIns="0" tIns="0" rIns="0" bIns="0" rtlCol="0" anchor="ctr"/>
          <a:lstStyle/>
          <a:p>
            <a:pPr marL="0" indent="0">
              <a:buNone/>
            </a:pPr>
            <a:r>
              <a:rPr lang="en-US" sz="3700" b="1" dirty="0">
                <a:solidFill>
                  <a:srgbClr val="231F20"/>
                </a:solidFill>
                <a:latin typeface="Arial" pitchFamily="34" charset="0"/>
                <a:ea typeface="Arial" pitchFamily="34" charset="-122"/>
                <a:cs typeface="Arial" pitchFamily="34" charset="-120"/>
              </a:rPr>
              <a:t>$2,700</a:t>
            </a:r>
            <a:endParaRPr lang="en-US" sz="3700" dirty="0"/>
          </a:p>
        </p:txBody>
      </p:sp>
      <p:sp>
        <p:nvSpPr>
          <p:cNvPr id="21" name="Text 18"/>
          <p:cNvSpPr txBox="1"/>
          <p:nvPr/>
        </p:nvSpPr>
        <p:spPr>
          <a:xfrm>
            <a:off x="3413675" y="4447276"/>
            <a:ext cx="2377381" cy="1510589"/>
          </a:xfrm>
          <a:prstGeom prst="rect">
            <a:avLst/>
          </a:prstGeom>
          <a:noFill/>
          <a:ln/>
        </p:spPr>
        <p:txBody>
          <a:bodyPr wrap="square" lIns="0" tIns="0" rIns="0" bIns="0" rtlCol="0" anchor="ctr"/>
          <a:lstStyle/>
          <a:p>
            <a:pPr marL="0" indent="0">
              <a:buNone/>
            </a:pPr>
            <a:r>
              <a:rPr lang="en-US" sz="1500" b="1" dirty="0">
                <a:solidFill>
                  <a:srgbClr val="232323"/>
                </a:solidFill>
                <a:latin typeface="Arial" pitchFamily="34" charset="0"/>
                <a:ea typeface="Arial" pitchFamily="34" charset="-122"/>
                <a:cs typeface="Arial" pitchFamily="34" charset="-120"/>
              </a:rPr>
              <a:t>Match, Line J, Col. 2</a:t>
            </a:r>
            <a:endParaRPr lang="en-US" sz="1500" dirty="0"/>
          </a:p>
          <a:p>
            <a:pPr marL="0" indent="0">
              <a:buNone/>
            </a:pPr>
            <a:r>
              <a:rPr lang="en-US" sz="1400" dirty="0">
                <a:solidFill>
                  <a:srgbClr val="595959"/>
                </a:solidFill>
                <a:latin typeface="Arial" pitchFamily="34" charset="0"/>
                <a:ea typeface="Arial" pitchFamily="34" charset="-122"/>
                <a:cs typeface="Arial" pitchFamily="34" charset="-120"/>
              </a:rPr>
              <a:t>25% of the $10,800 grant request</a:t>
            </a:r>
            <a:endParaRPr lang="en-US" sz="1500" dirty="0"/>
          </a:p>
        </p:txBody>
      </p:sp>
      <p:sp>
        <p:nvSpPr>
          <p:cNvPr id="22" name="Shape 19"/>
          <p:cNvSpPr/>
          <p:nvPr/>
        </p:nvSpPr>
        <p:spPr>
          <a:xfrm>
            <a:off x="6278723" y="4339377"/>
            <a:ext cx="5303387" cy="1726387"/>
          </a:xfrm>
          <a:prstGeom prst="roundRect">
            <a:avLst>
              <a:gd name="adj" fmla="val 5000"/>
            </a:avLst>
          </a:prstGeom>
          <a:solidFill>
            <a:srgbClr val="FFF3D6"/>
          </a:solidFill>
          <a:ln w="12700">
            <a:solidFill>
              <a:srgbClr val="FFF3D6"/>
            </a:solidFill>
            <a:prstDash val="solid"/>
          </a:ln>
        </p:spPr>
        <p:txBody>
          <a:bodyPr/>
          <a:lstStyle/>
          <a:p>
            <a:endParaRPr lang="en-US"/>
          </a:p>
        </p:txBody>
      </p:sp>
      <p:sp>
        <p:nvSpPr>
          <p:cNvPr id="23" name="Text 20"/>
          <p:cNvSpPr txBox="1"/>
          <p:nvPr/>
        </p:nvSpPr>
        <p:spPr>
          <a:xfrm>
            <a:off x="6583515" y="4447276"/>
            <a:ext cx="2438339" cy="1510589"/>
          </a:xfrm>
          <a:prstGeom prst="rect">
            <a:avLst/>
          </a:prstGeom>
          <a:noFill/>
          <a:ln/>
        </p:spPr>
        <p:txBody>
          <a:bodyPr wrap="square" lIns="0" tIns="0" rIns="0" bIns="0" rtlCol="0" anchor="ctr"/>
          <a:lstStyle/>
          <a:p>
            <a:pPr marL="0" indent="0">
              <a:buNone/>
            </a:pPr>
            <a:r>
              <a:rPr lang="en-US" sz="3700" b="1" dirty="0">
                <a:solidFill>
                  <a:srgbClr val="231F20"/>
                </a:solidFill>
                <a:latin typeface="Arial" pitchFamily="34" charset="0"/>
                <a:ea typeface="Arial" pitchFamily="34" charset="-122"/>
                <a:cs typeface="Arial" pitchFamily="34" charset="-120"/>
              </a:rPr>
              <a:t>$13,500</a:t>
            </a:r>
            <a:endParaRPr lang="en-US" sz="3700" dirty="0"/>
          </a:p>
        </p:txBody>
      </p:sp>
      <p:sp>
        <p:nvSpPr>
          <p:cNvPr id="24" name="Text 21"/>
          <p:cNvSpPr txBox="1"/>
          <p:nvPr/>
        </p:nvSpPr>
        <p:spPr>
          <a:xfrm>
            <a:off x="9082813" y="4447276"/>
            <a:ext cx="2377381" cy="1510589"/>
          </a:xfrm>
          <a:prstGeom prst="rect">
            <a:avLst/>
          </a:prstGeom>
          <a:noFill/>
          <a:ln/>
        </p:spPr>
        <p:txBody>
          <a:bodyPr wrap="square" lIns="0" tIns="0" rIns="0" bIns="0" rtlCol="0" anchor="ctr"/>
          <a:lstStyle/>
          <a:p>
            <a:pPr marL="0" indent="0">
              <a:buNone/>
            </a:pPr>
            <a:r>
              <a:rPr lang="en-US" sz="1500" b="1" dirty="0">
                <a:solidFill>
                  <a:srgbClr val="232323"/>
                </a:solidFill>
                <a:latin typeface="Arial" pitchFamily="34" charset="0"/>
                <a:ea typeface="Arial" pitchFamily="34" charset="-122"/>
                <a:cs typeface="Arial" pitchFamily="34" charset="-120"/>
              </a:rPr>
              <a:t>Total project cost</a:t>
            </a:r>
            <a:endParaRPr lang="en-US" sz="1500" dirty="0"/>
          </a:p>
          <a:p>
            <a:pPr marL="0" indent="0">
              <a:buNone/>
            </a:pPr>
            <a:r>
              <a:rPr lang="en-US" sz="1400" dirty="0">
                <a:solidFill>
                  <a:srgbClr val="595959"/>
                </a:solidFill>
                <a:latin typeface="Arial" pitchFamily="34" charset="0"/>
                <a:ea typeface="Arial" pitchFamily="34" charset="-122"/>
                <a:cs typeface="Arial" pitchFamily="34" charset="-120"/>
              </a:rPr>
              <a:t>Match is 20% of this figure</a:t>
            </a:r>
            <a:endParaRPr lang="en-US" sz="15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3813048" y="0"/>
            <a:ext cx="2889504" cy="1014984"/>
          </a:xfrm>
          <a:prstGeom prst="rect">
            <a:avLst/>
          </a:prstGeom>
          <a:solidFill>
            <a:srgbClr val="FEC233"/>
          </a:solidFill>
          <a:ln w="12700">
            <a:solidFill>
              <a:srgbClr val="FEC233"/>
            </a:solidFill>
            <a:prstDash val="solid"/>
          </a:ln>
        </p:spPr>
        <p:txBody>
          <a:bodyPr/>
          <a:lstStyle/>
          <a:p>
            <a:endParaRPr lang="en-US"/>
          </a:p>
        </p:txBody>
      </p:sp>
      <p:sp>
        <p:nvSpPr>
          <p:cNvPr id="3" name="Shape 1"/>
          <p:cNvSpPr/>
          <p:nvPr/>
        </p:nvSpPr>
        <p:spPr>
          <a:xfrm>
            <a:off x="6702552" y="0"/>
            <a:ext cx="2670048" cy="1014984"/>
          </a:xfrm>
          <a:prstGeom prst="rect">
            <a:avLst/>
          </a:prstGeom>
          <a:solidFill>
            <a:srgbClr val="231F20"/>
          </a:solidFill>
          <a:ln w="12700">
            <a:solidFill>
              <a:srgbClr val="231F20"/>
            </a:solidFill>
            <a:prstDash val="solid"/>
          </a:ln>
        </p:spPr>
        <p:txBody>
          <a:bodyPr/>
          <a:lstStyle/>
          <a:p>
            <a:endParaRPr lang="en-US"/>
          </a:p>
        </p:txBody>
      </p:sp>
      <p:sp>
        <p:nvSpPr>
          <p:cNvPr id="4" name="Shape 2"/>
          <p:cNvSpPr/>
          <p:nvPr/>
        </p:nvSpPr>
        <p:spPr>
          <a:xfrm>
            <a:off x="9372600" y="0"/>
            <a:ext cx="2819095" cy="1014984"/>
          </a:xfrm>
          <a:prstGeom prst="rect">
            <a:avLst/>
          </a:prstGeom>
          <a:solidFill>
            <a:srgbClr val="C4113C"/>
          </a:solidFill>
          <a:ln w="12700">
            <a:solidFill>
              <a:srgbClr val="C4113C"/>
            </a:solidFill>
            <a:prstDash val="solid"/>
          </a:ln>
        </p:spPr>
        <p:txBody>
          <a:bodyPr/>
          <a:lstStyle/>
          <a:p>
            <a:endParaRPr lang="en-US"/>
          </a:p>
        </p:txBody>
      </p:sp>
      <p:pic>
        <p:nvPicPr>
          <p:cNvPr id="5" name="Image 0" descr="/home/claude/deck/img/logo.png"/>
          <p:cNvPicPr>
            <a:picLocks noChangeAspect="1"/>
          </p:cNvPicPr>
          <p:nvPr/>
        </p:nvPicPr>
        <p:blipFill>
          <a:blip r:embed="rId3"/>
          <a:stretch>
            <a:fillRect/>
          </a:stretch>
        </p:blipFill>
        <p:spPr>
          <a:xfrm>
            <a:off x="320040" y="137160"/>
            <a:ext cx="3163824" cy="841248"/>
          </a:xfrm>
          <a:prstGeom prst="rect">
            <a:avLst/>
          </a:prstGeom>
        </p:spPr>
      </p:pic>
      <p:sp>
        <p:nvSpPr>
          <p:cNvPr id="6" name="Text 3"/>
          <p:cNvSpPr txBox="1"/>
          <p:nvPr/>
        </p:nvSpPr>
        <p:spPr>
          <a:xfrm>
            <a:off x="609585" y="1188720"/>
            <a:ext cx="10972526" cy="302118"/>
          </a:xfrm>
          <a:prstGeom prst="rect">
            <a:avLst/>
          </a:prstGeom>
          <a:noFill/>
          <a:ln/>
        </p:spPr>
        <p:txBody>
          <a:bodyPr wrap="square" lIns="0" tIns="0" rIns="0" bIns="0" rtlCol="0" anchor="ctr"/>
          <a:lstStyle/>
          <a:p>
            <a:pPr marL="0" indent="0">
              <a:buNone/>
            </a:pPr>
            <a:r>
              <a:rPr lang="en-US" sz="1150" b="1" kern="0" spc="200" dirty="0">
                <a:solidFill>
                  <a:srgbClr val="231F20"/>
                </a:solidFill>
                <a:latin typeface="Arial" pitchFamily="34" charset="0"/>
                <a:ea typeface="Arial" pitchFamily="34" charset="-122"/>
                <a:cs typeface="Arial" pitchFamily="34" charset="-120"/>
              </a:rPr>
              <a:t>BUDGET AND MATCH</a:t>
            </a:r>
            <a:endParaRPr lang="en-US" sz="1150" dirty="0"/>
          </a:p>
        </p:txBody>
      </p:sp>
      <p:sp>
        <p:nvSpPr>
          <p:cNvPr id="7" name="Text 4"/>
          <p:cNvSpPr txBox="1"/>
          <p:nvPr/>
        </p:nvSpPr>
        <p:spPr>
          <a:xfrm>
            <a:off x="609585" y="1447678"/>
            <a:ext cx="10972526" cy="647395"/>
          </a:xfrm>
          <a:prstGeom prst="rect">
            <a:avLst/>
          </a:prstGeom>
          <a:noFill/>
          <a:ln/>
        </p:spPr>
        <p:txBody>
          <a:bodyPr wrap="square" lIns="0" tIns="0" rIns="0" bIns="0" rtlCol="0" anchor="t"/>
          <a:lstStyle/>
          <a:p>
            <a:pPr marL="0" indent="0">
              <a:buNone/>
            </a:pPr>
            <a:r>
              <a:rPr lang="en-US" sz="3000" b="1" dirty="0">
                <a:solidFill>
                  <a:srgbClr val="C4113C"/>
                </a:solidFill>
                <a:latin typeface="Arial" pitchFamily="34" charset="0"/>
                <a:ea typeface="Arial" pitchFamily="34" charset="-122"/>
                <a:cs typeface="Arial" pitchFamily="34" charset="-120"/>
              </a:rPr>
              <a:t>How match is tested at closeout</a:t>
            </a:r>
            <a:endParaRPr lang="en-US" sz="3000" dirty="0"/>
          </a:p>
        </p:txBody>
      </p:sp>
      <p:graphicFrame>
        <p:nvGraphicFramePr>
          <p:cNvPr id="13" name="Table 0"/>
          <p:cNvGraphicFramePr>
            <a:graphicFrameLocks noGrp="1"/>
          </p:cNvGraphicFramePr>
          <p:nvPr>
            <p:extLst>
              <p:ext uri="{D42A27DB-BD31-4B8C-83A1-F6EECF244321}">
                <p14:modId xmlns:p14="http://schemas.microsoft.com/office/powerpoint/2010/main" val="3353679933"/>
              </p:ext>
            </p:extLst>
          </p:nvPr>
        </p:nvGraphicFramePr>
        <p:xfrm>
          <a:off x="609585" y="2289292"/>
          <a:ext cx="6339681" cy="4035427"/>
        </p:xfrm>
        <a:graphic>
          <a:graphicData uri="http://schemas.openxmlformats.org/drawingml/2006/table">
            <a:tbl>
              <a:tblPr/>
              <a:tblGrid>
                <a:gridCol w="487668">
                  <a:extLst>
                    <a:ext uri="{9D8B030D-6E8A-4147-A177-3AD203B41FA5}">
                      <a16:colId xmlns:a16="http://schemas.microsoft.com/office/drawing/2014/main" val="20000"/>
                    </a:ext>
                  </a:extLst>
                </a:gridCol>
                <a:gridCol w="4267093">
                  <a:extLst>
                    <a:ext uri="{9D8B030D-6E8A-4147-A177-3AD203B41FA5}">
                      <a16:colId xmlns:a16="http://schemas.microsoft.com/office/drawing/2014/main" val="20001"/>
                    </a:ext>
                  </a:extLst>
                </a:gridCol>
                <a:gridCol w="1584920">
                  <a:extLst>
                    <a:ext uri="{9D8B030D-6E8A-4147-A177-3AD203B41FA5}">
                      <a16:colId xmlns:a16="http://schemas.microsoft.com/office/drawing/2014/main" val="20002"/>
                    </a:ext>
                  </a:extLst>
                </a:gridCol>
              </a:tblGrid>
              <a:tr h="366857">
                <a:tc>
                  <a:txBody>
                    <a:bodyPr/>
                    <a:lstStyle/>
                    <a:p>
                      <a:pPr marL="0" indent="0" algn="l">
                        <a:buNone/>
                      </a:pPr>
                      <a:r>
                        <a:rPr lang="en-US" sz="1200" b="1" dirty="0">
                          <a:solidFill>
                            <a:srgbClr val="232323"/>
                          </a:solidFill>
                          <a:latin typeface="Arial" pitchFamily="34" charset="0"/>
                          <a:ea typeface="Arial" pitchFamily="34" charset="-122"/>
                          <a:cs typeface="Arial" pitchFamily="34" charset="-120"/>
                        </a:rPr>
                        <a:t>a</a:t>
                      </a:r>
                      <a:endParaRPr lang="en-US" sz="1200" dirty="0">
                        <a:latin typeface="Arial" charset="0"/>
                        <a:ea typeface="Arial" charset="0"/>
                        <a:cs typeface="Arial" charset="0"/>
                      </a:endParaRPr>
                    </a:p>
                  </a:txBody>
                  <a:tcPr marL="76200" marR="76200" marT="25400" marB="2540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chemeClr val="bg1">
                        <a:lumMod val="95000"/>
                      </a:schemeClr>
                    </a:solidFill>
                  </a:tcPr>
                </a:tc>
                <a:tc>
                  <a:txBody>
                    <a:bodyPr/>
                    <a:lstStyle/>
                    <a:p>
                      <a:pPr marL="0" indent="0" algn="l">
                        <a:buNone/>
                      </a:pPr>
                      <a:r>
                        <a:rPr lang="en-US" sz="1200" dirty="0">
                          <a:solidFill>
                            <a:srgbClr val="232323"/>
                          </a:solidFill>
                          <a:latin typeface="Arial" pitchFamily="34" charset="0"/>
                          <a:ea typeface="Arial" pitchFamily="34" charset="-122"/>
                          <a:cs typeface="Arial" pitchFamily="34" charset="-120"/>
                        </a:rPr>
                        <a:t>Grant funds received</a:t>
                      </a:r>
                      <a:endParaRPr lang="en-US" sz="1200" dirty="0">
                        <a:latin typeface="Arial" charset="0"/>
                        <a:ea typeface="Arial" charset="0"/>
                        <a:cs typeface="Arial" charset="0"/>
                      </a:endParaRPr>
                    </a:p>
                  </a:txBody>
                  <a:tcPr marL="76200" marR="76200" marT="25400" marB="2540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chemeClr val="bg1">
                        <a:lumMod val="95000"/>
                      </a:schemeClr>
                    </a:solidFill>
                  </a:tcPr>
                </a:tc>
                <a:tc>
                  <a:txBody>
                    <a:bodyPr/>
                    <a:lstStyle/>
                    <a:p>
                      <a:pPr marL="0" indent="0" algn="r">
                        <a:buNone/>
                      </a:pPr>
                      <a:r>
                        <a:rPr lang="en-US" sz="1200" dirty="0">
                          <a:solidFill>
                            <a:srgbClr val="232323"/>
                          </a:solidFill>
                          <a:latin typeface="Arial" pitchFamily="34" charset="0"/>
                          <a:ea typeface="Arial" pitchFamily="34" charset="-122"/>
                          <a:cs typeface="Arial" pitchFamily="34" charset="-120"/>
                        </a:rPr>
                        <a:t>$10,800</a:t>
                      </a:r>
                      <a:endParaRPr lang="en-US" sz="1200" dirty="0">
                        <a:latin typeface="Arial" charset="0"/>
                        <a:ea typeface="Arial" charset="0"/>
                        <a:cs typeface="Arial" charset="0"/>
                      </a:endParaRPr>
                    </a:p>
                  </a:txBody>
                  <a:tcPr marL="76200" marR="76200" marT="25400" marB="2540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0"/>
                  </a:ext>
                </a:extLst>
              </a:tr>
              <a:tr h="366857">
                <a:tc>
                  <a:txBody>
                    <a:bodyPr/>
                    <a:lstStyle/>
                    <a:p>
                      <a:pPr marL="0" indent="0" algn="l">
                        <a:buNone/>
                      </a:pPr>
                      <a:r>
                        <a:rPr lang="en-US" sz="1200" b="1" dirty="0">
                          <a:solidFill>
                            <a:srgbClr val="232323"/>
                          </a:solidFill>
                          <a:latin typeface="Arial" pitchFamily="34" charset="0"/>
                          <a:ea typeface="Arial" pitchFamily="34" charset="-122"/>
                          <a:cs typeface="Arial" pitchFamily="34" charset="-120"/>
                        </a:rPr>
                        <a:t>b</a:t>
                      </a:r>
                      <a:endParaRPr lang="en-US" sz="1200" dirty="0">
                        <a:latin typeface="Arial" charset="0"/>
                        <a:ea typeface="Arial" charset="0"/>
                        <a:cs typeface="Arial" charset="0"/>
                      </a:endParaRPr>
                    </a:p>
                  </a:txBody>
                  <a:tcPr marL="76200" marR="76200" marT="25400" marB="2540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chemeClr val="bg1"/>
                    </a:solidFill>
                  </a:tcPr>
                </a:tc>
                <a:tc>
                  <a:txBody>
                    <a:bodyPr/>
                    <a:lstStyle/>
                    <a:p>
                      <a:pPr marL="0" indent="0" algn="l">
                        <a:buNone/>
                      </a:pPr>
                      <a:r>
                        <a:rPr lang="en-US" sz="1200" dirty="0">
                          <a:solidFill>
                            <a:srgbClr val="232323"/>
                          </a:solidFill>
                          <a:latin typeface="Arial" pitchFamily="34" charset="0"/>
                          <a:ea typeface="Arial" pitchFamily="34" charset="-122"/>
                          <a:cs typeface="Arial" pitchFamily="34" charset="-120"/>
                        </a:rPr>
                        <a:t>Grant funds expended</a:t>
                      </a:r>
                      <a:endParaRPr lang="en-US" sz="1200" dirty="0">
                        <a:latin typeface="Arial" charset="0"/>
                        <a:ea typeface="Arial" charset="0"/>
                        <a:cs typeface="Arial" charset="0"/>
                      </a:endParaRPr>
                    </a:p>
                  </a:txBody>
                  <a:tcPr marL="76200" marR="76200" marT="25400" marB="2540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chemeClr val="bg1"/>
                    </a:solidFill>
                  </a:tcPr>
                </a:tc>
                <a:tc>
                  <a:txBody>
                    <a:bodyPr/>
                    <a:lstStyle/>
                    <a:p>
                      <a:pPr marL="0" indent="0" algn="r">
                        <a:buNone/>
                      </a:pPr>
                      <a:r>
                        <a:rPr lang="en-US" sz="1200" dirty="0">
                          <a:solidFill>
                            <a:srgbClr val="232323"/>
                          </a:solidFill>
                          <a:latin typeface="Arial" pitchFamily="34" charset="0"/>
                          <a:ea typeface="Arial" pitchFamily="34" charset="-122"/>
                          <a:cs typeface="Arial" pitchFamily="34" charset="-120"/>
                        </a:rPr>
                        <a:t>$10,800</a:t>
                      </a:r>
                      <a:endParaRPr lang="en-US" sz="1200" dirty="0">
                        <a:latin typeface="Arial" charset="0"/>
                        <a:ea typeface="Arial" charset="0"/>
                        <a:cs typeface="Arial" charset="0"/>
                      </a:endParaRPr>
                    </a:p>
                  </a:txBody>
                  <a:tcPr marL="76200" marR="76200" marT="25400" marB="2540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366857">
                <a:tc>
                  <a:txBody>
                    <a:bodyPr/>
                    <a:lstStyle/>
                    <a:p>
                      <a:pPr marL="0" indent="0" algn="l">
                        <a:buNone/>
                      </a:pPr>
                      <a:r>
                        <a:rPr lang="en-US" sz="1200" b="1" dirty="0">
                          <a:solidFill>
                            <a:srgbClr val="232323"/>
                          </a:solidFill>
                          <a:latin typeface="Arial" pitchFamily="34" charset="0"/>
                          <a:ea typeface="Arial" pitchFamily="34" charset="-122"/>
                          <a:cs typeface="Arial" pitchFamily="34" charset="-120"/>
                        </a:rPr>
                        <a:t>c</a:t>
                      </a:r>
                      <a:endParaRPr lang="en-US" sz="1200" dirty="0">
                        <a:latin typeface="Arial" charset="0"/>
                        <a:ea typeface="Arial" charset="0"/>
                        <a:cs typeface="Arial" charset="0"/>
                      </a:endParaRPr>
                    </a:p>
                  </a:txBody>
                  <a:tcPr marL="76200" marR="76200" marT="25400" marB="2540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chemeClr val="bg1">
                        <a:lumMod val="95000"/>
                      </a:schemeClr>
                    </a:solidFill>
                  </a:tcPr>
                </a:tc>
                <a:tc>
                  <a:txBody>
                    <a:bodyPr/>
                    <a:lstStyle/>
                    <a:p>
                      <a:pPr marL="0" indent="0" algn="l">
                        <a:buNone/>
                      </a:pPr>
                      <a:r>
                        <a:rPr lang="en-US" sz="1200" dirty="0">
                          <a:solidFill>
                            <a:srgbClr val="232323"/>
                          </a:solidFill>
                          <a:latin typeface="Arial" pitchFamily="34" charset="0"/>
                          <a:ea typeface="Arial" pitchFamily="34" charset="-122"/>
                          <a:cs typeface="Arial" pitchFamily="34" charset="-120"/>
                        </a:rPr>
                        <a:t>Unexpended funds (a minus b)</a:t>
                      </a:r>
                      <a:endParaRPr lang="en-US" sz="1200" dirty="0">
                        <a:latin typeface="Arial" charset="0"/>
                        <a:ea typeface="Arial" charset="0"/>
                        <a:cs typeface="Arial" charset="0"/>
                      </a:endParaRPr>
                    </a:p>
                  </a:txBody>
                  <a:tcPr marL="76200" marR="76200" marT="25400" marB="2540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chemeClr val="bg1">
                        <a:lumMod val="95000"/>
                      </a:schemeClr>
                    </a:solidFill>
                  </a:tcPr>
                </a:tc>
                <a:tc>
                  <a:txBody>
                    <a:bodyPr/>
                    <a:lstStyle/>
                    <a:p>
                      <a:pPr marL="0" indent="0" algn="r">
                        <a:buNone/>
                      </a:pPr>
                      <a:r>
                        <a:rPr lang="en-US" sz="1200" dirty="0">
                          <a:solidFill>
                            <a:srgbClr val="232323"/>
                          </a:solidFill>
                          <a:latin typeface="Arial" pitchFamily="34" charset="0"/>
                          <a:ea typeface="Arial" pitchFamily="34" charset="-122"/>
                          <a:cs typeface="Arial" pitchFamily="34" charset="-120"/>
                        </a:rPr>
                        <a:t>$0</a:t>
                      </a:r>
                      <a:endParaRPr lang="en-US" sz="1200" dirty="0">
                        <a:latin typeface="Arial" charset="0"/>
                        <a:ea typeface="Arial" charset="0"/>
                        <a:cs typeface="Arial" charset="0"/>
                      </a:endParaRPr>
                    </a:p>
                  </a:txBody>
                  <a:tcPr marL="76200" marR="76200" marT="25400" marB="2540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2"/>
                  </a:ext>
                </a:extLst>
              </a:tr>
              <a:tr h="366857">
                <a:tc>
                  <a:txBody>
                    <a:bodyPr/>
                    <a:lstStyle/>
                    <a:p>
                      <a:pPr marL="0" indent="0" algn="l">
                        <a:buNone/>
                      </a:pPr>
                      <a:r>
                        <a:rPr lang="en-US" sz="1200" dirty="0">
                          <a:latin typeface="Arial" charset="0"/>
                          <a:ea typeface="Arial" charset="0"/>
                          <a:cs typeface="Arial" charset="0"/>
                        </a:rPr>
                        <a:t>d</a:t>
                      </a:r>
                    </a:p>
                  </a:txBody>
                  <a:tcPr marL="76200" marR="76200" marT="25400" marB="2540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marL="0" indent="0" algn="l">
                        <a:buNone/>
                      </a:pPr>
                      <a:r>
                        <a:rPr lang="en-US" sz="1200" dirty="0">
                          <a:latin typeface="Arial" charset="0"/>
                          <a:ea typeface="Arial" charset="0"/>
                          <a:cs typeface="Arial" charset="0"/>
                        </a:rPr>
                        <a:t>Allowable indirect</a:t>
                      </a:r>
                    </a:p>
                  </a:txBody>
                  <a:tcPr marL="76200" marR="76200" marT="25400" marB="2540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marL="0" indent="0" algn="r">
                        <a:buNone/>
                      </a:pPr>
                      <a:r>
                        <a:rPr lang="en-US" sz="1200" dirty="0">
                          <a:latin typeface="Arial" charset="0"/>
                          <a:ea typeface="Arial" charset="0"/>
                          <a:cs typeface="Arial" charset="0"/>
                        </a:rPr>
                        <a:t>$800</a:t>
                      </a:r>
                    </a:p>
                  </a:txBody>
                  <a:tcPr marL="76200" marR="76200" marT="25400" marB="2540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2103687105"/>
                  </a:ext>
                </a:extLst>
              </a:tr>
              <a:tr h="366857">
                <a:tc>
                  <a:txBody>
                    <a:bodyPr/>
                    <a:lstStyle/>
                    <a:p>
                      <a:pPr marL="0" indent="0" algn="l">
                        <a:buNone/>
                      </a:pPr>
                      <a:r>
                        <a:rPr lang="en-US" sz="1200" b="1" dirty="0">
                          <a:solidFill>
                            <a:srgbClr val="232323"/>
                          </a:solidFill>
                          <a:latin typeface="Arial" pitchFamily="34" charset="0"/>
                          <a:ea typeface="Arial" pitchFamily="34" charset="-122"/>
                          <a:cs typeface="Arial" pitchFamily="34" charset="-120"/>
                        </a:rPr>
                        <a:t>e</a:t>
                      </a:r>
                      <a:endParaRPr lang="en-US" sz="1200" dirty="0">
                        <a:latin typeface="Arial" charset="0"/>
                        <a:ea typeface="Arial" charset="0"/>
                        <a:cs typeface="Arial" charset="0"/>
                      </a:endParaRPr>
                    </a:p>
                  </a:txBody>
                  <a:tcPr marL="76200" marR="76200" marT="25400" marB="2540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F2F2"/>
                    </a:solidFill>
                  </a:tcPr>
                </a:tc>
                <a:tc>
                  <a:txBody>
                    <a:bodyPr/>
                    <a:lstStyle/>
                    <a:p>
                      <a:pPr marL="0" indent="0" algn="l">
                        <a:buNone/>
                      </a:pPr>
                      <a:r>
                        <a:rPr lang="en-US" sz="1200" dirty="0">
                          <a:solidFill>
                            <a:srgbClr val="232323"/>
                          </a:solidFill>
                          <a:latin typeface="Arial" pitchFamily="34" charset="0"/>
                          <a:ea typeface="Arial" pitchFamily="34" charset="-122"/>
                          <a:cs typeface="Arial" pitchFamily="34" charset="-120"/>
                        </a:rPr>
                        <a:t>Disallowed indirect</a:t>
                      </a:r>
                      <a:endParaRPr lang="en-US" sz="1200" dirty="0">
                        <a:latin typeface="Arial" charset="0"/>
                        <a:ea typeface="Arial" charset="0"/>
                        <a:cs typeface="Arial" charset="0"/>
                      </a:endParaRPr>
                    </a:p>
                  </a:txBody>
                  <a:tcPr marL="76200" marR="76200" marT="25400" marB="2540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F2F2"/>
                    </a:solidFill>
                  </a:tcPr>
                </a:tc>
                <a:tc>
                  <a:txBody>
                    <a:bodyPr/>
                    <a:lstStyle/>
                    <a:p>
                      <a:pPr marL="0" indent="0" algn="r">
                        <a:buNone/>
                      </a:pPr>
                      <a:r>
                        <a:rPr lang="en-US" sz="1200" dirty="0">
                          <a:solidFill>
                            <a:srgbClr val="232323"/>
                          </a:solidFill>
                          <a:latin typeface="Arial" pitchFamily="34" charset="0"/>
                          <a:ea typeface="Arial" pitchFamily="34" charset="-122"/>
                          <a:cs typeface="Arial" pitchFamily="34" charset="-120"/>
                        </a:rPr>
                        <a:t>$0</a:t>
                      </a:r>
                      <a:endParaRPr lang="en-US" sz="1200" dirty="0">
                        <a:latin typeface="Arial" charset="0"/>
                        <a:ea typeface="Arial" charset="0"/>
                        <a:cs typeface="Arial" charset="0"/>
                      </a:endParaRPr>
                    </a:p>
                  </a:txBody>
                  <a:tcPr marL="76200" marR="76200" marT="25400" marB="2540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F2F2"/>
                    </a:solidFill>
                  </a:tcPr>
                </a:tc>
                <a:extLst>
                  <a:ext uri="{0D108BD9-81ED-4DB2-BD59-A6C34878D82A}">
                    <a16:rowId xmlns:a16="http://schemas.microsoft.com/office/drawing/2014/main" val="10003"/>
                  </a:ext>
                </a:extLst>
              </a:tr>
              <a:tr h="366857">
                <a:tc>
                  <a:txBody>
                    <a:bodyPr/>
                    <a:lstStyle/>
                    <a:p>
                      <a:pPr marL="0" indent="0" algn="l">
                        <a:buNone/>
                      </a:pPr>
                      <a:r>
                        <a:rPr lang="en-US" sz="1200" b="1" dirty="0">
                          <a:solidFill>
                            <a:srgbClr val="232323"/>
                          </a:solidFill>
                          <a:latin typeface="Arial" pitchFamily="34" charset="0"/>
                          <a:ea typeface="Arial" pitchFamily="34" charset="-122"/>
                          <a:cs typeface="Arial" pitchFamily="34" charset="-120"/>
                        </a:rPr>
                        <a:t>f</a:t>
                      </a:r>
                      <a:endParaRPr lang="en-US" sz="1200" dirty="0">
                        <a:latin typeface="Arial" charset="0"/>
                        <a:ea typeface="Arial" charset="0"/>
                        <a:cs typeface="Arial" charset="0"/>
                      </a:endParaRPr>
                    </a:p>
                  </a:txBody>
                  <a:tcPr marL="76200" marR="76200" marT="25400" marB="2540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FFFFF"/>
                    </a:solidFill>
                  </a:tcPr>
                </a:tc>
                <a:tc>
                  <a:txBody>
                    <a:bodyPr/>
                    <a:lstStyle/>
                    <a:p>
                      <a:pPr marL="0" indent="0" algn="l">
                        <a:buNone/>
                      </a:pPr>
                      <a:r>
                        <a:rPr lang="en-US" sz="1200" dirty="0">
                          <a:solidFill>
                            <a:srgbClr val="232323"/>
                          </a:solidFill>
                          <a:latin typeface="Arial" pitchFamily="34" charset="0"/>
                          <a:ea typeface="Arial" pitchFamily="34" charset="-122"/>
                          <a:cs typeface="Arial" pitchFamily="34" charset="-120"/>
                        </a:rPr>
                        <a:t>Allowable grant funds expended</a:t>
                      </a:r>
                      <a:endParaRPr lang="en-US" sz="1200" dirty="0">
                        <a:latin typeface="Arial" charset="0"/>
                        <a:ea typeface="Arial" charset="0"/>
                        <a:cs typeface="Arial" charset="0"/>
                      </a:endParaRPr>
                    </a:p>
                  </a:txBody>
                  <a:tcPr marL="76200" marR="76200" marT="25400" marB="2540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FFFFF"/>
                    </a:solidFill>
                  </a:tcPr>
                </a:tc>
                <a:tc>
                  <a:txBody>
                    <a:bodyPr/>
                    <a:lstStyle/>
                    <a:p>
                      <a:pPr marL="0" indent="0" algn="r">
                        <a:buNone/>
                      </a:pPr>
                      <a:r>
                        <a:rPr lang="en-US" sz="1200" dirty="0">
                          <a:solidFill>
                            <a:srgbClr val="232323"/>
                          </a:solidFill>
                          <a:latin typeface="Arial" pitchFamily="34" charset="0"/>
                          <a:ea typeface="Arial" pitchFamily="34" charset="-122"/>
                          <a:cs typeface="Arial" pitchFamily="34" charset="-120"/>
                        </a:rPr>
                        <a:t>$10,800</a:t>
                      </a:r>
                      <a:endParaRPr lang="en-US" sz="1200" dirty="0">
                        <a:latin typeface="Arial" charset="0"/>
                        <a:ea typeface="Arial" charset="0"/>
                        <a:cs typeface="Arial" charset="0"/>
                      </a:endParaRPr>
                    </a:p>
                  </a:txBody>
                  <a:tcPr marL="76200" marR="76200" marT="25400" marB="2540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366857">
                <a:tc>
                  <a:txBody>
                    <a:bodyPr/>
                    <a:lstStyle/>
                    <a:p>
                      <a:pPr marL="0" indent="0" algn="l">
                        <a:buNone/>
                      </a:pPr>
                      <a:r>
                        <a:rPr lang="en-US" sz="1200" b="1" dirty="0">
                          <a:solidFill>
                            <a:srgbClr val="232323"/>
                          </a:solidFill>
                          <a:latin typeface="Arial" pitchFamily="34" charset="0"/>
                          <a:ea typeface="Arial" pitchFamily="34" charset="-122"/>
                          <a:cs typeface="Arial" pitchFamily="34" charset="-120"/>
                        </a:rPr>
                        <a:t>g</a:t>
                      </a:r>
                      <a:endParaRPr lang="en-US" sz="1200" dirty="0">
                        <a:latin typeface="Arial" charset="0"/>
                        <a:ea typeface="Arial" charset="0"/>
                        <a:cs typeface="Arial" charset="0"/>
                      </a:endParaRPr>
                    </a:p>
                  </a:txBody>
                  <a:tcPr marL="76200" marR="76200" marT="25400" marB="2540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F2F2"/>
                    </a:solidFill>
                  </a:tcPr>
                </a:tc>
                <a:tc>
                  <a:txBody>
                    <a:bodyPr/>
                    <a:lstStyle/>
                    <a:p>
                      <a:pPr marL="0" indent="0" algn="l">
                        <a:buNone/>
                      </a:pPr>
                      <a:r>
                        <a:rPr lang="en-US" sz="1200" dirty="0">
                          <a:solidFill>
                            <a:srgbClr val="232323"/>
                          </a:solidFill>
                          <a:latin typeface="Arial" pitchFamily="34" charset="0"/>
                          <a:ea typeface="Arial" pitchFamily="34" charset="-122"/>
                          <a:cs typeface="Arial" pitchFamily="34" charset="-120"/>
                        </a:rPr>
                        <a:t>Match documented</a:t>
                      </a:r>
                      <a:endParaRPr lang="en-US" sz="1200" dirty="0">
                        <a:latin typeface="Arial" charset="0"/>
                        <a:ea typeface="Arial" charset="0"/>
                        <a:cs typeface="Arial" charset="0"/>
                      </a:endParaRPr>
                    </a:p>
                  </a:txBody>
                  <a:tcPr marL="76200" marR="76200" marT="25400" marB="2540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F2F2"/>
                    </a:solidFill>
                  </a:tcPr>
                </a:tc>
                <a:tc>
                  <a:txBody>
                    <a:bodyPr/>
                    <a:lstStyle/>
                    <a:p>
                      <a:pPr marL="0" indent="0" algn="r">
                        <a:buNone/>
                      </a:pPr>
                      <a:r>
                        <a:rPr lang="en-US" sz="1200" dirty="0">
                          <a:solidFill>
                            <a:srgbClr val="232323"/>
                          </a:solidFill>
                          <a:latin typeface="Arial" pitchFamily="34" charset="0"/>
                          <a:ea typeface="Arial" pitchFamily="34" charset="-122"/>
                          <a:cs typeface="Arial" pitchFamily="34" charset="-120"/>
                        </a:rPr>
                        <a:t>$2,000</a:t>
                      </a:r>
                      <a:endParaRPr lang="en-US" sz="1200" dirty="0">
                        <a:latin typeface="Arial" charset="0"/>
                        <a:ea typeface="Arial" charset="0"/>
                        <a:cs typeface="Arial" charset="0"/>
                      </a:endParaRPr>
                    </a:p>
                  </a:txBody>
                  <a:tcPr marL="76200" marR="76200" marT="25400" marB="2540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F2F2"/>
                    </a:solidFill>
                  </a:tcPr>
                </a:tc>
                <a:extLst>
                  <a:ext uri="{0D108BD9-81ED-4DB2-BD59-A6C34878D82A}">
                    <a16:rowId xmlns:a16="http://schemas.microsoft.com/office/drawing/2014/main" val="10005"/>
                  </a:ext>
                </a:extLst>
              </a:tr>
              <a:tr h="366857">
                <a:tc>
                  <a:txBody>
                    <a:bodyPr/>
                    <a:lstStyle/>
                    <a:p>
                      <a:pPr marL="0" indent="0" algn="l">
                        <a:buNone/>
                      </a:pPr>
                      <a:r>
                        <a:rPr lang="en-US" sz="1200" b="1" dirty="0">
                          <a:solidFill>
                            <a:srgbClr val="232323"/>
                          </a:solidFill>
                          <a:latin typeface="Arial" pitchFamily="34" charset="0"/>
                          <a:ea typeface="Arial" pitchFamily="34" charset="-122"/>
                          <a:cs typeface="Arial" pitchFamily="34" charset="-120"/>
                        </a:rPr>
                        <a:t>h</a:t>
                      </a:r>
                      <a:endParaRPr lang="en-US" sz="1200" dirty="0">
                        <a:latin typeface="Arial" charset="0"/>
                        <a:ea typeface="Arial" charset="0"/>
                        <a:cs typeface="Arial" charset="0"/>
                      </a:endParaRPr>
                    </a:p>
                  </a:txBody>
                  <a:tcPr marL="76200" marR="76200" marT="25400" marB="2540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FFFFF"/>
                    </a:solidFill>
                  </a:tcPr>
                </a:tc>
                <a:tc>
                  <a:txBody>
                    <a:bodyPr/>
                    <a:lstStyle/>
                    <a:p>
                      <a:pPr marL="0" indent="0" algn="l">
                        <a:buNone/>
                      </a:pPr>
                      <a:r>
                        <a:rPr lang="en-US" sz="1200" dirty="0">
                          <a:solidFill>
                            <a:srgbClr val="232323"/>
                          </a:solidFill>
                          <a:latin typeface="Arial" pitchFamily="34" charset="0"/>
                          <a:ea typeface="Arial" pitchFamily="34" charset="-122"/>
                          <a:cs typeface="Arial" pitchFamily="34" charset="-120"/>
                        </a:rPr>
                        <a:t>Match as % of f</a:t>
                      </a:r>
                      <a:endParaRPr lang="en-US" sz="1200" dirty="0">
                        <a:latin typeface="Arial" charset="0"/>
                        <a:ea typeface="Arial" charset="0"/>
                        <a:cs typeface="Arial" charset="0"/>
                      </a:endParaRPr>
                    </a:p>
                  </a:txBody>
                  <a:tcPr marL="76200" marR="76200" marT="25400" marB="2540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FFFFF"/>
                    </a:solidFill>
                  </a:tcPr>
                </a:tc>
                <a:tc>
                  <a:txBody>
                    <a:bodyPr/>
                    <a:lstStyle/>
                    <a:p>
                      <a:pPr marL="0" indent="0" algn="r">
                        <a:buNone/>
                      </a:pPr>
                      <a:r>
                        <a:rPr lang="en-US" sz="1200" dirty="0">
                          <a:solidFill>
                            <a:srgbClr val="232323"/>
                          </a:solidFill>
                          <a:latin typeface="Arial" pitchFamily="34" charset="0"/>
                          <a:ea typeface="Arial" pitchFamily="34" charset="-122"/>
                          <a:cs typeface="Arial" pitchFamily="34" charset="-120"/>
                        </a:rPr>
                        <a:t>18.5%</a:t>
                      </a:r>
                      <a:endParaRPr lang="en-US" sz="1200" dirty="0">
                        <a:latin typeface="Arial" charset="0"/>
                        <a:ea typeface="Arial" charset="0"/>
                        <a:cs typeface="Arial" charset="0"/>
                      </a:endParaRPr>
                    </a:p>
                  </a:txBody>
                  <a:tcPr marL="76200" marR="76200" marT="25400" marB="2540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r h="366857">
                <a:tc>
                  <a:txBody>
                    <a:bodyPr/>
                    <a:lstStyle/>
                    <a:p>
                      <a:pPr marL="0" indent="0" algn="l">
                        <a:buNone/>
                      </a:pPr>
                      <a:r>
                        <a:rPr lang="en-US" sz="1200" b="1" dirty="0">
                          <a:solidFill>
                            <a:srgbClr val="232323"/>
                          </a:solidFill>
                          <a:latin typeface="Arial" pitchFamily="34" charset="0"/>
                          <a:ea typeface="Arial" pitchFamily="34" charset="-122"/>
                          <a:cs typeface="Arial" pitchFamily="34" charset="-120"/>
                        </a:rPr>
                        <a:t>i</a:t>
                      </a:r>
                      <a:endParaRPr lang="en-US" sz="1200" dirty="0">
                        <a:latin typeface="Arial" charset="0"/>
                        <a:ea typeface="Arial" charset="0"/>
                        <a:cs typeface="Arial" charset="0"/>
                      </a:endParaRPr>
                    </a:p>
                  </a:txBody>
                  <a:tcPr marL="76200" marR="76200" marT="25400" marB="2540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F2F2"/>
                    </a:solidFill>
                  </a:tcPr>
                </a:tc>
                <a:tc>
                  <a:txBody>
                    <a:bodyPr/>
                    <a:lstStyle/>
                    <a:p>
                      <a:pPr marL="0" indent="0" algn="l">
                        <a:buNone/>
                      </a:pPr>
                      <a:r>
                        <a:rPr lang="en-US" sz="1200" dirty="0">
                          <a:solidFill>
                            <a:srgbClr val="232323"/>
                          </a:solidFill>
                          <a:latin typeface="Arial" pitchFamily="34" charset="0"/>
                          <a:ea typeface="Arial" pitchFamily="34" charset="-122"/>
                          <a:cs typeface="Arial" pitchFamily="34" charset="-120"/>
                        </a:rPr>
                        <a:t>Grant supportable by match (g x 4)</a:t>
                      </a:r>
                      <a:endParaRPr lang="en-US" sz="1200" dirty="0">
                        <a:latin typeface="Arial" charset="0"/>
                        <a:ea typeface="Arial" charset="0"/>
                        <a:cs typeface="Arial" charset="0"/>
                      </a:endParaRPr>
                    </a:p>
                  </a:txBody>
                  <a:tcPr marL="76200" marR="76200" marT="25400" marB="2540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F2F2"/>
                    </a:solidFill>
                  </a:tcPr>
                </a:tc>
                <a:tc>
                  <a:txBody>
                    <a:bodyPr/>
                    <a:lstStyle/>
                    <a:p>
                      <a:pPr marL="0" indent="0" algn="r">
                        <a:buNone/>
                      </a:pPr>
                      <a:r>
                        <a:rPr lang="en-US" sz="1200" dirty="0">
                          <a:solidFill>
                            <a:srgbClr val="232323"/>
                          </a:solidFill>
                          <a:latin typeface="Arial" pitchFamily="34" charset="0"/>
                          <a:ea typeface="Arial" pitchFamily="34" charset="-122"/>
                          <a:cs typeface="Arial" pitchFamily="34" charset="-120"/>
                        </a:rPr>
                        <a:t>$8,000</a:t>
                      </a:r>
                      <a:endParaRPr lang="en-US" sz="1200" dirty="0">
                        <a:latin typeface="Arial" charset="0"/>
                        <a:ea typeface="Arial" charset="0"/>
                        <a:cs typeface="Arial" charset="0"/>
                      </a:endParaRPr>
                    </a:p>
                  </a:txBody>
                  <a:tcPr marL="76200" marR="76200" marT="25400" marB="2540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F2F2"/>
                    </a:solidFill>
                  </a:tcPr>
                </a:tc>
                <a:extLst>
                  <a:ext uri="{0D108BD9-81ED-4DB2-BD59-A6C34878D82A}">
                    <a16:rowId xmlns:a16="http://schemas.microsoft.com/office/drawing/2014/main" val="10007"/>
                  </a:ext>
                </a:extLst>
              </a:tr>
              <a:tr h="366857">
                <a:tc>
                  <a:txBody>
                    <a:bodyPr/>
                    <a:lstStyle/>
                    <a:p>
                      <a:pPr marL="0" indent="0" algn="l">
                        <a:buNone/>
                      </a:pPr>
                      <a:r>
                        <a:rPr lang="en-US" sz="1200" b="1" dirty="0">
                          <a:solidFill>
                            <a:srgbClr val="232323"/>
                          </a:solidFill>
                          <a:latin typeface="Arial" pitchFamily="34" charset="0"/>
                          <a:ea typeface="Arial" pitchFamily="34" charset="-122"/>
                          <a:cs typeface="Arial" pitchFamily="34" charset="-120"/>
                        </a:rPr>
                        <a:t>j</a:t>
                      </a:r>
                      <a:endParaRPr lang="en-US" sz="1200" dirty="0">
                        <a:latin typeface="Arial" charset="0"/>
                        <a:ea typeface="Arial" charset="0"/>
                        <a:cs typeface="Arial" charset="0"/>
                      </a:endParaRPr>
                    </a:p>
                  </a:txBody>
                  <a:tcPr marL="76200" marR="76200" marT="25400" marB="2540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FFFFF"/>
                    </a:solidFill>
                  </a:tcPr>
                </a:tc>
                <a:tc>
                  <a:txBody>
                    <a:bodyPr/>
                    <a:lstStyle/>
                    <a:p>
                      <a:pPr marL="0" indent="0" algn="l">
                        <a:buNone/>
                      </a:pPr>
                      <a:r>
                        <a:rPr lang="en-US" sz="1200" dirty="0">
                          <a:solidFill>
                            <a:srgbClr val="232323"/>
                          </a:solidFill>
                          <a:latin typeface="Arial" pitchFamily="34" charset="0"/>
                          <a:ea typeface="Arial" pitchFamily="34" charset="-122"/>
                          <a:cs typeface="Arial" pitchFamily="34" charset="-120"/>
                        </a:rPr>
                        <a:t>Match shortfall (f minus i)</a:t>
                      </a:r>
                      <a:endParaRPr lang="en-US" sz="1200" dirty="0">
                        <a:latin typeface="Arial" charset="0"/>
                        <a:ea typeface="Arial" charset="0"/>
                        <a:cs typeface="Arial" charset="0"/>
                      </a:endParaRPr>
                    </a:p>
                  </a:txBody>
                  <a:tcPr marL="76200" marR="76200" marT="25400" marB="2540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FFFFF"/>
                    </a:solidFill>
                  </a:tcPr>
                </a:tc>
                <a:tc>
                  <a:txBody>
                    <a:bodyPr/>
                    <a:lstStyle/>
                    <a:p>
                      <a:pPr marL="0" indent="0" algn="r">
                        <a:buNone/>
                      </a:pPr>
                      <a:r>
                        <a:rPr lang="en-US" sz="1200" dirty="0">
                          <a:solidFill>
                            <a:srgbClr val="232323"/>
                          </a:solidFill>
                          <a:latin typeface="Arial" pitchFamily="34" charset="0"/>
                          <a:ea typeface="Arial" pitchFamily="34" charset="-122"/>
                          <a:cs typeface="Arial" pitchFamily="34" charset="-120"/>
                        </a:rPr>
                        <a:t>$2,800</a:t>
                      </a:r>
                      <a:endParaRPr lang="en-US" sz="1200" dirty="0">
                        <a:latin typeface="Arial" charset="0"/>
                        <a:ea typeface="Arial" charset="0"/>
                        <a:cs typeface="Arial" charset="0"/>
                      </a:endParaRPr>
                    </a:p>
                  </a:txBody>
                  <a:tcPr marL="76200" marR="76200" marT="25400" marB="2540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FFFFF"/>
                    </a:solidFill>
                  </a:tcPr>
                </a:tc>
                <a:extLst>
                  <a:ext uri="{0D108BD9-81ED-4DB2-BD59-A6C34878D82A}">
                    <a16:rowId xmlns:a16="http://schemas.microsoft.com/office/drawing/2014/main" val="10008"/>
                  </a:ext>
                </a:extLst>
              </a:tr>
              <a:tr h="366857">
                <a:tc>
                  <a:txBody>
                    <a:bodyPr/>
                    <a:lstStyle/>
                    <a:p>
                      <a:pPr marL="0" indent="0" algn="l">
                        <a:buNone/>
                      </a:pPr>
                      <a:r>
                        <a:rPr lang="en-US" sz="1200" b="1" dirty="0">
                          <a:solidFill>
                            <a:srgbClr val="232323"/>
                          </a:solidFill>
                          <a:latin typeface="Arial" pitchFamily="34" charset="0"/>
                          <a:ea typeface="Arial" pitchFamily="34" charset="-122"/>
                          <a:cs typeface="Arial" pitchFamily="34" charset="-120"/>
                        </a:rPr>
                        <a:t>k</a:t>
                      </a:r>
                      <a:endParaRPr lang="en-US" sz="1200" dirty="0">
                        <a:latin typeface="Arial" charset="0"/>
                        <a:ea typeface="Arial" charset="0"/>
                        <a:cs typeface="Arial" charset="0"/>
                      </a:endParaRPr>
                    </a:p>
                  </a:txBody>
                  <a:tcPr marL="76200" marR="76200" marT="25400" marB="2540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FF3D6"/>
                    </a:solidFill>
                  </a:tcPr>
                </a:tc>
                <a:tc>
                  <a:txBody>
                    <a:bodyPr/>
                    <a:lstStyle/>
                    <a:p>
                      <a:pPr marL="0" indent="0" algn="l">
                        <a:buNone/>
                      </a:pPr>
                      <a:r>
                        <a:rPr lang="en-US" sz="1200" b="1" dirty="0">
                          <a:solidFill>
                            <a:srgbClr val="232323"/>
                          </a:solidFill>
                          <a:latin typeface="Arial" pitchFamily="34" charset="0"/>
                          <a:ea typeface="Arial" pitchFamily="34" charset="-122"/>
                          <a:cs typeface="Arial" pitchFamily="34" charset="-120"/>
                        </a:rPr>
                        <a:t>Due to MHEC (c + e + j)</a:t>
                      </a:r>
                      <a:endParaRPr lang="en-US" sz="1200" dirty="0">
                        <a:latin typeface="Arial" charset="0"/>
                        <a:ea typeface="Arial" charset="0"/>
                        <a:cs typeface="Arial" charset="0"/>
                      </a:endParaRPr>
                    </a:p>
                  </a:txBody>
                  <a:tcPr marL="76200" marR="76200" marT="25400" marB="2540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FF3D6"/>
                    </a:solidFill>
                  </a:tcPr>
                </a:tc>
                <a:tc>
                  <a:txBody>
                    <a:bodyPr/>
                    <a:lstStyle/>
                    <a:p>
                      <a:pPr marL="0" indent="0" algn="r">
                        <a:buNone/>
                      </a:pPr>
                      <a:r>
                        <a:rPr lang="en-US" sz="1200" b="1" dirty="0">
                          <a:solidFill>
                            <a:srgbClr val="C4113C"/>
                          </a:solidFill>
                          <a:latin typeface="Arial" pitchFamily="34" charset="0"/>
                          <a:ea typeface="Arial" pitchFamily="34" charset="-122"/>
                          <a:cs typeface="Arial" pitchFamily="34" charset="-120"/>
                        </a:rPr>
                        <a:t>$2,800</a:t>
                      </a:r>
                      <a:endParaRPr lang="en-US" sz="1200" dirty="0">
                        <a:latin typeface="Arial" charset="0"/>
                        <a:ea typeface="Arial" charset="0"/>
                        <a:cs typeface="Arial" charset="0"/>
                      </a:endParaRPr>
                    </a:p>
                  </a:txBody>
                  <a:tcPr marL="76200" marR="76200" marT="25400" marB="2540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FF3D6"/>
                    </a:solidFill>
                  </a:tcPr>
                </a:tc>
                <a:extLst>
                  <a:ext uri="{0D108BD9-81ED-4DB2-BD59-A6C34878D82A}">
                    <a16:rowId xmlns:a16="http://schemas.microsoft.com/office/drawing/2014/main" val="10009"/>
                  </a:ext>
                </a:extLst>
              </a:tr>
            </a:tbl>
          </a:graphicData>
        </a:graphic>
      </p:graphicFrame>
      <p:sp>
        <p:nvSpPr>
          <p:cNvPr id="9" name="Shape 5"/>
          <p:cNvSpPr/>
          <p:nvPr/>
        </p:nvSpPr>
        <p:spPr>
          <a:xfrm>
            <a:off x="7315017" y="2289292"/>
            <a:ext cx="4267093" cy="3722522"/>
          </a:xfrm>
          <a:prstGeom prst="roundRect">
            <a:avLst>
              <a:gd name="adj" fmla="val 2319"/>
            </a:avLst>
          </a:prstGeom>
          <a:solidFill>
            <a:srgbClr val="F2F2F2"/>
          </a:solidFill>
          <a:ln w="12700">
            <a:solidFill>
              <a:srgbClr val="F2F2F2"/>
            </a:solidFill>
            <a:prstDash val="solid"/>
          </a:ln>
        </p:spPr>
        <p:txBody>
          <a:bodyPr/>
          <a:lstStyle/>
          <a:p>
            <a:endParaRPr lang="en-US"/>
          </a:p>
        </p:txBody>
      </p:sp>
      <p:sp>
        <p:nvSpPr>
          <p:cNvPr id="10" name="Text 6"/>
          <p:cNvSpPr txBox="1"/>
          <p:nvPr/>
        </p:nvSpPr>
        <p:spPr>
          <a:xfrm>
            <a:off x="7558851" y="2451141"/>
            <a:ext cx="3779426" cy="3452774"/>
          </a:xfrm>
          <a:prstGeom prst="rect">
            <a:avLst/>
          </a:prstGeom>
          <a:noFill/>
          <a:ln/>
        </p:spPr>
        <p:txBody>
          <a:bodyPr wrap="square" lIns="0" tIns="0" rIns="0" bIns="0" rtlCol="0" anchor="t"/>
          <a:lstStyle/>
          <a:p>
            <a:pPr marL="152400" indent="-152400">
              <a:spcAft>
                <a:spcPts val="600"/>
              </a:spcAft>
              <a:buSzPct val="100000"/>
              <a:buChar char="•"/>
            </a:pPr>
            <a:r>
              <a:rPr lang="en-US" sz="1300" b="1" dirty="0">
                <a:solidFill>
                  <a:srgbClr val="232323"/>
                </a:solidFill>
                <a:latin typeface="Arial" pitchFamily="34" charset="0"/>
                <a:ea typeface="Arial" pitchFamily="34" charset="-122"/>
                <a:cs typeface="Arial" pitchFamily="34" charset="-120"/>
              </a:rPr>
              <a:t>Match is tested against what you spend, not what you requested.</a:t>
            </a:r>
            <a:endParaRPr lang="en-US" sz="1300" dirty="0"/>
          </a:p>
          <a:p>
            <a:pPr marL="152400" indent="-152400">
              <a:spcAft>
                <a:spcPts val="600"/>
              </a:spcAft>
              <a:buSzPct val="100000"/>
              <a:buChar char="•"/>
            </a:pPr>
            <a:r>
              <a:rPr lang="en-US" sz="1300" dirty="0">
                <a:solidFill>
                  <a:srgbClr val="232323"/>
                </a:solidFill>
                <a:latin typeface="Arial" pitchFamily="34" charset="0"/>
                <a:ea typeface="Arial" pitchFamily="34" charset="-122"/>
                <a:cs typeface="Arial" pitchFamily="34" charset="-120"/>
              </a:rPr>
              <a:t>Spend less, and the required match falls with it.</a:t>
            </a:r>
            <a:endParaRPr lang="en-US" sz="1300" dirty="0"/>
          </a:p>
          <a:p>
            <a:pPr marL="152400" indent="-152400">
              <a:spcAft>
                <a:spcPts val="600"/>
              </a:spcAft>
              <a:buSzPct val="100000"/>
              <a:buChar char="•"/>
            </a:pPr>
            <a:r>
              <a:rPr lang="en-US" sz="1300" dirty="0">
                <a:solidFill>
                  <a:srgbClr val="232323"/>
                </a:solidFill>
                <a:latin typeface="Arial" pitchFamily="34" charset="0"/>
                <a:ea typeface="Arial" pitchFamily="34" charset="-122"/>
                <a:cs typeface="Arial" pitchFamily="34" charset="-120"/>
              </a:rPr>
              <a:t>Allowable grant funds are capped at four times documented match.</a:t>
            </a:r>
            <a:endParaRPr lang="en-US" sz="1300" dirty="0"/>
          </a:p>
          <a:p>
            <a:pPr marL="152400" indent="-152400">
              <a:spcAft>
                <a:spcPts val="600"/>
              </a:spcAft>
              <a:buSzPct val="100000"/>
              <a:buChar char="•"/>
            </a:pPr>
            <a:r>
              <a:rPr lang="en-US" sz="1300" dirty="0">
                <a:solidFill>
                  <a:srgbClr val="232323"/>
                </a:solidFill>
                <a:latin typeface="Arial" pitchFamily="34" charset="0"/>
                <a:ea typeface="Arial" pitchFamily="34" charset="-122"/>
                <a:cs typeface="Arial" pitchFamily="34" charset="-120"/>
              </a:rPr>
              <a:t>In this example, documenting $2,700 instead of $2,000 means nothing is owed.</a:t>
            </a:r>
            <a:endParaRPr lang="en-US" sz="1300" dirty="0"/>
          </a:p>
          <a:p>
            <a:pPr marL="152400" indent="-152400">
              <a:spcAft>
                <a:spcPts val="600"/>
              </a:spcAft>
              <a:buSzPct val="100000"/>
              <a:buChar char="•"/>
            </a:pPr>
            <a:r>
              <a:rPr lang="en-US" sz="1300" dirty="0">
                <a:solidFill>
                  <a:srgbClr val="232323"/>
                </a:solidFill>
                <a:latin typeface="Arial" pitchFamily="34" charset="0"/>
                <a:ea typeface="Arial" pitchFamily="34" charset="-122"/>
                <a:cs typeface="Arial" pitchFamily="34" charset="-120"/>
              </a:rPr>
              <a:t>Table 2 of the Final Report walks through this computation.</a:t>
            </a:r>
            <a:endParaRPr lang="en-US" sz="13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3813048" y="0"/>
            <a:ext cx="2889504" cy="1014984"/>
          </a:xfrm>
          <a:prstGeom prst="rect">
            <a:avLst/>
          </a:prstGeom>
          <a:solidFill>
            <a:srgbClr val="FEC233"/>
          </a:solidFill>
          <a:ln w="12700">
            <a:solidFill>
              <a:srgbClr val="FEC233"/>
            </a:solidFill>
            <a:prstDash val="solid"/>
          </a:ln>
        </p:spPr>
        <p:txBody>
          <a:bodyPr/>
          <a:lstStyle/>
          <a:p>
            <a:endParaRPr lang="en-US"/>
          </a:p>
        </p:txBody>
      </p:sp>
      <p:sp>
        <p:nvSpPr>
          <p:cNvPr id="3" name="Shape 1"/>
          <p:cNvSpPr/>
          <p:nvPr/>
        </p:nvSpPr>
        <p:spPr>
          <a:xfrm>
            <a:off x="6702552" y="0"/>
            <a:ext cx="2670048" cy="1014984"/>
          </a:xfrm>
          <a:prstGeom prst="rect">
            <a:avLst/>
          </a:prstGeom>
          <a:solidFill>
            <a:srgbClr val="231F20"/>
          </a:solidFill>
          <a:ln w="12700">
            <a:solidFill>
              <a:srgbClr val="231F20"/>
            </a:solidFill>
            <a:prstDash val="solid"/>
          </a:ln>
        </p:spPr>
        <p:txBody>
          <a:bodyPr/>
          <a:lstStyle/>
          <a:p>
            <a:endParaRPr lang="en-US"/>
          </a:p>
        </p:txBody>
      </p:sp>
      <p:sp>
        <p:nvSpPr>
          <p:cNvPr id="4" name="Shape 2"/>
          <p:cNvSpPr/>
          <p:nvPr/>
        </p:nvSpPr>
        <p:spPr>
          <a:xfrm>
            <a:off x="9372600" y="0"/>
            <a:ext cx="2819095" cy="1014984"/>
          </a:xfrm>
          <a:prstGeom prst="rect">
            <a:avLst/>
          </a:prstGeom>
          <a:solidFill>
            <a:srgbClr val="C4113C"/>
          </a:solidFill>
          <a:ln w="12700">
            <a:solidFill>
              <a:srgbClr val="C4113C"/>
            </a:solidFill>
            <a:prstDash val="solid"/>
          </a:ln>
        </p:spPr>
        <p:txBody>
          <a:bodyPr/>
          <a:lstStyle/>
          <a:p>
            <a:endParaRPr lang="en-US"/>
          </a:p>
        </p:txBody>
      </p:sp>
      <p:pic>
        <p:nvPicPr>
          <p:cNvPr id="5" name="Image 0" descr="/home/claude/deck/img/logo.png"/>
          <p:cNvPicPr>
            <a:picLocks noChangeAspect="1"/>
          </p:cNvPicPr>
          <p:nvPr/>
        </p:nvPicPr>
        <p:blipFill>
          <a:blip r:embed="rId3"/>
          <a:stretch>
            <a:fillRect/>
          </a:stretch>
        </p:blipFill>
        <p:spPr>
          <a:xfrm>
            <a:off x="320040" y="137160"/>
            <a:ext cx="3163824" cy="841248"/>
          </a:xfrm>
          <a:prstGeom prst="rect">
            <a:avLst/>
          </a:prstGeom>
        </p:spPr>
      </p:pic>
      <p:sp>
        <p:nvSpPr>
          <p:cNvPr id="6" name="Text 3"/>
          <p:cNvSpPr txBox="1"/>
          <p:nvPr/>
        </p:nvSpPr>
        <p:spPr>
          <a:xfrm>
            <a:off x="609585" y="1188720"/>
            <a:ext cx="10972526" cy="302118"/>
          </a:xfrm>
          <a:prstGeom prst="rect">
            <a:avLst/>
          </a:prstGeom>
          <a:noFill/>
          <a:ln/>
        </p:spPr>
        <p:txBody>
          <a:bodyPr wrap="square" lIns="0" tIns="0" rIns="0" bIns="0" rtlCol="0" anchor="ctr"/>
          <a:lstStyle/>
          <a:p>
            <a:pPr marL="0" indent="0">
              <a:buNone/>
            </a:pPr>
            <a:r>
              <a:rPr lang="en-US" sz="1150" b="1" kern="0" spc="200" dirty="0">
                <a:solidFill>
                  <a:srgbClr val="231F20"/>
                </a:solidFill>
                <a:latin typeface="Arial" pitchFamily="34" charset="0"/>
                <a:ea typeface="Arial" pitchFamily="34" charset="-122"/>
                <a:cs typeface="Arial" pitchFamily="34" charset="-120"/>
              </a:rPr>
              <a:t>SURVEY</a:t>
            </a:r>
            <a:endParaRPr lang="en-US" sz="1150" dirty="0"/>
          </a:p>
        </p:txBody>
      </p:sp>
      <p:sp>
        <p:nvSpPr>
          <p:cNvPr id="7" name="Text 4"/>
          <p:cNvSpPr txBox="1"/>
          <p:nvPr/>
        </p:nvSpPr>
        <p:spPr>
          <a:xfrm>
            <a:off x="609585" y="1447678"/>
            <a:ext cx="10972526" cy="647395"/>
          </a:xfrm>
          <a:prstGeom prst="rect">
            <a:avLst/>
          </a:prstGeom>
          <a:noFill/>
          <a:ln/>
        </p:spPr>
        <p:txBody>
          <a:bodyPr wrap="square" lIns="0" tIns="0" rIns="0" bIns="0" rtlCol="0" anchor="t"/>
          <a:lstStyle/>
          <a:p>
            <a:pPr marL="0" indent="0">
              <a:buNone/>
            </a:pPr>
            <a:r>
              <a:rPr lang="en-US" sz="3000" b="1" dirty="0">
                <a:solidFill>
                  <a:srgbClr val="C4113C"/>
                </a:solidFill>
                <a:latin typeface="Arial" pitchFamily="34" charset="0"/>
                <a:ea typeface="Arial" pitchFamily="34" charset="-122"/>
                <a:cs typeface="Arial" pitchFamily="34" charset="-120"/>
              </a:rPr>
              <a:t>Why a standardized survey, and what is in it</a:t>
            </a:r>
            <a:endParaRPr lang="en-US" sz="3000" dirty="0"/>
          </a:p>
        </p:txBody>
      </p:sp>
      <p:sp>
        <p:nvSpPr>
          <p:cNvPr id="8" name="Shape 5"/>
          <p:cNvSpPr/>
          <p:nvPr/>
        </p:nvSpPr>
        <p:spPr>
          <a:xfrm>
            <a:off x="609585" y="2289292"/>
            <a:ext cx="4389010" cy="4046220"/>
          </a:xfrm>
          <a:prstGeom prst="roundRect">
            <a:avLst>
              <a:gd name="adj" fmla="val 2133"/>
            </a:avLst>
          </a:prstGeom>
          <a:solidFill>
            <a:srgbClr val="FFF3D6"/>
          </a:solidFill>
          <a:ln w="12700">
            <a:solidFill>
              <a:srgbClr val="FFF3D6"/>
            </a:solidFill>
            <a:prstDash val="solid"/>
          </a:ln>
        </p:spPr>
        <p:txBody>
          <a:bodyPr/>
          <a:lstStyle/>
          <a:p>
            <a:endParaRPr lang="en-US"/>
          </a:p>
        </p:txBody>
      </p:sp>
      <p:sp>
        <p:nvSpPr>
          <p:cNvPr id="9" name="Text 6"/>
          <p:cNvSpPr txBox="1"/>
          <p:nvPr/>
        </p:nvSpPr>
        <p:spPr>
          <a:xfrm>
            <a:off x="853419" y="2397191"/>
            <a:ext cx="3901342" cy="431597"/>
          </a:xfrm>
          <a:prstGeom prst="rect">
            <a:avLst/>
          </a:prstGeom>
          <a:noFill/>
          <a:ln/>
        </p:spPr>
        <p:txBody>
          <a:bodyPr wrap="square" lIns="0" tIns="0" rIns="0" bIns="0" rtlCol="0" anchor="ctr"/>
          <a:lstStyle/>
          <a:p>
            <a:pPr marL="0" indent="0">
              <a:buNone/>
            </a:pPr>
            <a:r>
              <a:rPr lang="en-US" sz="1750" b="1" dirty="0">
                <a:solidFill>
                  <a:srgbClr val="231F20"/>
                </a:solidFill>
                <a:latin typeface="Arial" pitchFamily="34" charset="0"/>
                <a:ea typeface="Arial" pitchFamily="34" charset="-122"/>
                <a:cs typeface="Arial" pitchFamily="34" charset="-120"/>
              </a:rPr>
              <a:t>Why</a:t>
            </a:r>
            <a:endParaRPr lang="en-US" sz="1750" dirty="0"/>
          </a:p>
        </p:txBody>
      </p:sp>
      <p:sp>
        <p:nvSpPr>
          <p:cNvPr id="10" name="Text 7"/>
          <p:cNvSpPr txBox="1"/>
          <p:nvPr/>
        </p:nvSpPr>
        <p:spPr>
          <a:xfrm>
            <a:off x="853419" y="2882737"/>
            <a:ext cx="3962301" cy="3344875"/>
          </a:xfrm>
          <a:prstGeom prst="rect">
            <a:avLst/>
          </a:prstGeom>
          <a:noFill/>
          <a:ln/>
        </p:spPr>
        <p:txBody>
          <a:bodyPr wrap="square" lIns="0" tIns="0" rIns="0" bIns="0" rtlCol="0" anchor="t"/>
          <a:lstStyle/>
          <a:p>
            <a:pPr marL="152400" indent="-152400">
              <a:spcAft>
                <a:spcPts val="700"/>
              </a:spcAft>
              <a:buSzPct val="100000"/>
              <a:buChar char="•"/>
            </a:pPr>
            <a:r>
              <a:rPr lang="en-US" sz="1300" dirty="0">
                <a:solidFill>
                  <a:srgbClr val="232323"/>
                </a:solidFill>
                <a:latin typeface="Arial" pitchFamily="34" charset="0"/>
                <a:ea typeface="Arial" pitchFamily="34" charset="-122"/>
                <a:cs typeface="Arial" pitchFamily="34" charset="-120"/>
              </a:rPr>
              <a:t>Statute requires a standardized annual survey (§ 11-1702(c)(2)).</a:t>
            </a:r>
            <a:endParaRPr lang="en-US" sz="1300" dirty="0"/>
          </a:p>
          <a:p>
            <a:pPr marL="152400" indent="-152400">
              <a:spcAft>
                <a:spcPts val="700"/>
              </a:spcAft>
              <a:buSzPct val="100000"/>
              <a:buChar char="•"/>
            </a:pPr>
            <a:r>
              <a:rPr lang="en-US" sz="1300" dirty="0">
                <a:solidFill>
                  <a:srgbClr val="232323"/>
                </a:solidFill>
                <a:latin typeface="Arial" pitchFamily="34" charset="0"/>
                <a:ea typeface="Arial" pitchFamily="34" charset="-122"/>
                <a:cs typeface="Arial" pitchFamily="34" charset="-120"/>
              </a:rPr>
              <a:t>No MHEC instrument existed when the FY 2026 cycle opened.</a:t>
            </a:r>
            <a:endParaRPr lang="en-US" sz="1300" dirty="0"/>
          </a:p>
          <a:p>
            <a:pPr marL="152400" indent="-152400">
              <a:spcAft>
                <a:spcPts val="700"/>
              </a:spcAft>
              <a:buSzPct val="100000"/>
              <a:buChar char="•"/>
            </a:pPr>
            <a:r>
              <a:rPr lang="en-US" sz="1300" dirty="0">
                <a:solidFill>
                  <a:srgbClr val="232323"/>
                </a:solidFill>
                <a:latin typeface="Arial" pitchFamily="34" charset="0"/>
                <a:ea typeface="Arial" pitchFamily="34" charset="-122"/>
                <a:cs typeface="Arial" pitchFamily="34" charset="-120"/>
              </a:rPr>
              <a:t>One instrument produces comparable data across campuses.</a:t>
            </a:r>
            <a:endParaRPr lang="en-US" sz="1300" dirty="0"/>
          </a:p>
          <a:p>
            <a:pPr marL="152400" indent="-152400">
              <a:spcAft>
                <a:spcPts val="700"/>
              </a:spcAft>
              <a:buSzPct val="100000"/>
              <a:buChar char="•"/>
            </a:pPr>
            <a:r>
              <a:rPr lang="en-US" sz="1300" dirty="0">
                <a:solidFill>
                  <a:srgbClr val="232323"/>
                </a:solidFill>
                <a:latin typeface="Arial" pitchFamily="34" charset="0"/>
                <a:ea typeface="Arial" pitchFamily="34" charset="-122"/>
                <a:cs typeface="Arial" pitchFamily="34" charset="-120"/>
              </a:rPr>
              <a:t>Aggregate reporting keeps student data on campus.</a:t>
            </a:r>
            <a:endParaRPr lang="en-US" sz="1300" dirty="0"/>
          </a:p>
        </p:txBody>
      </p:sp>
      <p:sp>
        <p:nvSpPr>
          <p:cNvPr id="11" name="Shape 8"/>
          <p:cNvSpPr/>
          <p:nvPr/>
        </p:nvSpPr>
        <p:spPr>
          <a:xfrm>
            <a:off x="5242429" y="2289292"/>
            <a:ext cx="6339682" cy="906353"/>
          </a:xfrm>
          <a:prstGeom prst="roundRect">
            <a:avLst>
              <a:gd name="adj" fmla="val 9524"/>
            </a:avLst>
          </a:prstGeom>
          <a:solidFill>
            <a:srgbClr val="F2F2F2"/>
          </a:solidFill>
          <a:ln w="12700">
            <a:solidFill>
              <a:srgbClr val="F2F2F2"/>
            </a:solidFill>
            <a:prstDash val="solid"/>
          </a:ln>
        </p:spPr>
        <p:txBody>
          <a:bodyPr/>
          <a:lstStyle/>
          <a:p>
            <a:endParaRPr lang="en-US"/>
          </a:p>
        </p:txBody>
      </p:sp>
      <p:sp>
        <p:nvSpPr>
          <p:cNvPr id="12" name="Text 9"/>
          <p:cNvSpPr txBox="1"/>
          <p:nvPr/>
        </p:nvSpPr>
        <p:spPr>
          <a:xfrm>
            <a:off x="5425304" y="2289292"/>
            <a:ext cx="1645879" cy="906353"/>
          </a:xfrm>
          <a:prstGeom prst="rect">
            <a:avLst/>
          </a:prstGeom>
          <a:noFill/>
          <a:ln/>
        </p:spPr>
        <p:txBody>
          <a:bodyPr wrap="square" lIns="0" tIns="0" rIns="0" bIns="0" rtlCol="0" anchor="ctr"/>
          <a:lstStyle/>
          <a:p>
            <a:pPr marL="0" indent="0">
              <a:buNone/>
            </a:pPr>
            <a:r>
              <a:rPr lang="en-US" sz="1150" b="1" dirty="0">
                <a:solidFill>
                  <a:srgbClr val="C4113C"/>
                </a:solidFill>
                <a:latin typeface="Arial" pitchFamily="34" charset="0"/>
                <a:ea typeface="Arial" pitchFamily="34" charset="-122"/>
                <a:cs typeface="Arial" pitchFamily="34" charset="-120"/>
              </a:rPr>
              <a:t>SECTION ONE</a:t>
            </a:r>
            <a:endParaRPr lang="en-US" sz="1150" dirty="0"/>
          </a:p>
        </p:txBody>
      </p:sp>
      <p:sp>
        <p:nvSpPr>
          <p:cNvPr id="13" name="Text 10"/>
          <p:cNvSpPr txBox="1"/>
          <p:nvPr/>
        </p:nvSpPr>
        <p:spPr>
          <a:xfrm>
            <a:off x="7132142" y="2343241"/>
            <a:ext cx="4328052" cy="798454"/>
          </a:xfrm>
          <a:prstGeom prst="rect">
            <a:avLst/>
          </a:prstGeom>
          <a:noFill/>
          <a:ln/>
        </p:spPr>
        <p:txBody>
          <a:bodyPr wrap="square" lIns="0" tIns="0" rIns="0" bIns="0" rtlCol="0" anchor="ctr"/>
          <a:lstStyle/>
          <a:p>
            <a:pPr marL="0" indent="0">
              <a:buNone/>
            </a:pPr>
            <a:r>
              <a:rPr lang="en-US" sz="1450" b="1" dirty="0">
                <a:solidFill>
                  <a:srgbClr val="231F20"/>
                </a:solidFill>
                <a:latin typeface="Arial" pitchFamily="34" charset="0"/>
                <a:ea typeface="Arial" pitchFamily="34" charset="-122"/>
                <a:cs typeface="Arial" pitchFamily="34" charset="-120"/>
              </a:rPr>
              <a:t>Personal Information</a:t>
            </a:r>
            <a:endParaRPr lang="en-US" sz="1450" dirty="0"/>
          </a:p>
          <a:p>
            <a:pPr marL="0" indent="0">
              <a:buNone/>
            </a:pPr>
            <a:r>
              <a:rPr lang="en-US" sz="1200" dirty="0">
                <a:solidFill>
                  <a:srgbClr val="232323"/>
                </a:solidFill>
                <a:latin typeface="Arial" pitchFamily="34" charset="0"/>
                <a:ea typeface="Arial" pitchFamily="34" charset="-122"/>
                <a:cs typeface="Arial" pitchFamily="34" charset="-120"/>
              </a:rPr>
              <a:t>Q1 to Q9: enrollment, age, Pell, employment, housing, household</a:t>
            </a:r>
            <a:endParaRPr lang="en-US" sz="1450" dirty="0"/>
          </a:p>
        </p:txBody>
      </p:sp>
      <p:sp>
        <p:nvSpPr>
          <p:cNvPr id="14" name="Shape 11"/>
          <p:cNvSpPr/>
          <p:nvPr/>
        </p:nvSpPr>
        <p:spPr>
          <a:xfrm>
            <a:off x="5242429" y="3335914"/>
            <a:ext cx="6339682" cy="906353"/>
          </a:xfrm>
          <a:prstGeom prst="roundRect">
            <a:avLst>
              <a:gd name="adj" fmla="val 9524"/>
            </a:avLst>
          </a:prstGeom>
          <a:solidFill>
            <a:srgbClr val="F2F2F2"/>
          </a:solidFill>
          <a:ln w="12700">
            <a:solidFill>
              <a:srgbClr val="F2F2F2"/>
            </a:solidFill>
            <a:prstDash val="solid"/>
          </a:ln>
        </p:spPr>
        <p:txBody>
          <a:bodyPr/>
          <a:lstStyle/>
          <a:p>
            <a:endParaRPr lang="en-US"/>
          </a:p>
        </p:txBody>
      </p:sp>
      <p:sp>
        <p:nvSpPr>
          <p:cNvPr id="15" name="Text 12"/>
          <p:cNvSpPr txBox="1"/>
          <p:nvPr/>
        </p:nvSpPr>
        <p:spPr>
          <a:xfrm>
            <a:off x="5425304" y="3335914"/>
            <a:ext cx="1645879" cy="906353"/>
          </a:xfrm>
          <a:prstGeom prst="rect">
            <a:avLst/>
          </a:prstGeom>
          <a:noFill/>
          <a:ln/>
        </p:spPr>
        <p:txBody>
          <a:bodyPr wrap="square" lIns="0" tIns="0" rIns="0" bIns="0" rtlCol="0" anchor="ctr"/>
          <a:lstStyle/>
          <a:p>
            <a:pPr marL="0" indent="0">
              <a:buNone/>
            </a:pPr>
            <a:r>
              <a:rPr lang="en-US" sz="1150" b="1" dirty="0">
                <a:solidFill>
                  <a:srgbClr val="C4113C"/>
                </a:solidFill>
                <a:latin typeface="Arial" pitchFamily="34" charset="0"/>
                <a:ea typeface="Arial" pitchFamily="34" charset="-122"/>
                <a:cs typeface="Arial" pitchFamily="34" charset="-120"/>
              </a:rPr>
              <a:t>SECTION TWO</a:t>
            </a:r>
            <a:endParaRPr lang="en-US" sz="1150" dirty="0"/>
          </a:p>
        </p:txBody>
      </p:sp>
      <p:sp>
        <p:nvSpPr>
          <p:cNvPr id="16" name="Text 13"/>
          <p:cNvSpPr txBox="1"/>
          <p:nvPr/>
        </p:nvSpPr>
        <p:spPr>
          <a:xfrm>
            <a:off x="7132142" y="3389864"/>
            <a:ext cx="4328052" cy="798454"/>
          </a:xfrm>
          <a:prstGeom prst="rect">
            <a:avLst/>
          </a:prstGeom>
          <a:noFill/>
          <a:ln/>
        </p:spPr>
        <p:txBody>
          <a:bodyPr wrap="square" lIns="0" tIns="0" rIns="0" bIns="0" rtlCol="0" anchor="ctr"/>
          <a:lstStyle/>
          <a:p>
            <a:pPr marL="0" indent="0">
              <a:buNone/>
            </a:pPr>
            <a:r>
              <a:rPr lang="en-US" sz="1450" b="1" dirty="0">
                <a:solidFill>
                  <a:srgbClr val="231F20"/>
                </a:solidFill>
                <a:latin typeface="Arial" pitchFamily="34" charset="0"/>
                <a:ea typeface="Arial" pitchFamily="34" charset="-122"/>
                <a:cs typeface="Arial" pitchFamily="34" charset="-120"/>
              </a:rPr>
              <a:t>Food Security Assessment</a:t>
            </a:r>
            <a:endParaRPr lang="en-US" sz="1450" dirty="0"/>
          </a:p>
          <a:p>
            <a:pPr marL="0" indent="0">
              <a:buNone/>
            </a:pPr>
            <a:r>
              <a:rPr lang="en-US" sz="1200" dirty="0">
                <a:solidFill>
                  <a:srgbClr val="232323"/>
                </a:solidFill>
                <a:latin typeface="Arial" pitchFamily="34" charset="0"/>
                <a:ea typeface="Arial" pitchFamily="34" charset="-122"/>
                <a:cs typeface="Arial" pitchFamily="34" charset="-120"/>
              </a:rPr>
              <a:t>Q10 to Q15: USDA six-item short form</a:t>
            </a:r>
            <a:endParaRPr lang="en-US" sz="1450" dirty="0"/>
          </a:p>
        </p:txBody>
      </p:sp>
      <p:sp>
        <p:nvSpPr>
          <p:cNvPr id="17" name="Shape 14"/>
          <p:cNvSpPr/>
          <p:nvPr/>
        </p:nvSpPr>
        <p:spPr>
          <a:xfrm>
            <a:off x="5242429" y="4382536"/>
            <a:ext cx="6339682" cy="906353"/>
          </a:xfrm>
          <a:prstGeom prst="roundRect">
            <a:avLst>
              <a:gd name="adj" fmla="val 9524"/>
            </a:avLst>
          </a:prstGeom>
          <a:solidFill>
            <a:srgbClr val="F2F2F2"/>
          </a:solidFill>
          <a:ln w="12700">
            <a:solidFill>
              <a:srgbClr val="F2F2F2"/>
            </a:solidFill>
            <a:prstDash val="solid"/>
          </a:ln>
        </p:spPr>
        <p:txBody>
          <a:bodyPr/>
          <a:lstStyle/>
          <a:p>
            <a:endParaRPr lang="en-US"/>
          </a:p>
        </p:txBody>
      </p:sp>
      <p:sp>
        <p:nvSpPr>
          <p:cNvPr id="18" name="Text 15"/>
          <p:cNvSpPr txBox="1"/>
          <p:nvPr/>
        </p:nvSpPr>
        <p:spPr>
          <a:xfrm>
            <a:off x="5425304" y="4382536"/>
            <a:ext cx="1645879" cy="906353"/>
          </a:xfrm>
          <a:prstGeom prst="rect">
            <a:avLst/>
          </a:prstGeom>
          <a:noFill/>
          <a:ln/>
        </p:spPr>
        <p:txBody>
          <a:bodyPr wrap="square" lIns="0" tIns="0" rIns="0" bIns="0" rtlCol="0" anchor="ctr"/>
          <a:lstStyle/>
          <a:p>
            <a:pPr marL="0" indent="0">
              <a:buNone/>
            </a:pPr>
            <a:r>
              <a:rPr lang="en-US" sz="1150" b="1" dirty="0">
                <a:solidFill>
                  <a:srgbClr val="C4113C"/>
                </a:solidFill>
                <a:latin typeface="Arial" pitchFamily="34" charset="0"/>
                <a:ea typeface="Arial" pitchFamily="34" charset="-122"/>
                <a:cs typeface="Arial" pitchFamily="34" charset="-120"/>
              </a:rPr>
              <a:t>SECTION THREE</a:t>
            </a:r>
            <a:endParaRPr lang="en-US" sz="1150" dirty="0"/>
          </a:p>
        </p:txBody>
      </p:sp>
      <p:sp>
        <p:nvSpPr>
          <p:cNvPr id="19" name="Text 16"/>
          <p:cNvSpPr txBox="1"/>
          <p:nvPr/>
        </p:nvSpPr>
        <p:spPr>
          <a:xfrm>
            <a:off x="7132142" y="4436486"/>
            <a:ext cx="4328052" cy="798454"/>
          </a:xfrm>
          <a:prstGeom prst="rect">
            <a:avLst/>
          </a:prstGeom>
          <a:noFill/>
          <a:ln/>
        </p:spPr>
        <p:txBody>
          <a:bodyPr wrap="square" lIns="0" tIns="0" rIns="0" bIns="0" rtlCol="0" anchor="ctr"/>
          <a:lstStyle/>
          <a:p>
            <a:pPr marL="0" indent="0">
              <a:buNone/>
            </a:pPr>
            <a:r>
              <a:rPr lang="en-US" sz="1450" b="1" dirty="0">
                <a:solidFill>
                  <a:srgbClr val="231F20"/>
                </a:solidFill>
                <a:latin typeface="Arial" pitchFamily="34" charset="0"/>
                <a:ea typeface="Arial" pitchFamily="34" charset="-122"/>
                <a:cs typeface="Arial" pitchFamily="34" charset="-120"/>
              </a:rPr>
              <a:t>Assistance and Resource Use</a:t>
            </a:r>
            <a:endParaRPr lang="en-US" sz="1450" dirty="0"/>
          </a:p>
          <a:p>
            <a:pPr marL="0" indent="0">
              <a:buNone/>
            </a:pPr>
            <a:r>
              <a:rPr lang="en-US" sz="1200" dirty="0">
                <a:solidFill>
                  <a:srgbClr val="232323"/>
                </a:solidFill>
                <a:latin typeface="Arial" pitchFamily="34" charset="0"/>
                <a:ea typeface="Arial" pitchFamily="34" charset="-122"/>
                <a:cs typeface="Arial" pitchFamily="34" charset="-120"/>
              </a:rPr>
              <a:t>Q16 to Q20: benefit programs, barriers, services used</a:t>
            </a:r>
            <a:endParaRPr lang="en-US" sz="1450" dirty="0"/>
          </a:p>
        </p:txBody>
      </p:sp>
      <p:sp>
        <p:nvSpPr>
          <p:cNvPr id="20" name="Shape 17"/>
          <p:cNvSpPr/>
          <p:nvPr/>
        </p:nvSpPr>
        <p:spPr>
          <a:xfrm>
            <a:off x="5242429" y="5429159"/>
            <a:ext cx="6339682" cy="906353"/>
          </a:xfrm>
          <a:prstGeom prst="roundRect">
            <a:avLst>
              <a:gd name="adj" fmla="val 9524"/>
            </a:avLst>
          </a:prstGeom>
          <a:solidFill>
            <a:srgbClr val="FFF3D6"/>
          </a:solidFill>
          <a:ln w="12700">
            <a:solidFill>
              <a:srgbClr val="FFF3D6"/>
            </a:solidFill>
            <a:prstDash val="solid"/>
          </a:ln>
        </p:spPr>
        <p:txBody>
          <a:bodyPr/>
          <a:lstStyle/>
          <a:p>
            <a:endParaRPr lang="en-US"/>
          </a:p>
        </p:txBody>
      </p:sp>
      <p:sp>
        <p:nvSpPr>
          <p:cNvPr id="21" name="Text 18"/>
          <p:cNvSpPr txBox="1"/>
          <p:nvPr/>
        </p:nvSpPr>
        <p:spPr>
          <a:xfrm>
            <a:off x="5425304" y="5429159"/>
            <a:ext cx="1645879" cy="906353"/>
          </a:xfrm>
          <a:prstGeom prst="rect">
            <a:avLst/>
          </a:prstGeom>
          <a:noFill/>
          <a:ln/>
        </p:spPr>
        <p:txBody>
          <a:bodyPr wrap="square" lIns="0" tIns="0" rIns="0" bIns="0" rtlCol="0" anchor="ctr"/>
          <a:lstStyle/>
          <a:p>
            <a:pPr marL="0" indent="0">
              <a:buNone/>
            </a:pPr>
            <a:r>
              <a:rPr lang="en-US" sz="1150" b="1" dirty="0">
                <a:solidFill>
                  <a:srgbClr val="C4113C"/>
                </a:solidFill>
                <a:latin typeface="Arial" pitchFamily="34" charset="0"/>
                <a:ea typeface="Arial" pitchFamily="34" charset="-122"/>
                <a:cs typeface="Arial" pitchFamily="34" charset="-120"/>
              </a:rPr>
              <a:t>SECTION FOUR</a:t>
            </a:r>
            <a:endParaRPr lang="en-US" sz="1150" dirty="0"/>
          </a:p>
        </p:txBody>
      </p:sp>
      <p:sp>
        <p:nvSpPr>
          <p:cNvPr id="22" name="Text 19"/>
          <p:cNvSpPr txBox="1"/>
          <p:nvPr/>
        </p:nvSpPr>
        <p:spPr>
          <a:xfrm>
            <a:off x="7132142" y="5483108"/>
            <a:ext cx="4328052" cy="798454"/>
          </a:xfrm>
          <a:prstGeom prst="rect">
            <a:avLst/>
          </a:prstGeom>
          <a:noFill/>
          <a:ln/>
        </p:spPr>
        <p:txBody>
          <a:bodyPr wrap="square" lIns="0" tIns="0" rIns="0" bIns="0" rtlCol="0" anchor="ctr"/>
          <a:lstStyle/>
          <a:p>
            <a:pPr marL="0" indent="0">
              <a:buNone/>
            </a:pPr>
            <a:r>
              <a:rPr lang="en-US" sz="1450" b="1" dirty="0">
                <a:solidFill>
                  <a:srgbClr val="231F20"/>
                </a:solidFill>
                <a:latin typeface="Arial" pitchFamily="34" charset="0"/>
                <a:ea typeface="Arial" pitchFamily="34" charset="-122"/>
                <a:cs typeface="Arial" pitchFamily="34" charset="-120"/>
              </a:rPr>
              <a:t>Optional Referral</a:t>
            </a:r>
            <a:endParaRPr lang="en-US" sz="1450" dirty="0"/>
          </a:p>
          <a:p>
            <a:pPr marL="0" indent="0">
              <a:buNone/>
            </a:pPr>
            <a:r>
              <a:rPr lang="en-US" sz="1200" dirty="0">
                <a:solidFill>
                  <a:srgbClr val="232323"/>
                </a:solidFill>
                <a:latin typeface="Arial" pitchFamily="34" charset="0"/>
                <a:ea typeface="Arial" pitchFamily="34" charset="-122"/>
                <a:cs typeface="Arial" pitchFamily="34" charset="-120"/>
              </a:rPr>
              <a:t>Q21 and consent: stays on campus, never sent to MHEC</a:t>
            </a:r>
            <a:endParaRPr lang="en-US" sz="14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3813048" y="0"/>
            <a:ext cx="2889504" cy="1014984"/>
          </a:xfrm>
          <a:prstGeom prst="rect">
            <a:avLst/>
          </a:prstGeom>
          <a:solidFill>
            <a:srgbClr val="FEC233"/>
          </a:solidFill>
          <a:ln w="12700">
            <a:solidFill>
              <a:srgbClr val="FEC233"/>
            </a:solidFill>
            <a:prstDash val="solid"/>
          </a:ln>
        </p:spPr>
        <p:txBody>
          <a:bodyPr/>
          <a:lstStyle/>
          <a:p>
            <a:endParaRPr lang="en-US"/>
          </a:p>
        </p:txBody>
      </p:sp>
      <p:sp>
        <p:nvSpPr>
          <p:cNvPr id="3" name="Shape 1"/>
          <p:cNvSpPr/>
          <p:nvPr/>
        </p:nvSpPr>
        <p:spPr>
          <a:xfrm>
            <a:off x="6702552" y="0"/>
            <a:ext cx="2670048" cy="1014984"/>
          </a:xfrm>
          <a:prstGeom prst="rect">
            <a:avLst/>
          </a:prstGeom>
          <a:solidFill>
            <a:srgbClr val="231F20"/>
          </a:solidFill>
          <a:ln w="12700">
            <a:solidFill>
              <a:srgbClr val="231F20"/>
            </a:solidFill>
            <a:prstDash val="solid"/>
          </a:ln>
        </p:spPr>
        <p:txBody>
          <a:bodyPr/>
          <a:lstStyle/>
          <a:p>
            <a:endParaRPr lang="en-US"/>
          </a:p>
        </p:txBody>
      </p:sp>
      <p:sp>
        <p:nvSpPr>
          <p:cNvPr id="4" name="Shape 2"/>
          <p:cNvSpPr/>
          <p:nvPr/>
        </p:nvSpPr>
        <p:spPr>
          <a:xfrm>
            <a:off x="9372600" y="0"/>
            <a:ext cx="2819095" cy="1014984"/>
          </a:xfrm>
          <a:prstGeom prst="rect">
            <a:avLst/>
          </a:prstGeom>
          <a:solidFill>
            <a:srgbClr val="C4113C"/>
          </a:solidFill>
          <a:ln w="12700">
            <a:solidFill>
              <a:srgbClr val="C4113C"/>
            </a:solidFill>
            <a:prstDash val="solid"/>
          </a:ln>
        </p:spPr>
        <p:txBody>
          <a:bodyPr/>
          <a:lstStyle/>
          <a:p>
            <a:endParaRPr lang="en-US"/>
          </a:p>
        </p:txBody>
      </p:sp>
      <p:pic>
        <p:nvPicPr>
          <p:cNvPr id="5" name="Image 0" descr="/home/claude/deck/img/logo.png"/>
          <p:cNvPicPr>
            <a:picLocks noChangeAspect="1"/>
          </p:cNvPicPr>
          <p:nvPr/>
        </p:nvPicPr>
        <p:blipFill>
          <a:blip r:embed="rId3"/>
          <a:stretch>
            <a:fillRect/>
          </a:stretch>
        </p:blipFill>
        <p:spPr>
          <a:xfrm>
            <a:off x="320040" y="137160"/>
            <a:ext cx="3163824" cy="841248"/>
          </a:xfrm>
          <a:prstGeom prst="rect">
            <a:avLst/>
          </a:prstGeom>
        </p:spPr>
      </p:pic>
      <p:sp>
        <p:nvSpPr>
          <p:cNvPr id="6" name="Text 3"/>
          <p:cNvSpPr txBox="1"/>
          <p:nvPr/>
        </p:nvSpPr>
        <p:spPr>
          <a:xfrm>
            <a:off x="609585" y="1188720"/>
            <a:ext cx="10972526" cy="302118"/>
          </a:xfrm>
          <a:prstGeom prst="rect">
            <a:avLst/>
          </a:prstGeom>
          <a:noFill/>
          <a:ln/>
        </p:spPr>
        <p:txBody>
          <a:bodyPr wrap="square" lIns="0" tIns="0" rIns="0" bIns="0" rtlCol="0" anchor="ctr"/>
          <a:lstStyle/>
          <a:p>
            <a:pPr marL="0" indent="0">
              <a:buNone/>
            </a:pPr>
            <a:r>
              <a:rPr lang="en-US" sz="1150" b="1" kern="0" spc="200" dirty="0">
                <a:solidFill>
                  <a:srgbClr val="231F20"/>
                </a:solidFill>
                <a:latin typeface="Arial" pitchFamily="34" charset="0"/>
                <a:ea typeface="Arial" pitchFamily="34" charset="-122"/>
                <a:cs typeface="Arial" pitchFamily="34" charset="-120"/>
              </a:rPr>
              <a:t>SURVEY</a:t>
            </a:r>
            <a:endParaRPr lang="en-US" sz="1150" dirty="0"/>
          </a:p>
        </p:txBody>
      </p:sp>
      <p:sp>
        <p:nvSpPr>
          <p:cNvPr id="7" name="Text 4"/>
          <p:cNvSpPr txBox="1"/>
          <p:nvPr/>
        </p:nvSpPr>
        <p:spPr>
          <a:xfrm>
            <a:off x="609585" y="1447678"/>
            <a:ext cx="10972526" cy="647395"/>
          </a:xfrm>
          <a:prstGeom prst="rect">
            <a:avLst/>
          </a:prstGeom>
          <a:noFill/>
          <a:ln/>
        </p:spPr>
        <p:txBody>
          <a:bodyPr wrap="square" lIns="0" tIns="0" rIns="0" bIns="0" rtlCol="0" anchor="t"/>
          <a:lstStyle/>
          <a:p>
            <a:pPr marL="0" indent="0">
              <a:buNone/>
            </a:pPr>
            <a:r>
              <a:rPr lang="en-US" sz="3000" b="1" dirty="0">
                <a:solidFill>
                  <a:srgbClr val="C4113C"/>
                </a:solidFill>
                <a:latin typeface="Arial" pitchFamily="34" charset="0"/>
                <a:ea typeface="Arial" pitchFamily="34" charset="-122"/>
                <a:cs typeface="Arial" pitchFamily="34" charset="-120"/>
              </a:rPr>
              <a:t>Administering the survey</a:t>
            </a:r>
            <a:endParaRPr lang="en-US" sz="3000" dirty="0"/>
          </a:p>
        </p:txBody>
      </p:sp>
      <p:sp>
        <p:nvSpPr>
          <p:cNvPr id="8" name="Shape 5"/>
          <p:cNvSpPr/>
          <p:nvPr/>
        </p:nvSpPr>
        <p:spPr>
          <a:xfrm>
            <a:off x="609585" y="2289292"/>
            <a:ext cx="3494953" cy="4046220"/>
          </a:xfrm>
          <a:prstGeom prst="roundRect">
            <a:avLst>
              <a:gd name="adj" fmla="val 2470"/>
            </a:avLst>
          </a:prstGeom>
          <a:solidFill>
            <a:srgbClr val="F2F2F2"/>
          </a:solidFill>
          <a:ln w="12700">
            <a:solidFill>
              <a:srgbClr val="F2F2F2"/>
            </a:solidFill>
            <a:prstDash val="solid"/>
          </a:ln>
        </p:spPr>
        <p:txBody>
          <a:bodyPr/>
          <a:lstStyle/>
          <a:p>
            <a:endParaRPr lang="en-US"/>
          </a:p>
        </p:txBody>
      </p:sp>
      <p:sp>
        <p:nvSpPr>
          <p:cNvPr id="9" name="Shape 6"/>
          <p:cNvSpPr/>
          <p:nvPr/>
        </p:nvSpPr>
        <p:spPr>
          <a:xfrm>
            <a:off x="888463" y="2418771"/>
            <a:ext cx="539496" cy="539496"/>
          </a:xfrm>
          <a:prstGeom prst="ellipse">
            <a:avLst/>
          </a:prstGeom>
          <a:solidFill>
            <a:srgbClr val="231F20"/>
          </a:solidFill>
          <a:ln w="12700">
            <a:solidFill>
              <a:srgbClr val="231F20"/>
            </a:solidFill>
            <a:prstDash val="solid"/>
          </a:ln>
        </p:spPr>
        <p:txBody>
          <a:bodyPr/>
          <a:lstStyle/>
          <a:p>
            <a:endParaRPr lang="en-US"/>
          </a:p>
        </p:txBody>
      </p:sp>
      <p:pic>
        <p:nvPicPr>
          <p:cNvPr id="10" name="Image 1" descr="preencoded.png"/>
          <p:cNvPicPr>
            <a:picLocks noChangeAspect="1"/>
          </p:cNvPicPr>
          <p:nvPr/>
        </p:nvPicPr>
        <p:blipFill>
          <a:blip r:embed="rId4"/>
          <a:stretch>
            <a:fillRect/>
          </a:stretch>
        </p:blipFill>
        <p:spPr>
          <a:xfrm>
            <a:off x="1007152" y="2537460"/>
            <a:ext cx="302118" cy="302118"/>
          </a:xfrm>
          <a:prstGeom prst="rect">
            <a:avLst/>
          </a:prstGeom>
        </p:spPr>
      </p:pic>
      <p:sp>
        <p:nvSpPr>
          <p:cNvPr id="11" name="Text 7"/>
          <p:cNvSpPr txBox="1"/>
          <p:nvPr/>
        </p:nvSpPr>
        <p:spPr>
          <a:xfrm>
            <a:off x="1609304" y="2418771"/>
            <a:ext cx="2275783" cy="539496"/>
          </a:xfrm>
          <a:prstGeom prst="rect">
            <a:avLst/>
          </a:prstGeom>
          <a:noFill/>
          <a:ln/>
        </p:spPr>
        <p:txBody>
          <a:bodyPr wrap="square" lIns="0" tIns="0" rIns="0" bIns="0" rtlCol="0" anchor="ctr"/>
          <a:lstStyle/>
          <a:p>
            <a:pPr marL="0" indent="0">
              <a:buNone/>
            </a:pPr>
            <a:r>
              <a:rPr lang="en-US" sz="1750" b="1" dirty="0">
                <a:solidFill>
                  <a:srgbClr val="231F20"/>
                </a:solidFill>
                <a:latin typeface="Arial" pitchFamily="34" charset="0"/>
                <a:ea typeface="Arial" pitchFamily="34" charset="-122"/>
                <a:cs typeface="Arial" pitchFamily="34" charset="-120"/>
              </a:rPr>
              <a:t>You may</a:t>
            </a:r>
            <a:endParaRPr lang="en-US" sz="1750" dirty="0"/>
          </a:p>
        </p:txBody>
      </p:sp>
      <p:sp>
        <p:nvSpPr>
          <p:cNvPr id="12" name="Text 8"/>
          <p:cNvSpPr txBox="1"/>
          <p:nvPr/>
        </p:nvSpPr>
        <p:spPr>
          <a:xfrm>
            <a:off x="853419" y="3098536"/>
            <a:ext cx="3068243" cy="3129077"/>
          </a:xfrm>
          <a:prstGeom prst="rect">
            <a:avLst/>
          </a:prstGeom>
          <a:noFill/>
          <a:ln/>
        </p:spPr>
        <p:txBody>
          <a:bodyPr wrap="square" lIns="0" tIns="0" rIns="0" bIns="0" rtlCol="0" anchor="t"/>
          <a:lstStyle/>
          <a:p>
            <a:pPr marL="152400" indent="-152400">
              <a:spcAft>
                <a:spcPts val="500"/>
              </a:spcAft>
              <a:buSzPct val="100000"/>
              <a:buChar char="•"/>
            </a:pPr>
            <a:r>
              <a:rPr lang="en-US" sz="1250" dirty="0">
                <a:solidFill>
                  <a:srgbClr val="232323"/>
                </a:solidFill>
                <a:latin typeface="Arial" pitchFamily="34" charset="0"/>
                <a:ea typeface="Arial" pitchFamily="34" charset="-122"/>
                <a:cs typeface="Arial" pitchFamily="34" charset="-120"/>
              </a:rPr>
              <a:t>Choose the delivery platform.</a:t>
            </a:r>
            <a:endParaRPr lang="en-US" sz="1250" dirty="0"/>
          </a:p>
          <a:p>
            <a:pPr marL="152400" indent="-152400">
              <a:spcAft>
                <a:spcPts val="500"/>
              </a:spcAft>
              <a:buSzPct val="100000"/>
              <a:buChar char="•"/>
            </a:pPr>
            <a:r>
              <a:rPr lang="en-US" sz="1250" dirty="0">
                <a:solidFill>
                  <a:srgbClr val="232323"/>
                </a:solidFill>
                <a:latin typeface="Arial" pitchFamily="34" charset="0"/>
                <a:ea typeface="Arial" pitchFamily="34" charset="-122"/>
                <a:cs typeface="Arial" pitchFamily="34" charset="-120"/>
              </a:rPr>
              <a:t>Adjust layout and visual design.</a:t>
            </a:r>
            <a:endParaRPr lang="en-US" sz="1250" dirty="0"/>
          </a:p>
          <a:p>
            <a:pPr marL="152400" indent="-152400">
              <a:spcAft>
                <a:spcPts val="500"/>
              </a:spcAft>
              <a:buSzPct val="100000"/>
              <a:buChar char="•"/>
            </a:pPr>
            <a:r>
              <a:rPr lang="en-US" sz="1250" dirty="0">
                <a:solidFill>
                  <a:srgbClr val="232323"/>
                </a:solidFill>
                <a:latin typeface="Arial" pitchFamily="34" charset="0"/>
                <a:ea typeface="Arial" pitchFamily="34" charset="-122"/>
                <a:cs typeface="Arial" pitchFamily="34" charset="-120"/>
              </a:rPr>
              <a:t>Add your own questions before or after the MHEC questions.</a:t>
            </a:r>
            <a:endParaRPr lang="en-US" sz="1250" dirty="0"/>
          </a:p>
          <a:p>
            <a:pPr marL="152400" indent="-152400">
              <a:spcAft>
                <a:spcPts val="500"/>
              </a:spcAft>
              <a:buSzPct val="100000"/>
              <a:buChar char="•"/>
            </a:pPr>
            <a:r>
              <a:rPr lang="en-US" sz="1250" dirty="0">
                <a:solidFill>
                  <a:srgbClr val="232323"/>
                </a:solidFill>
                <a:latin typeface="Arial" pitchFamily="34" charset="0"/>
                <a:ea typeface="Arial" pitchFamily="34" charset="-122"/>
                <a:cs typeface="Arial" pitchFamily="34" charset="-120"/>
              </a:rPr>
              <a:t>Embed the instrument in a broader campus survey; in Sections One and Three, omit an MHEC question your survey already asks.</a:t>
            </a:r>
            <a:endParaRPr lang="en-US" sz="1250" dirty="0"/>
          </a:p>
          <a:p>
            <a:pPr marL="152400" indent="-152400">
              <a:spcAft>
                <a:spcPts val="500"/>
              </a:spcAft>
              <a:buSzPct val="100000"/>
              <a:buChar char="•"/>
            </a:pPr>
            <a:r>
              <a:rPr lang="en-US" sz="1250" dirty="0">
                <a:solidFill>
                  <a:srgbClr val="232323"/>
                </a:solidFill>
                <a:latin typeface="Arial" pitchFamily="34" charset="0"/>
                <a:ea typeface="Arial" pitchFamily="34" charset="-122"/>
                <a:cs typeface="Arial" pitchFamily="34" charset="-120"/>
              </a:rPr>
              <a:t>Use a documented sample if a census is not feasible.</a:t>
            </a:r>
          </a:p>
          <a:p>
            <a:pPr marL="152400" indent="-152400">
              <a:spcAft>
                <a:spcPts val="500"/>
              </a:spcAft>
              <a:buSzPct val="100000"/>
              <a:buChar char="•"/>
            </a:pPr>
            <a:r>
              <a:rPr lang="en-US" sz="1250" dirty="0">
                <a:solidFill>
                  <a:srgbClr val="232323"/>
                </a:solidFill>
                <a:latin typeface="Arial" pitchFamily="34" charset="0"/>
                <a:cs typeface="Arial" pitchFamily="34" charset="-120"/>
              </a:rPr>
              <a:t>Omit Q3 and the Section Four name and contact fields if needed for IRB review.</a:t>
            </a:r>
          </a:p>
          <a:p>
            <a:pPr marL="152400" indent="-152400">
              <a:spcAft>
                <a:spcPts val="500"/>
              </a:spcAft>
              <a:buSzPct val="100000"/>
              <a:buChar char="•"/>
            </a:pPr>
            <a:r>
              <a:rPr lang="en-US" sz="1250" dirty="0">
                <a:solidFill>
                  <a:srgbClr val="232323"/>
                </a:solidFill>
                <a:latin typeface="Arial" pitchFamily="34" charset="0"/>
                <a:cs typeface="Arial" pitchFamily="34" charset="-120"/>
              </a:rPr>
              <a:t>Add questions regarding demographics (e.g., race, Pell status, etc.) to disaggregate your data</a:t>
            </a:r>
          </a:p>
        </p:txBody>
      </p:sp>
      <p:sp>
        <p:nvSpPr>
          <p:cNvPr id="13" name="Shape 9"/>
          <p:cNvSpPr/>
          <p:nvPr/>
        </p:nvSpPr>
        <p:spPr>
          <a:xfrm>
            <a:off x="4348371" y="2289292"/>
            <a:ext cx="3494953" cy="4046220"/>
          </a:xfrm>
          <a:prstGeom prst="roundRect">
            <a:avLst>
              <a:gd name="adj" fmla="val 2470"/>
            </a:avLst>
          </a:prstGeom>
          <a:solidFill>
            <a:srgbClr val="F2F2F2"/>
          </a:solidFill>
          <a:ln w="12700">
            <a:solidFill>
              <a:srgbClr val="F2F2F2"/>
            </a:solidFill>
            <a:prstDash val="solid"/>
          </a:ln>
        </p:spPr>
        <p:txBody>
          <a:bodyPr/>
          <a:lstStyle/>
          <a:p>
            <a:endParaRPr lang="en-US"/>
          </a:p>
        </p:txBody>
      </p:sp>
      <p:sp>
        <p:nvSpPr>
          <p:cNvPr id="14" name="Shape 10"/>
          <p:cNvSpPr/>
          <p:nvPr/>
        </p:nvSpPr>
        <p:spPr>
          <a:xfrm>
            <a:off x="4627250" y="2418771"/>
            <a:ext cx="539496" cy="539496"/>
          </a:xfrm>
          <a:prstGeom prst="ellipse">
            <a:avLst/>
          </a:prstGeom>
          <a:solidFill>
            <a:srgbClr val="231F20"/>
          </a:solidFill>
          <a:ln w="12700">
            <a:solidFill>
              <a:srgbClr val="231F20"/>
            </a:solidFill>
            <a:prstDash val="solid"/>
          </a:ln>
        </p:spPr>
        <p:txBody>
          <a:bodyPr/>
          <a:lstStyle/>
          <a:p>
            <a:endParaRPr lang="en-US"/>
          </a:p>
        </p:txBody>
      </p:sp>
      <p:pic>
        <p:nvPicPr>
          <p:cNvPr id="15" name="Image 2" descr="preencoded.png"/>
          <p:cNvPicPr>
            <a:picLocks noChangeAspect="1"/>
          </p:cNvPicPr>
          <p:nvPr/>
        </p:nvPicPr>
        <p:blipFill>
          <a:blip r:embed="rId5"/>
          <a:stretch>
            <a:fillRect/>
          </a:stretch>
        </p:blipFill>
        <p:spPr>
          <a:xfrm>
            <a:off x="4745939" y="2537460"/>
            <a:ext cx="302118" cy="302118"/>
          </a:xfrm>
          <a:prstGeom prst="rect">
            <a:avLst/>
          </a:prstGeom>
        </p:spPr>
      </p:pic>
      <p:sp>
        <p:nvSpPr>
          <p:cNvPr id="16" name="Text 11"/>
          <p:cNvSpPr txBox="1"/>
          <p:nvPr/>
        </p:nvSpPr>
        <p:spPr>
          <a:xfrm>
            <a:off x="5348090" y="2418771"/>
            <a:ext cx="2275783" cy="539496"/>
          </a:xfrm>
          <a:prstGeom prst="rect">
            <a:avLst/>
          </a:prstGeom>
          <a:noFill/>
          <a:ln/>
        </p:spPr>
        <p:txBody>
          <a:bodyPr wrap="square" lIns="0" tIns="0" rIns="0" bIns="0" rtlCol="0" anchor="ctr"/>
          <a:lstStyle/>
          <a:p>
            <a:pPr marL="0" indent="0">
              <a:buNone/>
            </a:pPr>
            <a:r>
              <a:rPr lang="en-US" sz="1750" b="1" dirty="0">
                <a:solidFill>
                  <a:srgbClr val="231F20"/>
                </a:solidFill>
                <a:latin typeface="Arial" pitchFamily="34" charset="0"/>
                <a:ea typeface="Arial" pitchFamily="34" charset="-122"/>
                <a:cs typeface="Arial" pitchFamily="34" charset="-120"/>
              </a:rPr>
              <a:t>You must</a:t>
            </a:r>
            <a:endParaRPr lang="en-US" sz="1750" dirty="0"/>
          </a:p>
        </p:txBody>
      </p:sp>
      <p:sp>
        <p:nvSpPr>
          <p:cNvPr id="17" name="Text 12"/>
          <p:cNvSpPr txBox="1"/>
          <p:nvPr/>
        </p:nvSpPr>
        <p:spPr>
          <a:xfrm>
            <a:off x="4592205" y="3098536"/>
            <a:ext cx="3068243" cy="3129077"/>
          </a:xfrm>
          <a:prstGeom prst="rect">
            <a:avLst/>
          </a:prstGeom>
          <a:noFill/>
          <a:ln/>
        </p:spPr>
        <p:txBody>
          <a:bodyPr wrap="square" lIns="0" tIns="0" rIns="0" bIns="0" rtlCol="0" anchor="t"/>
          <a:lstStyle/>
          <a:p>
            <a:pPr marL="152400" indent="-152400">
              <a:spcAft>
                <a:spcPts val="500"/>
              </a:spcAft>
              <a:buSzPct val="100000"/>
              <a:buChar char="•"/>
            </a:pPr>
            <a:r>
              <a:rPr lang="en-US" sz="1250" dirty="0">
                <a:solidFill>
                  <a:srgbClr val="232323"/>
                </a:solidFill>
                <a:latin typeface="Arial" pitchFamily="34" charset="0"/>
                <a:ea typeface="Arial" pitchFamily="34" charset="-122"/>
                <a:cs typeface="Arial" pitchFamily="34" charset="-120"/>
              </a:rPr>
              <a:t>Ask every MHEC question and response option, except permitted omissions, in one survey administration.</a:t>
            </a:r>
            <a:r>
              <a:rPr lang="en-US" sz="1250" dirty="0">
                <a:solidFill>
                  <a:srgbClr val="232323"/>
                </a:solidFill>
                <a:latin typeface="Arial" pitchFamily="34" charset="0"/>
                <a:cs typeface="Arial" pitchFamily="34" charset="-120"/>
              </a:rPr>
              <a:t/>
            </a:r>
          </a:p>
          <a:p>
            <a:pPr marL="152400" indent="-152400">
              <a:spcAft>
                <a:spcPts val="500"/>
              </a:spcAft>
              <a:buSzPct val="100000"/>
              <a:buChar char="•"/>
            </a:pPr>
            <a:r>
              <a:rPr lang="en-US" sz="1250" dirty="0">
                <a:solidFill>
                  <a:srgbClr val="232323"/>
                </a:solidFill>
                <a:latin typeface="Arial" pitchFamily="34" charset="0"/>
                <a:ea typeface="Arial" pitchFamily="34" charset="-122"/>
                <a:cs typeface="Arial" pitchFamily="34" charset="-120"/>
              </a:rPr>
              <a:t>Administer once per academic year, within the grant period.</a:t>
            </a:r>
            <a:endParaRPr lang="en-US" sz="1250" dirty="0"/>
          </a:p>
          <a:p>
            <a:pPr marL="152400" indent="-152400">
              <a:spcAft>
                <a:spcPts val="500"/>
              </a:spcAft>
              <a:buSzPct val="100000"/>
              <a:buChar char="•"/>
            </a:pPr>
            <a:r>
              <a:rPr lang="en-US" sz="1250" dirty="0">
                <a:solidFill>
                  <a:srgbClr val="232323"/>
                </a:solidFill>
                <a:latin typeface="Arial" pitchFamily="34" charset="0"/>
                <a:ea typeface="Arial" pitchFamily="34" charset="-122"/>
                <a:cs typeface="Arial" pitchFamily="34" charset="-120"/>
              </a:rPr>
              <a:t>Exclude students under 18 from distribution, or screen them out before the MHEC questions.</a:t>
            </a:r>
            <a:endParaRPr lang="en-US" sz="1250" dirty="0"/>
          </a:p>
          <a:p>
            <a:pPr marL="152400" indent="-152400">
              <a:spcAft>
                <a:spcPts val="500"/>
              </a:spcAft>
              <a:buSzPct val="100000"/>
              <a:buChar char="•"/>
            </a:pPr>
            <a:r>
              <a:rPr lang="en-US" sz="1250" dirty="0">
                <a:solidFill>
                  <a:srgbClr val="232323"/>
                </a:solidFill>
                <a:latin typeface="Arial" pitchFamily="34" charset="0"/>
                <a:ea typeface="Arial" pitchFamily="34" charset="-122"/>
                <a:cs typeface="Arial" pitchFamily="34" charset="-120"/>
              </a:rPr>
              <a:t>Store Section Four contact data apart from responses, with limited access.</a:t>
            </a:r>
            <a:endParaRPr lang="en-US" sz="1250" dirty="0"/>
          </a:p>
          <a:p>
            <a:pPr marL="152400" indent="-152400">
              <a:spcAft>
                <a:spcPts val="500"/>
              </a:spcAft>
              <a:buSzPct val="100000"/>
              <a:buChar char="•"/>
            </a:pPr>
            <a:r>
              <a:rPr lang="en-US" sz="1250" dirty="0">
                <a:solidFill>
                  <a:srgbClr val="232323"/>
                </a:solidFill>
                <a:latin typeface="Arial" pitchFamily="34" charset="0"/>
                <a:ea typeface="Arial" pitchFamily="34" charset="-122"/>
                <a:cs typeface="Arial" pitchFamily="34" charset="-120"/>
              </a:rPr>
              <a:t>Retain responses 5 years after the grant ends.</a:t>
            </a:r>
          </a:p>
          <a:p>
            <a:pPr marL="152400" indent="-152400">
              <a:spcAft>
                <a:spcPts val="500"/>
              </a:spcAft>
              <a:buSzPct val="100000"/>
              <a:buChar char="•"/>
            </a:pPr>
            <a:r>
              <a:rPr lang="en-US" sz="1250" dirty="0">
                <a:solidFill>
                  <a:srgbClr val="232323"/>
                </a:solidFill>
                <a:latin typeface="Arial" pitchFamily="34" charset="0"/>
                <a:cs typeface="Arial" pitchFamily="34" charset="-120"/>
              </a:rPr>
              <a:t>Attempt to gather reliable data using a random sample or census of student body.</a:t>
            </a:r>
            <a:endParaRPr lang="en-US" sz="1250" dirty="0"/>
          </a:p>
        </p:txBody>
      </p:sp>
      <p:sp>
        <p:nvSpPr>
          <p:cNvPr id="18" name="Shape 13"/>
          <p:cNvSpPr/>
          <p:nvPr/>
        </p:nvSpPr>
        <p:spPr>
          <a:xfrm>
            <a:off x="8087158" y="2289292"/>
            <a:ext cx="3494953" cy="4046220"/>
          </a:xfrm>
          <a:prstGeom prst="roundRect">
            <a:avLst>
              <a:gd name="adj" fmla="val 2470"/>
            </a:avLst>
          </a:prstGeom>
          <a:solidFill>
            <a:srgbClr val="FFF3D6"/>
          </a:solidFill>
          <a:ln w="12700">
            <a:solidFill>
              <a:srgbClr val="FFF3D6"/>
            </a:solidFill>
            <a:prstDash val="solid"/>
          </a:ln>
        </p:spPr>
        <p:txBody>
          <a:bodyPr/>
          <a:lstStyle/>
          <a:p>
            <a:endParaRPr lang="en-US"/>
          </a:p>
        </p:txBody>
      </p:sp>
      <p:sp>
        <p:nvSpPr>
          <p:cNvPr id="19" name="Shape 14"/>
          <p:cNvSpPr/>
          <p:nvPr/>
        </p:nvSpPr>
        <p:spPr>
          <a:xfrm>
            <a:off x="8366036" y="2418771"/>
            <a:ext cx="539496" cy="539496"/>
          </a:xfrm>
          <a:prstGeom prst="ellipse">
            <a:avLst/>
          </a:prstGeom>
          <a:solidFill>
            <a:srgbClr val="C4113C"/>
          </a:solidFill>
          <a:ln w="12700">
            <a:solidFill>
              <a:srgbClr val="C4113C"/>
            </a:solidFill>
            <a:prstDash val="solid"/>
          </a:ln>
        </p:spPr>
        <p:txBody>
          <a:bodyPr/>
          <a:lstStyle/>
          <a:p>
            <a:endParaRPr lang="en-US"/>
          </a:p>
        </p:txBody>
      </p:sp>
      <p:pic>
        <p:nvPicPr>
          <p:cNvPr id="20" name="Image 3" descr="preencoded.png"/>
          <p:cNvPicPr>
            <a:picLocks noChangeAspect="1"/>
          </p:cNvPicPr>
          <p:nvPr/>
        </p:nvPicPr>
        <p:blipFill>
          <a:blip r:embed="rId6"/>
          <a:stretch>
            <a:fillRect/>
          </a:stretch>
        </p:blipFill>
        <p:spPr>
          <a:xfrm>
            <a:off x="8484725" y="2537460"/>
            <a:ext cx="302118" cy="302118"/>
          </a:xfrm>
          <a:prstGeom prst="rect">
            <a:avLst/>
          </a:prstGeom>
        </p:spPr>
      </p:pic>
      <p:sp>
        <p:nvSpPr>
          <p:cNvPr id="21" name="Text 15"/>
          <p:cNvSpPr txBox="1"/>
          <p:nvPr/>
        </p:nvSpPr>
        <p:spPr>
          <a:xfrm>
            <a:off x="9086877" y="2418771"/>
            <a:ext cx="2275783" cy="539496"/>
          </a:xfrm>
          <a:prstGeom prst="rect">
            <a:avLst/>
          </a:prstGeom>
          <a:noFill/>
          <a:ln/>
        </p:spPr>
        <p:txBody>
          <a:bodyPr wrap="square" lIns="0" tIns="0" rIns="0" bIns="0" rtlCol="0" anchor="ctr"/>
          <a:lstStyle/>
          <a:p>
            <a:pPr marL="0" indent="0">
              <a:buNone/>
            </a:pPr>
            <a:r>
              <a:rPr lang="en-US" sz="1750" b="1" dirty="0">
                <a:solidFill>
                  <a:srgbClr val="C4113C"/>
                </a:solidFill>
                <a:latin typeface="Arial" pitchFamily="34" charset="0"/>
                <a:ea typeface="Arial" pitchFamily="34" charset="-122"/>
                <a:cs typeface="Arial" pitchFamily="34" charset="-120"/>
              </a:rPr>
              <a:t>You may not</a:t>
            </a:r>
            <a:endParaRPr lang="en-US" sz="1750" dirty="0"/>
          </a:p>
        </p:txBody>
      </p:sp>
      <p:sp>
        <p:nvSpPr>
          <p:cNvPr id="22" name="Text 16"/>
          <p:cNvSpPr txBox="1"/>
          <p:nvPr/>
        </p:nvSpPr>
        <p:spPr>
          <a:xfrm>
            <a:off x="8330992" y="3098536"/>
            <a:ext cx="3068243" cy="3129077"/>
          </a:xfrm>
          <a:prstGeom prst="rect">
            <a:avLst/>
          </a:prstGeom>
          <a:noFill/>
          <a:ln/>
        </p:spPr>
        <p:txBody>
          <a:bodyPr wrap="square" lIns="0" tIns="0" rIns="0" bIns="0" rtlCol="0" anchor="t"/>
          <a:lstStyle/>
          <a:p>
            <a:pPr marL="152400" indent="-152400">
              <a:spcAft>
                <a:spcPts val="500"/>
              </a:spcAft>
              <a:buSzPct val="100000"/>
              <a:buChar char="•"/>
            </a:pPr>
            <a:r>
              <a:rPr lang="en-US" sz="1250" dirty="0">
                <a:solidFill>
                  <a:srgbClr val="232323"/>
                </a:solidFill>
                <a:latin typeface="Arial" pitchFamily="34" charset="0"/>
                <a:ea typeface="Arial" pitchFamily="34" charset="-122"/>
                <a:cs typeface="Arial" pitchFamily="34" charset="-120"/>
              </a:rPr>
              <a:t>Reword, shorten, expand, or drop any question or option, except permitted omissions.</a:t>
            </a:r>
            <a:endParaRPr lang="en-US" sz="1250" dirty="0"/>
          </a:p>
          <a:p>
            <a:pPr marL="152400" indent="-152400">
              <a:spcAft>
                <a:spcPts val="500"/>
              </a:spcAft>
              <a:buSzPct val="100000"/>
              <a:buChar char="•"/>
            </a:pPr>
            <a:r>
              <a:rPr lang="en-US" sz="1250" dirty="0">
                <a:solidFill>
                  <a:srgbClr val="232323"/>
                </a:solidFill>
                <a:latin typeface="Arial" pitchFamily="34" charset="0"/>
                <a:ea typeface="Arial" pitchFamily="34" charset="-122"/>
                <a:cs typeface="Arial" pitchFamily="34" charset="-120"/>
              </a:rPr>
              <a:t>Reorder Section Two or insert anything between Q10 and Q15.</a:t>
            </a:r>
            <a:endParaRPr lang="en-US" sz="1250" dirty="0"/>
          </a:p>
          <a:p>
            <a:pPr marL="152400" indent="-152400">
              <a:spcAft>
                <a:spcPts val="500"/>
              </a:spcAft>
              <a:buSzPct val="100000"/>
              <a:buChar char="•"/>
            </a:pPr>
            <a:r>
              <a:rPr lang="en-US" sz="1250" dirty="0">
                <a:solidFill>
                  <a:srgbClr val="232323"/>
                </a:solidFill>
                <a:latin typeface="Arial" pitchFamily="34" charset="0"/>
                <a:ea typeface="Arial" pitchFamily="34" charset="-122"/>
                <a:cs typeface="Arial" pitchFamily="34" charset="-120"/>
              </a:rPr>
              <a:t>Send MHEC individual responses or contact information.</a:t>
            </a:r>
            <a:endParaRPr lang="en-US" sz="12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3813048" y="0"/>
            <a:ext cx="2889504" cy="1014984"/>
          </a:xfrm>
          <a:prstGeom prst="rect">
            <a:avLst/>
          </a:prstGeom>
          <a:solidFill>
            <a:srgbClr val="FEC233"/>
          </a:solidFill>
          <a:ln w="12700">
            <a:solidFill>
              <a:srgbClr val="FEC233"/>
            </a:solidFill>
            <a:prstDash val="solid"/>
          </a:ln>
        </p:spPr>
        <p:txBody>
          <a:bodyPr/>
          <a:lstStyle/>
          <a:p>
            <a:endParaRPr lang="en-US"/>
          </a:p>
        </p:txBody>
      </p:sp>
      <p:sp>
        <p:nvSpPr>
          <p:cNvPr id="3" name="Shape 1"/>
          <p:cNvSpPr/>
          <p:nvPr/>
        </p:nvSpPr>
        <p:spPr>
          <a:xfrm>
            <a:off x="6702552" y="0"/>
            <a:ext cx="2670048" cy="1014984"/>
          </a:xfrm>
          <a:prstGeom prst="rect">
            <a:avLst/>
          </a:prstGeom>
          <a:solidFill>
            <a:srgbClr val="231F20"/>
          </a:solidFill>
          <a:ln w="12700">
            <a:solidFill>
              <a:srgbClr val="231F20"/>
            </a:solidFill>
            <a:prstDash val="solid"/>
          </a:ln>
        </p:spPr>
        <p:txBody>
          <a:bodyPr/>
          <a:lstStyle/>
          <a:p>
            <a:endParaRPr lang="en-US"/>
          </a:p>
        </p:txBody>
      </p:sp>
      <p:sp>
        <p:nvSpPr>
          <p:cNvPr id="4" name="Shape 2"/>
          <p:cNvSpPr/>
          <p:nvPr/>
        </p:nvSpPr>
        <p:spPr>
          <a:xfrm>
            <a:off x="9372600" y="0"/>
            <a:ext cx="2819095" cy="1014984"/>
          </a:xfrm>
          <a:prstGeom prst="rect">
            <a:avLst/>
          </a:prstGeom>
          <a:solidFill>
            <a:srgbClr val="C4113C"/>
          </a:solidFill>
          <a:ln w="12700">
            <a:solidFill>
              <a:srgbClr val="C4113C"/>
            </a:solidFill>
            <a:prstDash val="solid"/>
          </a:ln>
        </p:spPr>
        <p:txBody>
          <a:bodyPr/>
          <a:lstStyle/>
          <a:p>
            <a:endParaRPr lang="en-US"/>
          </a:p>
        </p:txBody>
      </p:sp>
      <p:pic>
        <p:nvPicPr>
          <p:cNvPr id="5" name="Image 0" descr="/home/claude/deck/img/logo.png"/>
          <p:cNvPicPr>
            <a:picLocks noChangeAspect="1"/>
          </p:cNvPicPr>
          <p:nvPr/>
        </p:nvPicPr>
        <p:blipFill>
          <a:blip r:embed="rId3"/>
          <a:stretch>
            <a:fillRect/>
          </a:stretch>
        </p:blipFill>
        <p:spPr>
          <a:xfrm>
            <a:off x="320040" y="137160"/>
            <a:ext cx="3163824" cy="841248"/>
          </a:xfrm>
          <a:prstGeom prst="rect">
            <a:avLst/>
          </a:prstGeom>
        </p:spPr>
      </p:pic>
      <p:sp>
        <p:nvSpPr>
          <p:cNvPr id="6" name="Text 3"/>
          <p:cNvSpPr txBox="1"/>
          <p:nvPr/>
        </p:nvSpPr>
        <p:spPr>
          <a:xfrm>
            <a:off x="609585" y="1188720"/>
            <a:ext cx="10972526" cy="302118"/>
          </a:xfrm>
          <a:prstGeom prst="rect">
            <a:avLst/>
          </a:prstGeom>
          <a:noFill/>
          <a:ln/>
        </p:spPr>
        <p:txBody>
          <a:bodyPr wrap="square" lIns="0" tIns="0" rIns="0" bIns="0" rtlCol="0" anchor="ctr"/>
          <a:lstStyle/>
          <a:p>
            <a:pPr marL="0" indent="0">
              <a:buNone/>
            </a:pPr>
            <a:r>
              <a:rPr lang="en-US" sz="1150" b="1" kern="0" spc="200" dirty="0">
                <a:solidFill>
                  <a:srgbClr val="231F20"/>
                </a:solidFill>
                <a:latin typeface="Arial" pitchFamily="34" charset="0"/>
                <a:ea typeface="Arial" pitchFamily="34" charset="-122"/>
                <a:cs typeface="Arial" pitchFamily="34" charset="-120"/>
              </a:rPr>
              <a:t>SURVEY</a:t>
            </a:r>
            <a:endParaRPr lang="en-US" sz="1150" dirty="0"/>
          </a:p>
        </p:txBody>
      </p:sp>
      <p:sp>
        <p:nvSpPr>
          <p:cNvPr id="7" name="Text 4"/>
          <p:cNvSpPr txBox="1"/>
          <p:nvPr/>
        </p:nvSpPr>
        <p:spPr>
          <a:xfrm>
            <a:off x="609585" y="1447678"/>
            <a:ext cx="10972526" cy="647395"/>
          </a:xfrm>
          <a:prstGeom prst="rect">
            <a:avLst/>
          </a:prstGeom>
          <a:noFill/>
          <a:ln/>
        </p:spPr>
        <p:txBody>
          <a:bodyPr wrap="square" lIns="0" tIns="0" rIns="0" bIns="0" rtlCol="0" anchor="t"/>
          <a:lstStyle/>
          <a:p>
            <a:pPr marL="0" indent="0">
              <a:buNone/>
            </a:pPr>
            <a:r>
              <a:rPr lang="en-US" sz="3000" b="1" dirty="0">
                <a:solidFill>
                  <a:srgbClr val="C4113C"/>
                </a:solidFill>
                <a:latin typeface="Arial" pitchFamily="34" charset="0"/>
                <a:ea typeface="Arial" pitchFamily="34" charset="-122"/>
                <a:cs typeface="Arial" pitchFamily="34" charset="-120"/>
              </a:rPr>
              <a:t>Scoring food security (Q10 to Q15)</a:t>
            </a:r>
            <a:endParaRPr lang="en-US" sz="3000" dirty="0"/>
          </a:p>
        </p:txBody>
      </p:sp>
      <p:sp>
        <p:nvSpPr>
          <p:cNvPr id="8" name="Text 5"/>
          <p:cNvSpPr txBox="1"/>
          <p:nvPr/>
        </p:nvSpPr>
        <p:spPr>
          <a:xfrm>
            <a:off x="609585" y="2202972"/>
            <a:ext cx="10972526" cy="323698"/>
          </a:xfrm>
          <a:prstGeom prst="rect">
            <a:avLst/>
          </a:prstGeom>
          <a:noFill/>
          <a:ln/>
        </p:spPr>
        <p:txBody>
          <a:bodyPr wrap="square" lIns="0" tIns="0" rIns="0" bIns="0" rtlCol="0" anchor="ctr"/>
          <a:lstStyle/>
          <a:p>
            <a:pPr marL="0" indent="0">
              <a:buNone/>
            </a:pPr>
            <a:r>
              <a:rPr lang="en-US" sz="1400" dirty="0">
                <a:solidFill>
                  <a:srgbClr val="232323"/>
                </a:solidFill>
                <a:latin typeface="Arial" pitchFamily="34" charset="0"/>
                <a:ea typeface="Arial" pitchFamily="34" charset="-122"/>
                <a:cs typeface="Arial" pitchFamily="34" charset="-120"/>
              </a:rPr>
              <a:t>One point for each affirmative answer. Blanks and all other answers score zero. Scores of 2 to 6 together are food insecure (USDA).</a:t>
            </a:r>
            <a:endParaRPr lang="en-US" sz="1400" dirty="0"/>
          </a:p>
        </p:txBody>
      </p:sp>
      <p:sp>
        <p:nvSpPr>
          <p:cNvPr id="9" name="Shape 6"/>
          <p:cNvSpPr/>
          <p:nvPr/>
        </p:nvSpPr>
        <p:spPr>
          <a:xfrm>
            <a:off x="609585" y="2634569"/>
            <a:ext cx="1755604" cy="1132942"/>
          </a:xfrm>
          <a:prstGeom prst="roundRect">
            <a:avLst>
              <a:gd name="adj" fmla="val 7619"/>
            </a:avLst>
          </a:prstGeom>
          <a:solidFill>
            <a:srgbClr val="F2F2F2"/>
          </a:solidFill>
          <a:ln w="12700">
            <a:solidFill>
              <a:srgbClr val="F2F2F2"/>
            </a:solidFill>
            <a:prstDash val="solid"/>
          </a:ln>
        </p:spPr>
        <p:txBody>
          <a:bodyPr/>
          <a:lstStyle/>
          <a:p>
            <a:endParaRPr lang="en-US"/>
          </a:p>
        </p:txBody>
      </p:sp>
      <p:sp>
        <p:nvSpPr>
          <p:cNvPr id="10" name="Text 7"/>
          <p:cNvSpPr txBox="1"/>
          <p:nvPr/>
        </p:nvSpPr>
        <p:spPr>
          <a:xfrm>
            <a:off x="707118" y="2677729"/>
            <a:ext cx="1560537" cy="1046622"/>
          </a:xfrm>
          <a:prstGeom prst="rect">
            <a:avLst/>
          </a:prstGeom>
          <a:noFill/>
          <a:ln/>
        </p:spPr>
        <p:txBody>
          <a:bodyPr wrap="square" lIns="0" tIns="0" rIns="0" bIns="0" rtlCol="0" anchor="ctr"/>
          <a:lstStyle/>
          <a:p>
            <a:pPr marL="0" indent="0" algn="ctr">
              <a:buNone/>
            </a:pPr>
            <a:r>
              <a:rPr lang="en-US" sz="1500" b="1" dirty="0">
                <a:solidFill>
                  <a:srgbClr val="231F20"/>
                </a:solidFill>
                <a:latin typeface="Arial" pitchFamily="34" charset="0"/>
                <a:ea typeface="Arial" pitchFamily="34" charset="-122"/>
                <a:cs typeface="Arial" pitchFamily="34" charset="-120"/>
              </a:rPr>
              <a:t>Q10</a:t>
            </a:r>
            <a:endParaRPr lang="en-US" sz="1500" dirty="0"/>
          </a:p>
          <a:p>
            <a:pPr marL="0" indent="0" algn="ctr">
              <a:buNone/>
            </a:pPr>
            <a:r>
              <a:rPr lang="en-US" sz="1150" dirty="0">
                <a:solidFill>
                  <a:srgbClr val="232323"/>
                </a:solidFill>
                <a:latin typeface="Arial" pitchFamily="34" charset="0"/>
                <a:ea typeface="Arial" pitchFamily="34" charset="-122"/>
                <a:cs typeface="Arial" pitchFamily="34" charset="-120"/>
              </a:rPr>
              <a:t>Often or sometimes true</a:t>
            </a:r>
            <a:endParaRPr lang="en-US" sz="1500" dirty="0"/>
          </a:p>
        </p:txBody>
      </p:sp>
      <p:sp>
        <p:nvSpPr>
          <p:cNvPr id="11" name="Shape 8"/>
          <p:cNvSpPr/>
          <p:nvPr/>
        </p:nvSpPr>
        <p:spPr>
          <a:xfrm>
            <a:off x="2462722" y="2634569"/>
            <a:ext cx="1755604" cy="1132942"/>
          </a:xfrm>
          <a:prstGeom prst="roundRect">
            <a:avLst>
              <a:gd name="adj" fmla="val 7619"/>
            </a:avLst>
          </a:prstGeom>
          <a:solidFill>
            <a:srgbClr val="F2F2F2"/>
          </a:solidFill>
          <a:ln w="12700">
            <a:solidFill>
              <a:srgbClr val="F2F2F2"/>
            </a:solidFill>
            <a:prstDash val="solid"/>
          </a:ln>
        </p:spPr>
        <p:txBody>
          <a:bodyPr/>
          <a:lstStyle/>
          <a:p>
            <a:endParaRPr lang="en-US"/>
          </a:p>
        </p:txBody>
      </p:sp>
      <p:sp>
        <p:nvSpPr>
          <p:cNvPr id="12" name="Text 9"/>
          <p:cNvSpPr txBox="1"/>
          <p:nvPr/>
        </p:nvSpPr>
        <p:spPr>
          <a:xfrm>
            <a:off x="2560256" y="2677729"/>
            <a:ext cx="1560537" cy="1046622"/>
          </a:xfrm>
          <a:prstGeom prst="rect">
            <a:avLst/>
          </a:prstGeom>
          <a:noFill/>
          <a:ln/>
        </p:spPr>
        <p:txBody>
          <a:bodyPr wrap="square" lIns="0" tIns="0" rIns="0" bIns="0" rtlCol="0" anchor="ctr"/>
          <a:lstStyle/>
          <a:p>
            <a:pPr marL="0" indent="0" algn="ctr">
              <a:buNone/>
            </a:pPr>
            <a:r>
              <a:rPr lang="en-US" sz="1500" b="1" dirty="0">
                <a:solidFill>
                  <a:srgbClr val="231F20"/>
                </a:solidFill>
                <a:latin typeface="Arial" pitchFamily="34" charset="0"/>
                <a:ea typeface="Arial" pitchFamily="34" charset="-122"/>
                <a:cs typeface="Arial" pitchFamily="34" charset="-120"/>
              </a:rPr>
              <a:t>Q11</a:t>
            </a:r>
            <a:endParaRPr lang="en-US" sz="1500" dirty="0"/>
          </a:p>
          <a:p>
            <a:pPr marL="0" indent="0" algn="ctr">
              <a:buNone/>
            </a:pPr>
            <a:r>
              <a:rPr lang="en-US" sz="1150" dirty="0">
                <a:solidFill>
                  <a:srgbClr val="232323"/>
                </a:solidFill>
                <a:latin typeface="Arial" pitchFamily="34" charset="0"/>
                <a:ea typeface="Arial" pitchFamily="34" charset="-122"/>
                <a:cs typeface="Arial" pitchFamily="34" charset="-120"/>
              </a:rPr>
              <a:t>Often or sometimes true</a:t>
            </a:r>
            <a:endParaRPr lang="en-US" sz="1500" dirty="0"/>
          </a:p>
        </p:txBody>
      </p:sp>
      <p:sp>
        <p:nvSpPr>
          <p:cNvPr id="13" name="Shape 10"/>
          <p:cNvSpPr/>
          <p:nvPr/>
        </p:nvSpPr>
        <p:spPr>
          <a:xfrm>
            <a:off x="4315860" y="2634569"/>
            <a:ext cx="1755604" cy="1132942"/>
          </a:xfrm>
          <a:prstGeom prst="roundRect">
            <a:avLst>
              <a:gd name="adj" fmla="val 7619"/>
            </a:avLst>
          </a:prstGeom>
          <a:solidFill>
            <a:srgbClr val="F2F2F2"/>
          </a:solidFill>
          <a:ln w="12700">
            <a:solidFill>
              <a:srgbClr val="F2F2F2"/>
            </a:solidFill>
            <a:prstDash val="solid"/>
          </a:ln>
        </p:spPr>
        <p:txBody>
          <a:bodyPr/>
          <a:lstStyle/>
          <a:p>
            <a:endParaRPr lang="en-US"/>
          </a:p>
        </p:txBody>
      </p:sp>
      <p:sp>
        <p:nvSpPr>
          <p:cNvPr id="14" name="Text 11"/>
          <p:cNvSpPr txBox="1"/>
          <p:nvPr/>
        </p:nvSpPr>
        <p:spPr>
          <a:xfrm>
            <a:off x="4413394" y="2677729"/>
            <a:ext cx="1560537" cy="1046622"/>
          </a:xfrm>
          <a:prstGeom prst="rect">
            <a:avLst/>
          </a:prstGeom>
          <a:noFill/>
          <a:ln/>
        </p:spPr>
        <p:txBody>
          <a:bodyPr wrap="square" lIns="0" tIns="0" rIns="0" bIns="0" rtlCol="0" anchor="ctr"/>
          <a:lstStyle/>
          <a:p>
            <a:pPr marL="0" indent="0" algn="ctr">
              <a:buNone/>
            </a:pPr>
            <a:r>
              <a:rPr lang="en-US" sz="1500" b="1" dirty="0">
                <a:solidFill>
                  <a:srgbClr val="231F20"/>
                </a:solidFill>
                <a:latin typeface="Arial" pitchFamily="34" charset="0"/>
                <a:ea typeface="Arial" pitchFamily="34" charset="-122"/>
                <a:cs typeface="Arial" pitchFamily="34" charset="-120"/>
              </a:rPr>
              <a:t>Q12</a:t>
            </a:r>
            <a:endParaRPr lang="en-US" sz="1500" dirty="0"/>
          </a:p>
          <a:p>
            <a:pPr marL="0" indent="0" algn="ctr">
              <a:buNone/>
            </a:pPr>
            <a:r>
              <a:rPr lang="en-US" sz="1150" dirty="0">
                <a:solidFill>
                  <a:srgbClr val="232323"/>
                </a:solidFill>
                <a:latin typeface="Arial" pitchFamily="34" charset="0"/>
                <a:ea typeface="Arial" pitchFamily="34" charset="-122"/>
                <a:cs typeface="Arial" pitchFamily="34" charset="-120"/>
              </a:rPr>
              <a:t>Yes</a:t>
            </a:r>
            <a:endParaRPr lang="en-US" sz="1500" dirty="0"/>
          </a:p>
        </p:txBody>
      </p:sp>
      <p:sp>
        <p:nvSpPr>
          <p:cNvPr id="15" name="Shape 12"/>
          <p:cNvSpPr/>
          <p:nvPr/>
        </p:nvSpPr>
        <p:spPr>
          <a:xfrm>
            <a:off x="6168998" y="2634569"/>
            <a:ext cx="1755604" cy="1132942"/>
          </a:xfrm>
          <a:prstGeom prst="roundRect">
            <a:avLst>
              <a:gd name="adj" fmla="val 7619"/>
            </a:avLst>
          </a:prstGeom>
          <a:solidFill>
            <a:srgbClr val="F2F2F2"/>
          </a:solidFill>
          <a:ln w="12700">
            <a:solidFill>
              <a:srgbClr val="F2F2F2"/>
            </a:solidFill>
            <a:prstDash val="solid"/>
          </a:ln>
        </p:spPr>
        <p:txBody>
          <a:bodyPr/>
          <a:lstStyle/>
          <a:p>
            <a:endParaRPr lang="en-US"/>
          </a:p>
        </p:txBody>
      </p:sp>
      <p:sp>
        <p:nvSpPr>
          <p:cNvPr id="16" name="Text 13"/>
          <p:cNvSpPr txBox="1"/>
          <p:nvPr/>
        </p:nvSpPr>
        <p:spPr>
          <a:xfrm>
            <a:off x="6266531" y="2677729"/>
            <a:ext cx="1560537" cy="1046622"/>
          </a:xfrm>
          <a:prstGeom prst="rect">
            <a:avLst/>
          </a:prstGeom>
          <a:noFill/>
          <a:ln/>
        </p:spPr>
        <p:txBody>
          <a:bodyPr wrap="square" lIns="0" tIns="0" rIns="0" bIns="0" rtlCol="0" anchor="ctr"/>
          <a:lstStyle/>
          <a:p>
            <a:pPr marL="0" indent="0" algn="ctr">
              <a:buNone/>
            </a:pPr>
            <a:r>
              <a:rPr lang="en-US" sz="1500" b="1" dirty="0">
                <a:solidFill>
                  <a:srgbClr val="231F20"/>
                </a:solidFill>
                <a:latin typeface="Arial" pitchFamily="34" charset="0"/>
                <a:ea typeface="Arial" pitchFamily="34" charset="-122"/>
                <a:cs typeface="Arial" pitchFamily="34" charset="-120"/>
              </a:rPr>
              <a:t>Q13</a:t>
            </a:r>
            <a:endParaRPr lang="en-US" sz="1500" dirty="0"/>
          </a:p>
          <a:p>
            <a:pPr marL="0" indent="0" algn="ctr">
              <a:buNone/>
            </a:pPr>
            <a:r>
              <a:rPr lang="en-US" sz="1150" dirty="0">
                <a:solidFill>
                  <a:srgbClr val="232323"/>
                </a:solidFill>
                <a:latin typeface="Arial" pitchFamily="34" charset="0"/>
                <a:ea typeface="Arial" pitchFamily="34" charset="-122"/>
                <a:cs typeface="Arial" pitchFamily="34" charset="-120"/>
              </a:rPr>
              <a:t>Almost every month, or some months</a:t>
            </a:r>
            <a:endParaRPr lang="en-US" sz="1500" dirty="0"/>
          </a:p>
        </p:txBody>
      </p:sp>
      <p:sp>
        <p:nvSpPr>
          <p:cNvPr id="17" name="Shape 14"/>
          <p:cNvSpPr/>
          <p:nvPr/>
        </p:nvSpPr>
        <p:spPr>
          <a:xfrm>
            <a:off x="8022135" y="2634569"/>
            <a:ext cx="1755604" cy="1132942"/>
          </a:xfrm>
          <a:prstGeom prst="roundRect">
            <a:avLst>
              <a:gd name="adj" fmla="val 7619"/>
            </a:avLst>
          </a:prstGeom>
          <a:solidFill>
            <a:srgbClr val="F2F2F2"/>
          </a:solidFill>
          <a:ln w="12700">
            <a:solidFill>
              <a:srgbClr val="F2F2F2"/>
            </a:solidFill>
            <a:prstDash val="solid"/>
          </a:ln>
        </p:spPr>
        <p:txBody>
          <a:bodyPr/>
          <a:lstStyle/>
          <a:p>
            <a:endParaRPr lang="en-US"/>
          </a:p>
        </p:txBody>
      </p:sp>
      <p:sp>
        <p:nvSpPr>
          <p:cNvPr id="18" name="Text 15"/>
          <p:cNvSpPr txBox="1"/>
          <p:nvPr/>
        </p:nvSpPr>
        <p:spPr>
          <a:xfrm>
            <a:off x="8119669" y="2677729"/>
            <a:ext cx="1560537" cy="1046622"/>
          </a:xfrm>
          <a:prstGeom prst="rect">
            <a:avLst/>
          </a:prstGeom>
          <a:noFill/>
          <a:ln/>
        </p:spPr>
        <p:txBody>
          <a:bodyPr wrap="square" lIns="0" tIns="0" rIns="0" bIns="0" rtlCol="0" anchor="ctr"/>
          <a:lstStyle/>
          <a:p>
            <a:pPr marL="0" indent="0" algn="ctr">
              <a:buNone/>
            </a:pPr>
            <a:r>
              <a:rPr lang="en-US" sz="1500" b="1" dirty="0">
                <a:solidFill>
                  <a:srgbClr val="231F20"/>
                </a:solidFill>
                <a:latin typeface="Arial" pitchFamily="34" charset="0"/>
                <a:ea typeface="Arial" pitchFamily="34" charset="-122"/>
                <a:cs typeface="Arial" pitchFamily="34" charset="-120"/>
              </a:rPr>
              <a:t>Q14</a:t>
            </a:r>
            <a:endParaRPr lang="en-US" sz="1500" dirty="0"/>
          </a:p>
          <a:p>
            <a:pPr marL="0" indent="0" algn="ctr">
              <a:buNone/>
            </a:pPr>
            <a:r>
              <a:rPr lang="en-US" sz="1150" dirty="0">
                <a:solidFill>
                  <a:srgbClr val="232323"/>
                </a:solidFill>
                <a:latin typeface="Arial" pitchFamily="34" charset="0"/>
                <a:ea typeface="Arial" pitchFamily="34" charset="-122"/>
                <a:cs typeface="Arial" pitchFamily="34" charset="-120"/>
              </a:rPr>
              <a:t>Yes</a:t>
            </a:r>
            <a:endParaRPr lang="en-US" sz="1500" dirty="0"/>
          </a:p>
        </p:txBody>
      </p:sp>
      <p:sp>
        <p:nvSpPr>
          <p:cNvPr id="19" name="Shape 16"/>
          <p:cNvSpPr/>
          <p:nvPr/>
        </p:nvSpPr>
        <p:spPr>
          <a:xfrm>
            <a:off x="9875273" y="2634569"/>
            <a:ext cx="1755604" cy="1132942"/>
          </a:xfrm>
          <a:prstGeom prst="roundRect">
            <a:avLst>
              <a:gd name="adj" fmla="val 7619"/>
            </a:avLst>
          </a:prstGeom>
          <a:solidFill>
            <a:srgbClr val="F2F2F2"/>
          </a:solidFill>
          <a:ln w="12700">
            <a:solidFill>
              <a:srgbClr val="F2F2F2"/>
            </a:solidFill>
            <a:prstDash val="solid"/>
          </a:ln>
        </p:spPr>
        <p:txBody>
          <a:bodyPr/>
          <a:lstStyle/>
          <a:p>
            <a:endParaRPr lang="en-US"/>
          </a:p>
        </p:txBody>
      </p:sp>
      <p:sp>
        <p:nvSpPr>
          <p:cNvPr id="20" name="Text 17"/>
          <p:cNvSpPr txBox="1"/>
          <p:nvPr/>
        </p:nvSpPr>
        <p:spPr>
          <a:xfrm>
            <a:off x="9972807" y="2677729"/>
            <a:ext cx="1560537" cy="1046622"/>
          </a:xfrm>
          <a:prstGeom prst="rect">
            <a:avLst/>
          </a:prstGeom>
          <a:noFill/>
          <a:ln/>
        </p:spPr>
        <p:txBody>
          <a:bodyPr wrap="square" lIns="0" tIns="0" rIns="0" bIns="0" rtlCol="0" anchor="ctr"/>
          <a:lstStyle/>
          <a:p>
            <a:pPr marL="0" indent="0" algn="ctr">
              <a:buNone/>
            </a:pPr>
            <a:r>
              <a:rPr lang="en-US" sz="1500" b="1" dirty="0">
                <a:solidFill>
                  <a:srgbClr val="231F20"/>
                </a:solidFill>
                <a:latin typeface="Arial" pitchFamily="34" charset="0"/>
                <a:ea typeface="Arial" pitchFamily="34" charset="-122"/>
                <a:cs typeface="Arial" pitchFamily="34" charset="-120"/>
              </a:rPr>
              <a:t>Q15</a:t>
            </a:r>
            <a:endParaRPr lang="en-US" sz="1500" dirty="0"/>
          </a:p>
          <a:p>
            <a:pPr marL="0" indent="0" algn="ctr">
              <a:buNone/>
            </a:pPr>
            <a:r>
              <a:rPr lang="en-US" sz="1150" dirty="0">
                <a:solidFill>
                  <a:srgbClr val="232323"/>
                </a:solidFill>
                <a:latin typeface="Arial" pitchFamily="34" charset="0"/>
                <a:ea typeface="Arial" pitchFamily="34" charset="-122"/>
                <a:cs typeface="Arial" pitchFamily="34" charset="-120"/>
              </a:rPr>
              <a:t>Yes</a:t>
            </a:r>
            <a:endParaRPr lang="en-US" sz="1500" dirty="0"/>
          </a:p>
        </p:txBody>
      </p:sp>
      <p:sp>
        <p:nvSpPr>
          <p:cNvPr id="21" name="Shape 18"/>
          <p:cNvSpPr/>
          <p:nvPr/>
        </p:nvSpPr>
        <p:spPr>
          <a:xfrm>
            <a:off x="609585" y="4037259"/>
            <a:ext cx="3074049" cy="841614"/>
          </a:xfrm>
          <a:prstGeom prst="rect">
            <a:avLst/>
          </a:prstGeom>
          <a:solidFill>
            <a:srgbClr val="595959"/>
          </a:solidFill>
          <a:ln w="12700">
            <a:solidFill>
              <a:srgbClr val="595959"/>
            </a:solidFill>
            <a:prstDash val="solid"/>
          </a:ln>
        </p:spPr>
        <p:txBody>
          <a:bodyPr/>
          <a:lstStyle/>
          <a:p>
            <a:endParaRPr lang="en-US"/>
          </a:p>
        </p:txBody>
      </p:sp>
      <p:sp>
        <p:nvSpPr>
          <p:cNvPr id="22" name="Text 19"/>
          <p:cNvSpPr txBox="1"/>
          <p:nvPr/>
        </p:nvSpPr>
        <p:spPr>
          <a:xfrm>
            <a:off x="609585" y="4037259"/>
            <a:ext cx="3074049" cy="841614"/>
          </a:xfrm>
          <a:prstGeom prst="rect">
            <a:avLst/>
          </a:prstGeom>
          <a:noFill/>
          <a:ln/>
        </p:spPr>
        <p:txBody>
          <a:bodyPr wrap="square" lIns="0" tIns="0" rIns="0" bIns="0" rtlCol="0" anchor="ctr"/>
          <a:lstStyle/>
          <a:p>
            <a:pPr marL="0" indent="0" algn="ctr">
              <a:buNone/>
            </a:pPr>
            <a:r>
              <a:rPr lang="en-US" sz="1450" b="1" dirty="0">
                <a:solidFill>
                  <a:srgbClr val="FFFFFF"/>
                </a:solidFill>
                <a:latin typeface="Arial" pitchFamily="34" charset="0"/>
                <a:ea typeface="Arial" pitchFamily="34" charset="-122"/>
                <a:cs typeface="Arial" pitchFamily="34" charset="-120"/>
              </a:rPr>
              <a:t>Score 0 to 1</a:t>
            </a:r>
            <a:endParaRPr lang="en-US" sz="1450" dirty="0"/>
          </a:p>
          <a:p>
            <a:pPr marL="0" indent="0" algn="ctr">
              <a:buNone/>
            </a:pPr>
            <a:r>
              <a:rPr lang="en-US" sz="1250" dirty="0">
                <a:solidFill>
                  <a:srgbClr val="FFFFFF"/>
                </a:solidFill>
                <a:latin typeface="Arial" pitchFamily="34" charset="0"/>
                <a:ea typeface="Arial" pitchFamily="34" charset="-122"/>
                <a:cs typeface="Arial" pitchFamily="34" charset="-120"/>
              </a:rPr>
              <a:t>High or marginal food security</a:t>
            </a:r>
            <a:endParaRPr lang="en-US" sz="1450" dirty="0"/>
          </a:p>
        </p:txBody>
      </p:sp>
      <p:sp>
        <p:nvSpPr>
          <p:cNvPr id="23" name="Shape 20"/>
          <p:cNvSpPr/>
          <p:nvPr/>
        </p:nvSpPr>
        <p:spPr>
          <a:xfrm>
            <a:off x="3744592" y="4037259"/>
            <a:ext cx="4641553" cy="841614"/>
          </a:xfrm>
          <a:prstGeom prst="rect">
            <a:avLst/>
          </a:prstGeom>
          <a:solidFill>
            <a:srgbClr val="FEC233"/>
          </a:solidFill>
          <a:ln w="12700">
            <a:solidFill>
              <a:srgbClr val="FEC233"/>
            </a:solidFill>
            <a:prstDash val="solid"/>
          </a:ln>
        </p:spPr>
        <p:txBody>
          <a:bodyPr/>
          <a:lstStyle/>
          <a:p>
            <a:endParaRPr lang="en-US"/>
          </a:p>
        </p:txBody>
      </p:sp>
      <p:sp>
        <p:nvSpPr>
          <p:cNvPr id="24" name="Text 21"/>
          <p:cNvSpPr txBox="1"/>
          <p:nvPr/>
        </p:nvSpPr>
        <p:spPr>
          <a:xfrm>
            <a:off x="3744592" y="4037259"/>
            <a:ext cx="4641553" cy="841614"/>
          </a:xfrm>
          <a:prstGeom prst="rect">
            <a:avLst/>
          </a:prstGeom>
          <a:noFill/>
          <a:ln/>
        </p:spPr>
        <p:txBody>
          <a:bodyPr wrap="square" lIns="0" tIns="0" rIns="0" bIns="0" rtlCol="0" anchor="ctr"/>
          <a:lstStyle/>
          <a:p>
            <a:pPr marL="0" indent="0" algn="ctr">
              <a:buNone/>
            </a:pPr>
            <a:r>
              <a:rPr lang="en-US" sz="1450" b="1" dirty="0">
                <a:solidFill>
                  <a:srgbClr val="231F20"/>
                </a:solidFill>
                <a:latin typeface="Arial" pitchFamily="34" charset="0"/>
                <a:ea typeface="Arial" pitchFamily="34" charset="-122"/>
                <a:cs typeface="Arial" pitchFamily="34" charset="-120"/>
              </a:rPr>
              <a:t>Score 2 to 4</a:t>
            </a:r>
            <a:endParaRPr lang="en-US" sz="1450" dirty="0"/>
          </a:p>
          <a:p>
            <a:pPr marL="0" indent="0" algn="ctr">
              <a:buNone/>
            </a:pPr>
            <a:r>
              <a:rPr lang="en-US" sz="1250" dirty="0">
                <a:solidFill>
                  <a:srgbClr val="231F20"/>
                </a:solidFill>
                <a:latin typeface="Arial" pitchFamily="34" charset="0"/>
                <a:ea typeface="Arial" pitchFamily="34" charset="-122"/>
                <a:cs typeface="Arial" pitchFamily="34" charset="-120"/>
              </a:rPr>
              <a:t>Low food security</a:t>
            </a:r>
            <a:endParaRPr lang="en-US" sz="1450" dirty="0"/>
          </a:p>
        </p:txBody>
      </p:sp>
      <p:sp>
        <p:nvSpPr>
          <p:cNvPr id="25" name="Shape 22"/>
          <p:cNvSpPr/>
          <p:nvPr/>
        </p:nvSpPr>
        <p:spPr>
          <a:xfrm>
            <a:off x="8447103" y="4037259"/>
            <a:ext cx="3074049" cy="841614"/>
          </a:xfrm>
          <a:prstGeom prst="rect">
            <a:avLst/>
          </a:prstGeom>
          <a:solidFill>
            <a:srgbClr val="C4113C"/>
          </a:solidFill>
          <a:ln w="12700">
            <a:solidFill>
              <a:srgbClr val="C4113C"/>
            </a:solidFill>
            <a:prstDash val="solid"/>
          </a:ln>
        </p:spPr>
        <p:txBody>
          <a:bodyPr/>
          <a:lstStyle/>
          <a:p>
            <a:endParaRPr lang="en-US"/>
          </a:p>
        </p:txBody>
      </p:sp>
      <p:sp>
        <p:nvSpPr>
          <p:cNvPr id="26" name="Text 23"/>
          <p:cNvSpPr txBox="1"/>
          <p:nvPr/>
        </p:nvSpPr>
        <p:spPr>
          <a:xfrm>
            <a:off x="8447103" y="4037259"/>
            <a:ext cx="3074049" cy="841614"/>
          </a:xfrm>
          <a:prstGeom prst="rect">
            <a:avLst/>
          </a:prstGeom>
          <a:noFill/>
          <a:ln/>
        </p:spPr>
        <p:txBody>
          <a:bodyPr wrap="square" lIns="0" tIns="0" rIns="0" bIns="0" rtlCol="0" anchor="ctr"/>
          <a:lstStyle/>
          <a:p>
            <a:pPr marL="0" indent="0" algn="ctr">
              <a:buNone/>
            </a:pPr>
            <a:r>
              <a:rPr lang="en-US" sz="1450" b="1" dirty="0">
                <a:solidFill>
                  <a:srgbClr val="FFFFFF"/>
                </a:solidFill>
                <a:latin typeface="Arial" pitchFamily="34" charset="0"/>
                <a:ea typeface="Arial" pitchFamily="34" charset="-122"/>
                <a:cs typeface="Arial" pitchFamily="34" charset="-120"/>
              </a:rPr>
              <a:t>Score 5 to 6</a:t>
            </a:r>
            <a:endParaRPr lang="en-US" sz="1450" dirty="0"/>
          </a:p>
          <a:p>
            <a:pPr marL="0" indent="0" algn="ctr">
              <a:buNone/>
            </a:pPr>
            <a:r>
              <a:rPr lang="en-US" sz="1250" dirty="0">
                <a:solidFill>
                  <a:srgbClr val="FFFFFF"/>
                </a:solidFill>
                <a:latin typeface="Arial" pitchFamily="34" charset="0"/>
                <a:ea typeface="Arial" pitchFamily="34" charset="-122"/>
                <a:cs typeface="Arial" pitchFamily="34" charset="-120"/>
              </a:rPr>
              <a:t>Very low food security</a:t>
            </a:r>
            <a:endParaRPr lang="en-US" sz="1450" dirty="0"/>
          </a:p>
        </p:txBody>
      </p:sp>
      <p:sp>
        <p:nvSpPr>
          <p:cNvPr id="27" name="Shape 24"/>
          <p:cNvSpPr/>
          <p:nvPr/>
        </p:nvSpPr>
        <p:spPr>
          <a:xfrm>
            <a:off x="609585" y="5148621"/>
            <a:ext cx="10972526" cy="1186891"/>
          </a:xfrm>
          <a:prstGeom prst="roundRect">
            <a:avLst>
              <a:gd name="adj" fmla="val 7273"/>
            </a:avLst>
          </a:prstGeom>
          <a:solidFill>
            <a:srgbClr val="FFF3D6"/>
          </a:solidFill>
          <a:ln w="12700">
            <a:solidFill>
              <a:srgbClr val="FFF3D6"/>
            </a:solidFill>
            <a:prstDash val="solid"/>
          </a:ln>
        </p:spPr>
        <p:txBody>
          <a:bodyPr/>
          <a:lstStyle/>
          <a:p>
            <a:endParaRPr lang="en-US"/>
          </a:p>
        </p:txBody>
      </p:sp>
      <p:sp>
        <p:nvSpPr>
          <p:cNvPr id="28" name="Text 25"/>
          <p:cNvSpPr txBox="1"/>
          <p:nvPr/>
        </p:nvSpPr>
        <p:spPr>
          <a:xfrm>
            <a:off x="853419" y="5148621"/>
            <a:ext cx="10484858" cy="1186891"/>
          </a:xfrm>
          <a:prstGeom prst="rect">
            <a:avLst/>
          </a:prstGeom>
          <a:noFill/>
          <a:ln/>
        </p:spPr>
        <p:txBody>
          <a:bodyPr wrap="square" lIns="0" tIns="0" rIns="0" bIns="0" rtlCol="0" anchor="ctr"/>
          <a:lstStyle/>
          <a:p>
            <a:pPr marL="0" indent="0">
              <a:buNone/>
            </a:pPr>
            <a:r>
              <a:rPr lang="en-US" sz="1450" b="1" dirty="0">
                <a:solidFill>
                  <a:srgbClr val="231F20"/>
                </a:solidFill>
                <a:latin typeface="Arial" pitchFamily="34" charset="0"/>
                <a:ea typeface="Arial" pitchFamily="34" charset="-122"/>
                <a:cs typeface="Arial" pitchFamily="34" charset="-120"/>
              </a:rPr>
              <a:t>Example: </a:t>
            </a:r>
            <a:r>
              <a:rPr lang="en-US" sz="1450" dirty="0">
                <a:solidFill>
                  <a:srgbClr val="232323"/>
                </a:solidFill>
                <a:latin typeface="Arial" pitchFamily="34" charset="0"/>
                <a:ea typeface="Arial" pitchFamily="34" charset="-122"/>
                <a:cs typeface="Arial" pitchFamily="34" charset="-120"/>
              </a:rPr>
              <a:t>Q10 sometimes true (1), Q11 often true (1), Q12 yes (1), Q13 only 1 or 2 months (0), Q14 yes (1), Q15 no (0). </a:t>
            </a:r>
            <a:r>
              <a:rPr lang="en-US" sz="1450" b="1" dirty="0">
                <a:solidFill>
                  <a:srgbClr val="231F20"/>
                </a:solidFill>
                <a:latin typeface="Arial" pitchFamily="34" charset="0"/>
                <a:ea typeface="Arial" pitchFamily="34" charset="-122"/>
                <a:cs typeface="Arial" pitchFamily="34" charset="-120"/>
              </a:rPr>
              <a:t>Score 4: low food security.</a:t>
            </a:r>
            <a:endParaRPr lang="en-US" sz="14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3813048" y="0"/>
            <a:ext cx="2889504" cy="1014984"/>
          </a:xfrm>
          <a:prstGeom prst="rect">
            <a:avLst/>
          </a:prstGeom>
          <a:solidFill>
            <a:srgbClr val="FEC233"/>
          </a:solidFill>
          <a:ln w="12700">
            <a:solidFill>
              <a:srgbClr val="FEC233"/>
            </a:solidFill>
            <a:prstDash val="solid"/>
          </a:ln>
        </p:spPr>
        <p:txBody>
          <a:bodyPr/>
          <a:lstStyle/>
          <a:p>
            <a:endParaRPr lang="en-US"/>
          </a:p>
        </p:txBody>
      </p:sp>
      <p:sp>
        <p:nvSpPr>
          <p:cNvPr id="3" name="Shape 1"/>
          <p:cNvSpPr/>
          <p:nvPr/>
        </p:nvSpPr>
        <p:spPr>
          <a:xfrm>
            <a:off x="6702552" y="0"/>
            <a:ext cx="2670048" cy="1014984"/>
          </a:xfrm>
          <a:prstGeom prst="rect">
            <a:avLst/>
          </a:prstGeom>
          <a:solidFill>
            <a:srgbClr val="231F20"/>
          </a:solidFill>
          <a:ln w="12700">
            <a:solidFill>
              <a:srgbClr val="231F20"/>
            </a:solidFill>
            <a:prstDash val="solid"/>
          </a:ln>
        </p:spPr>
        <p:txBody>
          <a:bodyPr/>
          <a:lstStyle/>
          <a:p>
            <a:endParaRPr lang="en-US"/>
          </a:p>
        </p:txBody>
      </p:sp>
      <p:sp>
        <p:nvSpPr>
          <p:cNvPr id="4" name="Shape 2"/>
          <p:cNvSpPr/>
          <p:nvPr/>
        </p:nvSpPr>
        <p:spPr>
          <a:xfrm>
            <a:off x="9372600" y="0"/>
            <a:ext cx="2819095" cy="1014984"/>
          </a:xfrm>
          <a:prstGeom prst="rect">
            <a:avLst/>
          </a:prstGeom>
          <a:solidFill>
            <a:srgbClr val="C4113C"/>
          </a:solidFill>
          <a:ln w="12700">
            <a:solidFill>
              <a:srgbClr val="C4113C"/>
            </a:solidFill>
            <a:prstDash val="solid"/>
          </a:ln>
        </p:spPr>
        <p:txBody>
          <a:bodyPr/>
          <a:lstStyle/>
          <a:p>
            <a:endParaRPr lang="en-US"/>
          </a:p>
        </p:txBody>
      </p:sp>
      <p:pic>
        <p:nvPicPr>
          <p:cNvPr id="5" name="Image 0" descr="/home/claude/deck/img/logo.png"/>
          <p:cNvPicPr>
            <a:picLocks noChangeAspect="1"/>
          </p:cNvPicPr>
          <p:nvPr/>
        </p:nvPicPr>
        <p:blipFill>
          <a:blip r:embed="rId3"/>
          <a:stretch>
            <a:fillRect/>
          </a:stretch>
        </p:blipFill>
        <p:spPr>
          <a:xfrm>
            <a:off x="320040" y="137160"/>
            <a:ext cx="3163824" cy="841248"/>
          </a:xfrm>
          <a:prstGeom prst="rect">
            <a:avLst/>
          </a:prstGeom>
        </p:spPr>
      </p:pic>
      <p:sp>
        <p:nvSpPr>
          <p:cNvPr id="6" name="Text 3"/>
          <p:cNvSpPr txBox="1"/>
          <p:nvPr/>
        </p:nvSpPr>
        <p:spPr>
          <a:xfrm>
            <a:off x="609585" y="1188720"/>
            <a:ext cx="10972526" cy="302118"/>
          </a:xfrm>
          <a:prstGeom prst="rect">
            <a:avLst/>
          </a:prstGeom>
          <a:noFill/>
          <a:ln/>
        </p:spPr>
        <p:txBody>
          <a:bodyPr wrap="square" lIns="0" tIns="0" rIns="0" bIns="0" rtlCol="0" anchor="ctr"/>
          <a:lstStyle/>
          <a:p>
            <a:pPr marL="0" indent="0">
              <a:buNone/>
            </a:pPr>
            <a:r>
              <a:rPr lang="en-US" sz="1150" b="1" kern="0" spc="200" dirty="0">
                <a:solidFill>
                  <a:srgbClr val="231F20"/>
                </a:solidFill>
                <a:latin typeface="Arial" pitchFamily="34" charset="0"/>
                <a:ea typeface="Arial" pitchFamily="34" charset="-122"/>
                <a:cs typeface="Arial" pitchFamily="34" charset="-120"/>
              </a:rPr>
              <a:t>SURVEY</a:t>
            </a:r>
            <a:endParaRPr lang="en-US" sz="1150" dirty="0"/>
          </a:p>
        </p:txBody>
      </p:sp>
      <p:sp>
        <p:nvSpPr>
          <p:cNvPr id="7" name="Text 4"/>
          <p:cNvSpPr txBox="1"/>
          <p:nvPr/>
        </p:nvSpPr>
        <p:spPr>
          <a:xfrm>
            <a:off x="609585" y="1447678"/>
            <a:ext cx="10972526" cy="647395"/>
          </a:xfrm>
          <a:prstGeom prst="rect">
            <a:avLst/>
          </a:prstGeom>
          <a:noFill/>
          <a:ln/>
        </p:spPr>
        <p:txBody>
          <a:bodyPr wrap="square" lIns="0" tIns="0" rIns="0" bIns="0" rtlCol="0" anchor="t"/>
          <a:lstStyle/>
          <a:p>
            <a:pPr marL="0" indent="0">
              <a:buNone/>
            </a:pPr>
            <a:r>
              <a:rPr lang="en-US" sz="3000" b="1" dirty="0">
                <a:solidFill>
                  <a:srgbClr val="C4113C"/>
                </a:solidFill>
                <a:latin typeface="Arial" pitchFamily="34" charset="0"/>
                <a:ea typeface="Arial" pitchFamily="34" charset="-122"/>
                <a:cs typeface="Arial" pitchFamily="34" charset="-120"/>
              </a:rPr>
              <a:t>Reporting survey results</a:t>
            </a:r>
            <a:endParaRPr lang="en-US" sz="3000" dirty="0"/>
          </a:p>
        </p:txBody>
      </p:sp>
      <p:sp>
        <p:nvSpPr>
          <p:cNvPr id="8" name="Shape 5"/>
          <p:cNvSpPr/>
          <p:nvPr/>
        </p:nvSpPr>
        <p:spPr>
          <a:xfrm>
            <a:off x="609585" y="2289292"/>
            <a:ext cx="5364346" cy="3560674"/>
          </a:xfrm>
          <a:prstGeom prst="roundRect">
            <a:avLst>
              <a:gd name="adj" fmla="val 2424"/>
            </a:avLst>
          </a:prstGeom>
          <a:solidFill>
            <a:srgbClr val="F2F2F2"/>
          </a:solidFill>
          <a:ln w="12700">
            <a:solidFill>
              <a:srgbClr val="F2F2F2"/>
            </a:solidFill>
            <a:prstDash val="solid"/>
          </a:ln>
        </p:spPr>
        <p:txBody>
          <a:bodyPr/>
          <a:lstStyle/>
          <a:p>
            <a:endParaRPr lang="en-US"/>
          </a:p>
        </p:txBody>
      </p:sp>
      <p:sp>
        <p:nvSpPr>
          <p:cNvPr id="9" name="Shape 6"/>
          <p:cNvSpPr/>
          <p:nvPr/>
        </p:nvSpPr>
        <p:spPr>
          <a:xfrm>
            <a:off x="888463" y="2418771"/>
            <a:ext cx="539496" cy="539496"/>
          </a:xfrm>
          <a:prstGeom prst="ellipse">
            <a:avLst/>
          </a:prstGeom>
          <a:solidFill>
            <a:srgbClr val="231F20"/>
          </a:solidFill>
          <a:ln w="12700">
            <a:solidFill>
              <a:srgbClr val="231F20"/>
            </a:solidFill>
            <a:prstDash val="solid"/>
          </a:ln>
        </p:spPr>
        <p:txBody>
          <a:bodyPr/>
          <a:lstStyle/>
          <a:p>
            <a:endParaRPr lang="en-US"/>
          </a:p>
        </p:txBody>
      </p:sp>
      <p:pic>
        <p:nvPicPr>
          <p:cNvPr id="10" name="Image 1" descr="preencoded.png"/>
          <p:cNvPicPr>
            <a:picLocks noChangeAspect="1"/>
          </p:cNvPicPr>
          <p:nvPr/>
        </p:nvPicPr>
        <p:blipFill>
          <a:blip r:embed="rId4"/>
          <a:stretch>
            <a:fillRect/>
          </a:stretch>
        </p:blipFill>
        <p:spPr>
          <a:xfrm>
            <a:off x="1007152" y="2537460"/>
            <a:ext cx="302118" cy="302118"/>
          </a:xfrm>
          <a:prstGeom prst="rect">
            <a:avLst/>
          </a:prstGeom>
        </p:spPr>
      </p:pic>
      <p:sp>
        <p:nvSpPr>
          <p:cNvPr id="11" name="Text 7"/>
          <p:cNvSpPr txBox="1"/>
          <p:nvPr/>
        </p:nvSpPr>
        <p:spPr>
          <a:xfrm>
            <a:off x="1609304" y="2418771"/>
            <a:ext cx="4145176" cy="539496"/>
          </a:xfrm>
          <a:prstGeom prst="rect">
            <a:avLst/>
          </a:prstGeom>
          <a:noFill/>
          <a:ln/>
        </p:spPr>
        <p:txBody>
          <a:bodyPr wrap="square" lIns="0" tIns="0" rIns="0" bIns="0" rtlCol="0" anchor="ctr"/>
          <a:lstStyle/>
          <a:p>
            <a:pPr marL="0" indent="0">
              <a:buNone/>
            </a:pPr>
            <a:r>
              <a:rPr lang="en-US" sz="1600" b="1" dirty="0">
                <a:solidFill>
                  <a:srgbClr val="231F20"/>
                </a:solidFill>
                <a:latin typeface="Arial" pitchFamily="34" charset="0"/>
                <a:ea typeface="Arial" pitchFamily="34" charset="-122"/>
                <a:cs typeface="Arial" pitchFamily="34" charset="-120"/>
              </a:rPr>
              <a:t>Submit on the Reporting Tool</a:t>
            </a:r>
            <a:endParaRPr lang="en-US" sz="1600" dirty="0"/>
          </a:p>
        </p:txBody>
      </p:sp>
      <p:sp>
        <p:nvSpPr>
          <p:cNvPr id="12" name="Text 8"/>
          <p:cNvSpPr txBox="1"/>
          <p:nvPr/>
        </p:nvSpPr>
        <p:spPr>
          <a:xfrm>
            <a:off x="853419" y="3098536"/>
            <a:ext cx="4937637" cy="2643530"/>
          </a:xfrm>
          <a:prstGeom prst="rect">
            <a:avLst/>
          </a:prstGeom>
          <a:noFill/>
          <a:ln/>
        </p:spPr>
        <p:txBody>
          <a:bodyPr wrap="square" lIns="0" tIns="0" rIns="0" bIns="0" rtlCol="0" anchor="t"/>
          <a:lstStyle/>
          <a:p>
            <a:pPr marL="152400" indent="-152400">
              <a:spcAft>
                <a:spcPts val="500"/>
              </a:spcAft>
              <a:buSzPct val="100000"/>
              <a:buChar char="•"/>
            </a:pPr>
            <a:r>
              <a:rPr lang="en-US" sz="1300" dirty="0">
                <a:solidFill>
                  <a:srgbClr val="232323"/>
                </a:solidFill>
                <a:latin typeface="Arial" pitchFamily="34" charset="0"/>
                <a:ea typeface="Arial" pitchFamily="34" charset="-122"/>
                <a:cs typeface="Arial" pitchFamily="34" charset="-120"/>
              </a:rPr>
              <a:t>Survey window, delivery method, census or sample (and how drawn).</a:t>
            </a:r>
            <a:endParaRPr lang="en-US" sz="1300" dirty="0"/>
          </a:p>
          <a:p>
            <a:pPr marL="152400" indent="-152400">
              <a:spcAft>
                <a:spcPts val="500"/>
              </a:spcAft>
              <a:buSzPct val="100000"/>
              <a:buChar char="•"/>
            </a:pPr>
            <a:r>
              <a:rPr lang="en-US" sz="1300" dirty="0">
                <a:solidFill>
                  <a:srgbClr val="232323"/>
                </a:solidFill>
                <a:latin typeface="Arial" pitchFamily="34" charset="0"/>
                <a:ea typeface="Arial" pitchFamily="34" charset="-122"/>
                <a:cs typeface="Arial" pitchFamily="34" charset="-120"/>
              </a:rPr>
              <a:t>Fall census headcount (all and 18 or older), distribution count, surveys started and completed, response rate.</a:t>
            </a:r>
            <a:endParaRPr lang="en-US" sz="1300" dirty="0"/>
          </a:p>
          <a:p>
            <a:pPr marL="152400" indent="-152400">
              <a:spcAft>
                <a:spcPts val="500"/>
              </a:spcAft>
              <a:buSzPct val="100000"/>
              <a:buChar char="•"/>
            </a:pPr>
            <a:r>
              <a:rPr lang="en-US" sz="1300" dirty="0">
                <a:solidFill>
                  <a:srgbClr val="232323"/>
                </a:solidFill>
                <a:latin typeface="Arial" pitchFamily="34" charset="0"/>
                <a:ea typeface="Arial" pitchFamily="34" charset="-122"/>
                <a:cs typeface="Arial" pitchFamily="34" charset="-120"/>
              </a:rPr>
              <a:t>Counts for every option in Q1 to Q20, plus blanks. Q3 is not reported.</a:t>
            </a:r>
            <a:endParaRPr lang="en-US" sz="1300" dirty="0"/>
          </a:p>
          <a:p>
            <a:pPr marL="152400" indent="-152400">
              <a:spcAft>
                <a:spcPts val="500"/>
              </a:spcAft>
              <a:buSzPct val="100000"/>
              <a:buChar char="•"/>
            </a:pPr>
            <a:r>
              <a:rPr lang="en-US" sz="1300" dirty="0">
                <a:solidFill>
                  <a:srgbClr val="232323"/>
                </a:solidFill>
                <a:latin typeface="Arial" pitchFamily="34" charset="0"/>
                <a:ea typeface="Arial" pitchFamily="34" charset="-122"/>
                <a:cs typeface="Arial" pitchFamily="34" charset="-120"/>
              </a:rPr>
              <a:t>Raw score distribution (0 to 6) and the three categories.</a:t>
            </a:r>
            <a:endParaRPr lang="en-US" sz="1300" dirty="0"/>
          </a:p>
          <a:p>
            <a:pPr marL="152400" indent="-152400">
              <a:spcAft>
                <a:spcPts val="500"/>
              </a:spcAft>
              <a:buSzPct val="100000"/>
              <a:buChar char="•"/>
            </a:pPr>
            <a:r>
              <a:rPr lang="en-US" sz="1300" dirty="0">
                <a:solidFill>
                  <a:srgbClr val="232323"/>
                </a:solidFill>
                <a:latin typeface="Arial" pitchFamily="34" charset="0"/>
                <a:ea typeface="Arial" pitchFamily="34" charset="-122"/>
                <a:cs typeface="Arial" pitchFamily="34" charset="-120"/>
              </a:rPr>
              <a:t>Optional: summary of comment themes, 300 words or fewer.</a:t>
            </a:r>
            <a:endParaRPr lang="en-US" sz="1300" dirty="0"/>
          </a:p>
        </p:txBody>
      </p:sp>
      <p:sp>
        <p:nvSpPr>
          <p:cNvPr id="13" name="Shape 9"/>
          <p:cNvSpPr/>
          <p:nvPr/>
        </p:nvSpPr>
        <p:spPr>
          <a:xfrm>
            <a:off x="6217765" y="2289292"/>
            <a:ext cx="5364346" cy="3560674"/>
          </a:xfrm>
          <a:prstGeom prst="roundRect">
            <a:avLst>
              <a:gd name="adj" fmla="val 2424"/>
            </a:avLst>
          </a:prstGeom>
          <a:solidFill>
            <a:srgbClr val="FFF3D6"/>
          </a:solidFill>
          <a:ln w="12700">
            <a:solidFill>
              <a:srgbClr val="FFF3D6"/>
            </a:solidFill>
            <a:prstDash val="solid"/>
          </a:ln>
        </p:spPr>
        <p:txBody>
          <a:bodyPr/>
          <a:lstStyle/>
          <a:p>
            <a:endParaRPr lang="en-US"/>
          </a:p>
        </p:txBody>
      </p:sp>
      <p:sp>
        <p:nvSpPr>
          <p:cNvPr id="14" name="Shape 10"/>
          <p:cNvSpPr/>
          <p:nvPr/>
        </p:nvSpPr>
        <p:spPr>
          <a:xfrm>
            <a:off x="6496643" y="2418771"/>
            <a:ext cx="539496" cy="539496"/>
          </a:xfrm>
          <a:prstGeom prst="ellipse">
            <a:avLst/>
          </a:prstGeom>
          <a:solidFill>
            <a:srgbClr val="C4113C"/>
          </a:solidFill>
          <a:ln w="12700">
            <a:solidFill>
              <a:srgbClr val="C4113C"/>
            </a:solidFill>
            <a:prstDash val="solid"/>
          </a:ln>
        </p:spPr>
        <p:txBody>
          <a:bodyPr/>
          <a:lstStyle/>
          <a:p>
            <a:endParaRPr lang="en-US"/>
          </a:p>
        </p:txBody>
      </p:sp>
      <p:pic>
        <p:nvPicPr>
          <p:cNvPr id="15" name="Image 2" descr="preencoded.png"/>
          <p:cNvPicPr>
            <a:picLocks noChangeAspect="1"/>
          </p:cNvPicPr>
          <p:nvPr/>
        </p:nvPicPr>
        <p:blipFill>
          <a:blip r:embed="rId5"/>
          <a:stretch>
            <a:fillRect/>
          </a:stretch>
        </p:blipFill>
        <p:spPr>
          <a:xfrm>
            <a:off x="6615332" y="2537460"/>
            <a:ext cx="302118" cy="302118"/>
          </a:xfrm>
          <a:prstGeom prst="rect">
            <a:avLst/>
          </a:prstGeom>
        </p:spPr>
      </p:pic>
      <p:sp>
        <p:nvSpPr>
          <p:cNvPr id="16" name="Text 11"/>
          <p:cNvSpPr txBox="1"/>
          <p:nvPr/>
        </p:nvSpPr>
        <p:spPr>
          <a:xfrm>
            <a:off x="7217484" y="2418771"/>
            <a:ext cx="4145176" cy="539496"/>
          </a:xfrm>
          <a:prstGeom prst="rect">
            <a:avLst/>
          </a:prstGeom>
          <a:noFill/>
          <a:ln/>
        </p:spPr>
        <p:txBody>
          <a:bodyPr wrap="square" lIns="0" tIns="0" rIns="0" bIns="0" rtlCol="0" anchor="ctr"/>
          <a:lstStyle/>
          <a:p>
            <a:pPr marL="0" indent="0">
              <a:buNone/>
            </a:pPr>
            <a:r>
              <a:rPr lang="en-US" sz="1600" b="1" dirty="0">
                <a:solidFill>
                  <a:srgbClr val="C4113C"/>
                </a:solidFill>
                <a:latin typeface="Arial" pitchFamily="34" charset="0"/>
                <a:ea typeface="Arial" pitchFamily="34" charset="-122"/>
                <a:cs typeface="Arial" pitchFamily="34" charset="-120"/>
              </a:rPr>
              <a:t>Never submit</a:t>
            </a:r>
            <a:endParaRPr lang="en-US" sz="1600" dirty="0"/>
          </a:p>
        </p:txBody>
      </p:sp>
      <p:sp>
        <p:nvSpPr>
          <p:cNvPr id="17" name="Text 12"/>
          <p:cNvSpPr txBox="1"/>
          <p:nvPr/>
        </p:nvSpPr>
        <p:spPr>
          <a:xfrm>
            <a:off x="6461598" y="3098536"/>
            <a:ext cx="4937637" cy="2643530"/>
          </a:xfrm>
          <a:prstGeom prst="rect">
            <a:avLst/>
          </a:prstGeom>
          <a:noFill/>
          <a:ln/>
        </p:spPr>
        <p:txBody>
          <a:bodyPr wrap="square" lIns="0" tIns="0" rIns="0" bIns="0" rtlCol="0" anchor="t"/>
          <a:lstStyle/>
          <a:p>
            <a:pPr marL="152400" indent="-152400">
              <a:spcAft>
                <a:spcPts val="500"/>
              </a:spcAft>
              <a:buSzPct val="100000"/>
              <a:buChar char="•"/>
            </a:pPr>
            <a:r>
              <a:rPr lang="en-US" sz="1300" dirty="0">
                <a:solidFill>
                  <a:srgbClr val="232323"/>
                </a:solidFill>
                <a:latin typeface="Arial" pitchFamily="34" charset="0"/>
                <a:ea typeface="Arial" pitchFamily="34" charset="-122"/>
                <a:cs typeface="Arial" pitchFamily="34" charset="-120"/>
              </a:rPr>
              <a:t>Individual responses or response-level data files.</a:t>
            </a:r>
            <a:endParaRPr lang="en-US" sz="1300" dirty="0"/>
          </a:p>
          <a:p>
            <a:pPr marL="152400" indent="-152400">
              <a:spcAft>
                <a:spcPts val="500"/>
              </a:spcAft>
              <a:buSzPct val="100000"/>
              <a:buChar char="•"/>
            </a:pPr>
            <a:r>
              <a:rPr lang="en-US" sz="1300" dirty="0">
                <a:solidFill>
                  <a:srgbClr val="232323"/>
                </a:solidFill>
                <a:latin typeface="Arial" pitchFamily="34" charset="0"/>
                <a:ea typeface="Arial" pitchFamily="34" charset="-122"/>
                <a:cs typeface="Arial" pitchFamily="34" charset="-120"/>
              </a:rPr>
              <a:t>Completed survey instruments.</a:t>
            </a:r>
            <a:endParaRPr lang="en-US" sz="1300" dirty="0"/>
          </a:p>
          <a:p>
            <a:pPr marL="152400" indent="-152400">
              <a:spcAft>
                <a:spcPts val="500"/>
              </a:spcAft>
              <a:buSzPct val="100000"/>
              <a:buChar char="•"/>
            </a:pPr>
            <a:r>
              <a:rPr lang="en-US" sz="1300" dirty="0">
                <a:solidFill>
                  <a:srgbClr val="232323"/>
                </a:solidFill>
                <a:latin typeface="Arial" pitchFamily="34" charset="0"/>
                <a:ea typeface="Arial" pitchFamily="34" charset="-122"/>
                <a:cs typeface="Arial" pitchFamily="34" charset="-120"/>
              </a:rPr>
              <a:t>Free text from "Other" fields, Q3, or the comment box.</a:t>
            </a:r>
            <a:endParaRPr lang="en-US" sz="1300" dirty="0"/>
          </a:p>
          <a:p>
            <a:pPr marL="152400" indent="-152400">
              <a:spcAft>
                <a:spcPts val="500"/>
              </a:spcAft>
              <a:buSzPct val="100000"/>
              <a:buChar char="•"/>
            </a:pPr>
            <a:r>
              <a:rPr lang="en-US" sz="1300" dirty="0">
                <a:solidFill>
                  <a:srgbClr val="232323"/>
                </a:solidFill>
                <a:latin typeface="Arial" pitchFamily="34" charset="0"/>
                <a:ea typeface="Arial" pitchFamily="34" charset="-122"/>
                <a:cs typeface="Arial" pitchFamily="34" charset="-120"/>
              </a:rPr>
              <a:t>Section Four answers or contact information.</a:t>
            </a:r>
            <a:endParaRPr lang="en-US" sz="1300" dirty="0"/>
          </a:p>
        </p:txBody>
      </p:sp>
      <p:sp>
        <p:nvSpPr>
          <p:cNvPr id="18" name="Text 13"/>
          <p:cNvSpPr txBox="1"/>
          <p:nvPr/>
        </p:nvSpPr>
        <p:spPr>
          <a:xfrm>
            <a:off x="609585" y="5979444"/>
            <a:ext cx="10972526" cy="431597"/>
          </a:xfrm>
          <a:prstGeom prst="rect">
            <a:avLst/>
          </a:prstGeom>
          <a:noFill/>
          <a:ln/>
        </p:spPr>
        <p:txBody>
          <a:bodyPr wrap="square" lIns="0" tIns="0" rIns="0" bIns="0" rtlCol="0" anchor="ctr"/>
          <a:lstStyle/>
          <a:p>
            <a:pPr marL="0" indent="0">
              <a:buNone/>
            </a:pPr>
            <a:r>
              <a:rPr lang="en-US" sz="1400" b="1" dirty="0">
                <a:solidFill>
                  <a:srgbClr val="231F20"/>
                </a:solidFill>
                <a:latin typeface="Arial" pitchFamily="34" charset="0"/>
                <a:ea typeface="Arial" pitchFamily="34" charset="-122"/>
                <a:cs typeface="Arial" pitchFamily="34" charset="-120"/>
              </a:rPr>
              <a:t>Due with the Final Report, October 15, 2027. </a:t>
            </a:r>
            <a:r>
              <a:rPr lang="en-US" sz="1400" dirty="0">
                <a:solidFill>
                  <a:srgbClr val="232323"/>
                </a:solidFill>
                <a:latin typeface="Arial" pitchFamily="34" charset="0"/>
                <a:ea typeface="Arial" pitchFamily="34" charset="-122"/>
                <a:cs typeface="Arial" pitchFamily="34" charset="-120"/>
              </a:rPr>
              <a:t>Report every count as collected. MHEC suppresses any published figure under ten respondents.</a:t>
            </a:r>
            <a:endParaRPr lang="en-US" sz="14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3813048" y="0"/>
            <a:ext cx="2889504" cy="1014984"/>
          </a:xfrm>
          <a:prstGeom prst="rect">
            <a:avLst/>
          </a:prstGeom>
          <a:solidFill>
            <a:srgbClr val="FEC233"/>
          </a:solidFill>
          <a:ln w="12700">
            <a:solidFill>
              <a:srgbClr val="FEC233"/>
            </a:solidFill>
            <a:prstDash val="solid"/>
          </a:ln>
        </p:spPr>
        <p:txBody>
          <a:bodyPr/>
          <a:lstStyle/>
          <a:p>
            <a:endParaRPr lang="en-US"/>
          </a:p>
        </p:txBody>
      </p:sp>
      <p:sp>
        <p:nvSpPr>
          <p:cNvPr id="3" name="Shape 1"/>
          <p:cNvSpPr/>
          <p:nvPr/>
        </p:nvSpPr>
        <p:spPr>
          <a:xfrm>
            <a:off x="6702552" y="0"/>
            <a:ext cx="2670048" cy="1014984"/>
          </a:xfrm>
          <a:prstGeom prst="rect">
            <a:avLst/>
          </a:prstGeom>
          <a:solidFill>
            <a:srgbClr val="231F20"/>
          </a:solidFill>
          <a:ln w="12700">
            <a:solidFill>
              <a:srgbClr val="231F20"/>
            </a:solidFill>
            <a:prstDash val="solid"/>
          </a:ln>
        </p:spPr>
        <p:txBody>
          <a:bodyPr/>
          <a:lstStyle/>
          <a:p>
            <a:endParaRPr lang="en-US"/>
          </a:p>
        </p:txBody>
      </p:sp>
      <p:sp>
        <p:nvSpPr>
          <p:cNvPr id="4" name="Shape 2"/>
          <p:cNvSpPr/>
          <p:nvPr/>
        </p:nvSpPr>
        <p:spPr>
          <a:xfrm>
            <a:off x="9372600" y="0"/>
            <a:ext cx="2819095" cy="1014984"/>
          </a:xfrm>
          <a:prstGeom prst="rect">
            <a:avLst/>
          </a:prstGeom>
          <a:solidFill>
            <a:srgbClr val="C4113C"/>
          </a:solidFill>
          <a:ln w="12700">
            <a:solidFill>
              <a:srgbClr val="C4113C"/>
            </a:solidFill>
            <a:prstDash val="solid"/>
          </a:ln>
        </p:spPr>
        <p:txBody>
          <a:bodyPr/>
          <a:lstStyle/>
          <a:p>
            <a:endParaRPr lang="en-US"/>
          </a:p>
        </p:txBody>
      </p:sp>
      <p:pic>
        <p:nvPicPr>
          <p:cNvPr id="5" name="Image 0" descr="/home/claude/deck/img/logo.png"/>
          <p:cNvPicPr>
            <a:picLocks noChangeAspect="1"/>
          </p:cNvPicPr>
          <p:nvPr/>
        </p:nvPicPr>
        <p:blipFill>
          <a:blip r:embed="rId3"/>
          <a:stretch>
            <a:fillRect/>
          </a:stretch>
        </p:blipFill>
        <p:spPr>
          <a:xfrm>
            <a:off x="320040" y="137160"/>
            <a:ext cx="3163824" cy="841248"/>
          </a:xfrm>
          <a:prstGeom prst="rect">
            <a:avLst/>
          </a:prstGeom>
        </p:spPr>
      </p:pic>
      <p:sp>
        <p:nvSpPr>
          <p:cNvPr id="6" name="Text 3"/>
          <p:cNvSpPr txBox="1"/>
          <p:nvPr/>
        </p:nvSpPr>
        <p:spPr>
          <a:xfrm>
            <a:off x="609585" y="1188720"/>
            <a:ext cx="10972526" cy="302118"/>
          </a:xfrm>
          <a:prstGeom prst="rect">
            <a:avLst/>
          </a:prstGeom>
          <a:noFill/>
          <a:ln/>
        </p:spPr>
        <p:txBody>
          <a:bodyPr wrap="square" lIns="0" tIns="0" rIns="0" bIns="0" rtlCol="0" anchor="ctr"/>
          <a:lstStyle/>
          <a:p>
            <a:pPr marL="0" indent="0">
              <a:buNone/>
            </a:pPr>
            <a:r>
              <a:rPr lang="en-US" sz="1150" b="1" kern="0" spc="200" dirty="0">
                <a:solidFill>
                  <a:srgbClr val="231F20"/>
                </a:solidFill>
                <a:latin typeface="Arial" pitchFamily="34" charset="0"/>
                <a:ea typeface="Arial" pitchFamily="34" charset="-122"/>
                <a:cs typeface="Arial" pitchFamily="34" charset="-120"/>
              </a:rPr>
              <a:t>DISCUSSION</a:t>
            </a:r>
            <a:endParaRPr lang="en-US" sz="1150" dirty="0"/>
          </a:p>
        </p:txBody>
      </p:sp>
      <p:sp>
        <p:nvSpPr>
          <p:cNvPr id="7" name="Text 4"/>
          <p:cNvSpPr txBox="1"/>
          <p:nvPr/>
        </p:nvSpPr>
        <p:spPr>
          <a:xfrm>
            <a:off x="609585" y="1447678"/>
            <a:ext cx="10972526" cy="647395"/>
          </a:xfrm>
          <a:prstGeom prst="rect">
            <a:avLst/>
          </a:prstGeom>
          <a:noFill/>
          <a:ln/>
        </p:spPr>
        <p:txBody>
          <a:bodyPr wrap="square" lIns="0" tIns="0" rIns="0" bIns="0" rtlCol="0" anchor="t"/>
          <a:lstStyle/>
          <a:p>
            <a:pPr marL="0" indent="0">
              <a:buNone/>
            </a:pPr>
            <a:r>
              <a:rPr lang="en-US" sz="3000" b="1" dirty="0">
                <a:solidFill>
                  <a:srgbClr val="C4113C"/>
                </a:solidFill>
                <a:latin typeface="Arial" pitchFamily="34" charset="0"/>
                <a:ea typeface="Arial" pitchFamily="34" charset="-122"/>
                <a:cs typeface="Arial" pitchFamily="34" charset="-120"/>
              </a:rPr>
              <a:t>Questions for you</a:t>
            </a:r>
            <a:endParaRPr lang="en-US" sz="3000" dirty="0"/>
          </a:p>
        </p:txBody>
      </p:sp>
      <p:sp>
        <p:nvSpPr>
          <p:cNvPr id="8" name="Shape 5"/>
          <p:cNvSpPr/>
          <p:nvPr/>
        </p:nvSpPr>
        <p:spPr>
          <a:xfrm>
            <a:off x="609585" y="2289292"/>
            <a:ext cx="5364346" cy="873984"/>
          </a:xfrm>
          <a:prstGeom prst="roundRect">
            <a:avLst>
              <a:gd name="adj" fmla="val 9877"/>
            </a:avLst>
          </a:prstGeom>
          <a:solidFill>
            <a:srgbClr val="F2F2F2"/>
          </a:solidFill>
          <a:ln w="12700">
            <a:solidFill>
              <a:srgbClr val="F2F2F2"/>
            </a:solidFill>
            <a:prstDash val="solid"/>
          </a:ln>
        </p:spPr>
        <p:txBody>
          <a:bodyPr/>
          <a:lstStyle/>
          <a:p>
            <a:endParaRPr lang="en-US"/>
          </a:p>
        </p:txBody>
      </p:sp>
      <p:sp>
        <p:nvSpPr>
          <p:cNvPr id="9" name="Shape 6"/>
          <p:cNvSpPr/>
          <p:nvPr/>
        </p:nvSpPr>
        <p:spPr>
          <a:xfrm>
            <a:off x="786724" y="2483510"/>
            <a:ext cx="474756" cy="474756"/>
          </a:xfrm>
          <a:prstGeom prst="ellipse">
            <a:avLst/>
          </a:prstGeom>
          <a:solidFill>
            <a:srgbClr val="FEC233"/>
          </a:solidFill>
          <a:ln w="12700">
            <a:solidFill>
              <a:srgbClr val="FEC233"/>
            </a:solidFill>
            <a:prstDash val="solid"/>
          </a:ln>
        </p:spPr>
        <p:txBody>
          <a:bodyPr/>
          <a:lstStyle/>
          <a:p>
            <a:endParaRPr lang="en-US"/>
          </a:p>
        </p:txBody>
      </p:sp>
      <p:sp>
        <p:nvSpPr>
          <p:cNvPr id="10" name="Text 7"/>
          <p:cNvSpPr txBox="1"/>
          <p:nvPr/>
        </p:nvSpPr>
        <p:spPr>
          <a:xfrm>
            <a:off x="755885" y="2483510"/>
            <a:ext cx="536435" cy="474756"/>
          </a:xfrm>
          <a:prstGeom prst="rect">
            <a:avLst/>
          </a:prstGeom>
          <a:noFill/>
          <a:ln/>
        </p:spPr>
        <p:txBody>
          <a:bodyPr wrap="square" lIns="0" tIns="0" rIns="0" bIns="0" rtlCol="0" anchor="ctr"/>
          <a:lstStyle/>
          <a:p>
            <a:pPr marL="0" indent="0" algn="ctr">
              <a:buNone/>
            </a:pPr>
            <a:r>
              <a:rPr lang="en-US" sz="1500" b="1" dirty="0">
                <a:solidFill>
                  <a:srgbClr val="231F20"/>
                </a:solidFill>
                <a:latin typeface="Arial" pitchFamily="34" charset="0"/>
                <a:ea typeface="Arial" pitchFamily="34" charset="-122"/>
                <a:cs typeface="Arial" pitchFamily="34" charset="-120"/>
              </a:rPr>
              <a:t>1</a:t>
            </a:r>
            <a:endParaRPr lang="en-US" sz="1500" dirty="0"/>
          </a:p>
        </p:txBody>
      </p:sp>
      <p:sp>
        <p:nvSpPr>
          <p:cNvPr id="11" name="Text 8"/>
          <p:cNvSpPr txBox="1"/>
          <p:nvPr/>
        </p:nvSpPr>
        <p:spPr>
          <a:xfrm>
            <a:off x="1463003" y="2343241"/>
            <a:ext cx="4389010" cy="766084"/>
          </a:xfrm>
          <a:prstGeom prst="rect">
            <a:avLst/>
          </a:prstGeom>
          <a:noFill/>
          <a:ln/>
        </p:spPr>
        <p:txBody>
          <a:bodyPr wrap="square" lIns="0" tIns="0" rIns="0" bIns="0" rtlCol="0" anchor="ctr"/>
          <a:lstStyle/>
          <a:p>
            <a:pPr marL="0" indent="0">
              <a:buNone/>
            </a:pPr>
            <a:r>
              <a:rPr lang="en-US" sz="1400" dirty="0">
                <a:solidFill>
                  <a:srgbClr val="232323"/>
                </a:solidFill>
                <a:latin typeface="Arial" pitchFamily="34" charset="0"/>
                <a:ea typeface="Arial" pitchFamily="34" charset="-122"/>
                <a:cs typeface="Arial" pitchFamily="34" charset="-120"/>
              </a:rPr>
              <a:t>When will you field the survey, and will it run on its own or inside an existing campus survey?</a:t>
            </a:r>
            <a:endParaRPr lang="en-US" sz="1400" dirty="0"/>
          </a:p>
        </p:txBody>
      </p:sp>
      <p:sp>
        <p:nvSpPr>
          <p:cNvPr id="12" name="Shape 9"/>
          <p:cNvSpPr/>
          <p:nvPr/>
        </p:nvSpPr>
        <p:spPr>
          <a:xfrm>
            <a:off x="6217765" y="2289292"/>
            <a:ext cx="5364346" cy="873984"/>
          </a:xfrm>
          <a:prstGeom prst="roundRect">
            <a:avLst>
              <a:gd name="adj" fmla="val 9877"/>
            </a:avLst>
          </a:prstGeom>
          <a:solidFill>
            <a:srgbClr val="F2F2F2"/>
          </a:solidFill>
          <a:ln w="12700">
            <a:solidFill>
              <a:srgbClr val="F2F2F2"/>
            </a:solidFill>
            <a:prstDash val="solid"/>
          </a:ln>
        </p:spPr>
        <p:txBody>
          <a:bodyPr/>
          <a:lstStyle/>
          <a:p>
            <a:endParaRPr lang="en-US"/>
          </a:p>
        </p:txBody>
      </p:sp>
      <p:sp>
        <p:nvSpPr>
          <p:cNvPr id="13" name="Shape 10"/>
          <p:cNvSpPr/>
          <p:nvPr/>
        </p:nvSpPr>
        <p:spPr>
          <a:xfrm>
            <a:off x="6394904" y="2483510"/>
            <a:ext cx="474756" cy="474756"/>
          </a:xfrm>
          <a:prstGeom prst="ellipse">
            <a:avLst/>
          </a:prstGeom>
          <a:solidFill>
            <a:srgbClr val="FEC233"/>
          </a:solidFill>
          <a:ln w="12700">
            <a:solidFill>
              <a:srgbClr val="FEC233"/>
            </a:solidFill>
            <a:prstDash val="solid"/>
          </a:ln>
        </p:spPr>
        <p:txBody>
          <a:bodyPr/>
          <a:lstStyle/>
          <a:p>
            <a:endParaRPr lang="en-US"/>
          </a:p>
        </p:txBody>
      </p:sp>
      <p:sp>
        <p:nvSpPr>
          <p:cNvPr id="14" name="Text 11"/>
          <p:cNvSpPr txBox="1"/>
          <p:nvPr/>
        </p:nvSpPr>
        <p:spPr>
          <a:xfrm>
            <a:off x="6364065" y="2483510"/>
            <a:ext cx="536435" cy="474756"/>
          </a:xfrm>
          <a:prstGeom prst="rect">
            <a:avLst/>
          </a:prstGeom>
          <a:noFill/>
          <a:ln/>
        </p:spPr>
        <p:txBody>
          <a:bodyPr wrap="square" lIns="0" tIns="0" rIns="0" bIns="0" rtlCol="0" anchor="ctr"/>
          <a:lstStyle/>
          <a:p>
            <a:pPr marL="0" indent="0" algn="ctr">
              <a:buNone/>
            </a:pPr>
            <a:r>
              <a:rPr lang="en-US" sz="1500" b="1" dirty="0">
                <a:solidFill>
                  <a:srgbClr val="231F20"/>
                </a:solidFill>
                <a:latin typeface="Arial" pitchFamily="34" charset="0"/>
                <a:ea typeface="Arial" pitchFamily="34" charset="-122"/>
                <a:cs typeface="Arial" pitchFamily="34" charset="-120"/>
              </a:rPr>
              <a:t>2</a:t>
            </a:r>
            <a:endParaRPr lang="en-US" sz="1500" dirty="0"/>
          </a:p>
        </p:txBody>
      </p:sp>
      <p:sp>
        <p:nvSpPr>
          <p:cNvPr id="15" name="Text 12"/>
          <p:cNvSpPr txBox="1"/>
          <p:nvPr/>
        </p:nvSpPr>
        <p:spPr>
          <a:xfrm>
            <a:off x="7071183" y="2343241"/>
            <a:ext cx="4389010" cy="766084"/>
          </a:xfrm>
          <a:prstGeom prst="rect">
            <a:avLst/>
          </a:prstGeom>
          <a:noFill/>
          <a:ln/>
        </p:spPr>
        <p:txBody>
          <a:bodyPr wrap="square" lIns="0" tIns="0" rIns="0" bIns="0" rtlCol="0" anchor="ctr"/>
          <a:lstStyle/>
          <a:p>
            <a:pPr marL="0" indent="0">
              <a:buNone/>
            </a:pPr>
            <a:r>
              <a:rPr lang="en-US" sz="1400" dirty="0">
                <a:solidFill>
                  <a:srgbClr val="232323"/>
                </a:solidFill>
                <a:latin typeface="Arial" pitchFamily="34" charset="0"/>
                <a:ea typeface="Arial" pitchFamily="34" charset="-122"/>
                <a:cs typeface="Arial" pitchFamily="34" charset="-120"/>
              </a:rPr>
              <a:t>What response rates have past campus surveys reached, and which outreach channels work best?</a:t>
            </a:r>
            <a:endParaRPr lang="en-US" sz="1400" dirty="0"/>
          </a:p>
        </p:txBody>
      </p:sp>
      <p:sp>
        <p:nvSpPr>
          <p:cNvPr id="16" name="Shape 13"/>
          <p:cNvSpPr/>
          <p:nvPr/>
        </p:nvSpPr>
        <p:spPr>
          <a:xfrm>
            <a:off x="609585" y="3292754"/>
            <a:ext cx="5364346" cy="873984"/>
          </a:xfrm>
          <a:prstGeom prst="roundRect">
            <a:avLst>
              <a:gd name="adj" fmla="val 9877"/>
            </a:avLst>
          </a:prstGeom>
          <a:solidFill>
            <a:srgbClr val="F2F2F2"/>
          </a:solidFill>
          <a:ln w="12700">
            <a:solidFill>
              <a:srgbClr val="F2F2F2"/>
            </a:solidFill>
            <a:prstDash val="solid"/>
          </a:ln>
        </p:spPr>
        <p:txBody>
          <a:bodyPr/>
          <a:lstStyle/>
          <a:p>
            <a:endParaRPr lang="en-US"/>
          </a:p>
        </p:txBody>
      </p:sp>
      <p:sp>
        <p:nvSpPr>
          <p:cNvPr id="17" name="Shape 14"/>
          <p:cNvSpPr/>
          <p:nvPr/>
        </p:nvSpPr>
        <p:spPr>
          <a:xfrm>
            <a:off x="786724" y="3486973"/>
            <a:ext cx="474756" cy="474756"/>
          </a:xfrm>
          <a:prstGeom prst="ellipse">
            <a:avLst/>
          </a:prstGeom>
          <a:solidFill>
            <a:srgbClr val="FEC233"/>
          </a:solidFill>
          <a:ln w="12700">
            <a:solidFill>
              <a:srgbClr val="FEC233"/>
            </a:solidFill>
            <a:prstDash val="solid"/>
          </a:ln>
        </p:spPr>
        <p:txBody>
          <a:bodyPr/>
          <a:lstStyle/>
          <a:p>
            <a:endParaRPr lang="en-US"/>
          </a:p>
        </p:txBody>
      </p:sp>
      <p:sp>
        <p:nvSpPr>
          <p:cNvPr id="18" name="Text 15"/>
          <p:cNvSpPr txBox="1"/>
          <p:nvPr/>
        </p:nvSpPr>
        <p:spPr>
          <a:xfrm>
            <a:off x="755885" y="3486973"/>
            <a:ext cx="536435" cy="474756"/>
          </a:xfrm>
          <a:prstGeom prst="rect">
            <a:avLst/>
          </a:prstGeom>
          <a:noFill/>
          <a:ln/>
        </p:spPr>
        <p:txBody>
          <a:bodyPr wrap="square" lIns="0" tIns="0" rIns="0" bIns="0" rtlCol="0" anchor="ctr"/>
          <a:lstStyle/>
          <a:p>
            <a:pPr marL="0" indent="0" algn="ctr">
              <a:buNone/>
            </a:pPr>
            <a:r>
              <a:rPr lang="en-US" sz="1500" b="1" dirty="0">
                <a:solidFill>
                  <a:srgbClr val="231F20"/>
                </a:solidFill>
                <a:latin typeface="Arial" pitchFamily="34" charset="0"/>
                <a:ea typeface="Arial" pitchFamily="34" charset="-122"/>
                <a:cs typeface="Arial" pitchFamily="34" charset="-120"/>
              </a:rPr>
              <a:t>3</a:t>
            </a:r>
            <a:endParaRPr lang="en-US" sz="1500" dirty="0"/>
          </a:p>
        </p:txBody>
      </p:sp>
      <p:sp>
        <p:nvSpPr>
          <p:cNvPr id="19" name="Text 16"/>
          <p:cNvSpPr txBox="1"/>
          <p:nvPr/>
        </p:nvSpPr>
        <p:spPr>
          <a:xfrm>
            <a:off x="1463003" y="3346704"/>
            <a:ext cx="4389010" cy="766084"/>
          </a:xfrm>
          <a:prstGeom prst="rect">
            <a:avLst/>
          </a:prstGeom>
          <a:noFill/>
          <a:ln/>
        </p:spPr>
        <p:txBody>
          <a:bodyPr wrap="square" lIns="0" tIns="0" rIns="0" bIns="0" rtlCol="0" anchor="ctr"/>
          <a:lstStyle/>
          <a:p>
            <a:pPr marL="0" indent="0">
              <a:buNone/>
            </a:pPr>
            <a:r>
              <a:rPr lang="en-US" sz="1400" dirty="0">
                <a:solidFill>
                  <a:srgbClr val="232323"/>
                </a:solidFill>
                <a:latin typeface="Arial" pitchFamily="34" charset="0"/>
                <a:ea typeface="Arial" pitchFamily="34" charset="-122"/>
                <a:cs typeface="Arial" pitchFamily="34" charset="-120"/>
              </a:rPr>
              <a:t>Can your institutional research office supply the fall census headcount and score Q10 to Q15?</a:t>
            </a:r>
            <a:endParaRPr lang="en-US" sz="1400" dirty="0"/>
          </a:p>
        </p:txBody>
      </p:sp>
      <p:sp>
        <p:nvSpPr>
          <p:cNvPr id="20" name="Shape 17"/>
          <p:cNvSpPr/>
          <p:nvPr/>
        </p:nvSpPr>
        <p:spPr>
          <a:xfrm>
            <a:off x="6217765" y="3292754"/>
            <a:ext cx="5364346" cy="873984"/>
          </a:xfrm>
          <a:prstGeom prst="roundRect">
            <a:avLst>
              <a:gd name="adj" fmla="val 9877"/>
            </a:avLst>
          </a:prstGeom>
          <a:solidFill>
            <a:srgbClr val="F2F2F2"/>
          </a:solidFill>
          <a:ln w="12700">
            <a:solidFill>
              <a:srgbClr val="F2F2F2"/>
            </a:solidFill>
            <a:prstDash val="solid"/>
          </a:ln>
        </p:spPr>
        <p:txBody>
          <a:bodyPr/>
          <a:lstStyle/>
          <a:p>
            <a:endParaRPr lang="en-US"/>
          </a:p>
        </p:txBody>
      </p:sp>
      <p:sp>
        <p:nvSpPr>
          <p:cNvPr id="21" name="Shape 18"/>
          <p:cNvSpPr/>
          <p:nvPr/>
        </p:nvSpPr>
        <p:spPr>
          <a:xfrm>
            <a:off x="6394904" y="3486973"/>
            <a:ext cx="474756" cy="474756"/>
          </a:xfrm>
          <a:prstGeom prst="ellipse">
            <a:avLst/>
          </a:prstGeom>
          <a:solidFill>
            <a:srgbClr val="FEC233"/>
          </a:solidFill>
          <a:ln w="12700">
            <a:solidFill>
              <a:srgbClr val="FEC233"/>
            </a:solidFill>
            <a:prstDash val="solid"/>
          </a:ln>
        </p:spPr>
        <p:txBody>
          <a:bodyPr/>
          <a:lstStyle/>
          <a:p>
            <a:endParaRPr lang="en-US"/>
          </a:p>
        </p:txBody>
      </p:sp>
      <p:sp>
        <p:nvSpPr>
          <p:cNvPr id="22" name="Text 19"/>
          <p:cNvSpPr txBox="1"/>
          <p:nvPr/>
        </p:nvSpPr>
        <p:spPr>
          <a:xfrm>
            <a:off x="6364065" y="3486973"/>
            <a:ext cx="536435" cy="474756"/>
          </a:xfrm>
          <a:prstGeom prst="rect">
            <a:avLst/>
          </a:prstGeom>
          <a:noFill/>
          <a:ln/>
        </p:spPr>
        <p:txBody>
          <a:bodyPr wrap="square" lIns="0" tIns="0" rIns="0" bIns="0" rtlCol="0" anchor="ctr"/>
          <a:lstStyle/>
          <a:p>
            <a:pPr marL="0" indent="0" algn="ctr">
              <a:buNone/>
            </a:pPr>
            <a:r>
              <a:rPr lang="en-US" sz="1500" b="1" dirty="0">
                <a:solidFill>
                  <a:srgbClr val="231F20"/>
                </a:solidFill>
                <a:latin typeface="Arial" pitchFamily="34" charset="0"/>
                <a:ea typeface="Arial" pitchFamily="34" charset="-122"/>
                <a:cs typeface="Arial" pitchFamily="34" charset="-120"/>
              </a:rPr>
              <a:t>4</a:t>
            </a:r>
            <a:endParaRPr lang="en-US" sz="1500" dirty="0"/>
          </a:p>
        </p:txBody>
      </p:sp>
      <p:sp>
        <p:nvSpPr>
          <p:cNvPr id="23" name="Text 20"/>
          <p:cNvSpPr txBox="1"/>
          <p:nvPr/>
        </p:nvSpPr>
        <p:spPr>
          <a:xfrm>
            <a:off x="7071183" y="3346704"/>
            <a:ext cx="4389010" cy="766084"/>
          </a:xfrm>
          <a:prstGeom prst="rect">
            <a:avLst/>
          </a:prstGeom>
          <a:noFill/>
          <a:ln/>
        </p:spPr>
        <p:txBody>
          <a:bodyPr wrap="square" lIns="0" tIns="0" rIns="0" bIns="0" rtlCol="0" anchor="ctr"/>
          <a:lstStyle/>
          <a:p>
            <a:pPr marL="0" indent="0">
              <a:buNone/>
            </a:pPr>
            <a:r>
              <a:rPr lang="en-US" sz="1400" dirty="0">
                <a:solidFill>
                  <a:srgbClr val="232323"/>
                </a:solidFill>
                <a:latin typeface="Arial" pitchFamily="34" charset="0"/>
                <a:ea typeface="Arial" pitchFamily="34" charset="-122"/>
                <a:cs typeface="Arial" pitchFamily="34" charset="-120"/>
              </a:rPr>
              <a:t>What will your NHHAW event look like, given awards arrive October 29?</a:t>
            </a:r>
            <a:endParaRPr lang="en-US" sz="1400" dirty="0"/>
          </a:p>
        </p:txBody>
      </p:sp>
      <p:sp>
        <p:nvSpPr>
          <p:cNvPr id="24" name="Shape 21"/>
          <p:cNvSpPr/>
          <p:nvPr/>
        </p:nvSpPr>
        <p:spPr>
          <a:xfrm>
            <a:off x="609585" y="4296217"/>
            <a:ext cx="5364346" cy="873984"/>
          </a:xfrm>
          <a:prstGeom prst="roundRect">
            <a:avLst>
              <a:gd name="adj" fmla="val 9877"/>
            </a:avLst>
          </a:prstGeom>
          <a:solidFill>
            <a:srgbClr val="F2F2F2"/>
          </a:solidFill>
          <a:ln w="12700">
            <a:solidFill>
              <a:srgbClr val="F2F2F2"/>
            </a:solidFill>
            <a:prstDash val="solid"/>
          </a:ln>
        </p:spPr>
        <p:txBody>
          <a:bodyPr/>
          <a:lstStyle/>
          <a:p>
            <a:endParaRPr lang="en-US"/>
          </a:p>
        </p:txBody>
      </p:sp>
      <p:sp>
        <p:nvSpPr>
          <p:cNvPr id="25" name="Shape 22"/>
          <p:cNvSpPr/>
          <p:nvPr/>
        </p:nvSpPr>
        <p:spPr>
          <a:xfrm>
            <a:off x="786724" y="4490436"/>
            <a:ext cx="474756" cy="474756"/>
          </a:xfrm>
          <a:prstGeom prst="ellipse">
            <a:avLst/>
          </a:prstGeom>
          <a:solidFill>
            <a:srgbClr val="FEC233"/>
          </a:solidFill>
          <a:ln w="12700">
            <a:solidFill>
              <a:srgbClr val="FEC233"/>
            </a:solidFill>
            <a:prstDash val="solid"/>
          </a:ln>
        </p:spPr>
        <p:txBody>
          <a:bodyPr/>
          <a:lstStyle/>
          <a:p>
            <a:endParaRPr lang="en-US"/>
          </a:p>
        </p:txBody>
      </p:sp>
      <p:sp>
        <p:nvSpPr>
          <p:cNvPr id="26" name="Text 23"/>
          <p:cNvSpPr txBox="1"/>
          <p:nvPr/>
        </p:nvSpPr>
        <p:spPr>
          <a:xfrm>
            <a:off x="755885" y="4490436"/>
            <a:ext cx="536435" cy="474756"/>
          </a:xfrm>
          <a:prstGeom prst="rect">
            <a:avLst/>
          </a:prstGeom>
          <a:noFill/>
          <a:ln/>
        </p:spPr>
        <p:txBody>
          <a:bodyPr wrap="square" lIns="0" tIns="0" rIns="0" bIns="0" rtlCol="0" anchor="ctr"/>
          <a:lstStyle/>
          <a:p>
            <a:pPr marL="0" indent="0" algn="ctr">
              <a:buNone/>
            </a:pPr>
            <a:r>
              <a:rPr lang="en-US" sz="1500" b="1" dirty="0">
                <a:solidFill>
                  <a:srgbClr val="231F20"/>
                </a:solidFill>
                <a:latin typeface="Arial" pitchFamily="34" charset="0"/>
                <a:ea typeface="Arial" pitchFamily="34" charset="-122"/>
                <a:cs typeface="Arial" pitchFamily="34" charset="-120"/>
              </a:rPr>
              <a:t>5</a:t>
            </a:r>
            <a:endParaRPr lang="en-US" sz="1500" dirty="0"/>
          </a:p>
        </p:txBody>
      </p:sp>
      <p:sp>
        <p:nvSpPr>
          <p:cNvPr id="27" name="Text 24"/>
          <p:cNvSpPr txBox="1"/>
          <p:nvPr/>
        </p:nvSpPr>
        <p:spPr>
          <a:xfrm>
            <a:off x="1463003" y="4350167"/>
            <a:ext cx="4389010" cy="766084"/>
          </a:xfrm>
          <a:prstGeom prst="rect">
            <a:avLst/>
          </a:prstGeom>
          <a:noFill/>
          <a:ln/>
        </p:spPr>
        <p:txBody>
          <a:bodyPr wrap="square" lIns="0" tIns="0" rIns="0" bIns="0" rtlCol="0" anchor="ctr"/>
          <a:lstStyle/>
          <a:p>
            <a:pPr marL="0" indent="0">
              <a:buNone/>
            </a:pPr>
            <a:r>
              <a:rPr lang="en-US" sz="1400" dirty="0">
                <a:solidFill>
                  <a:srgbClr val="232323"/>
                </a:solidFill>
                <a:latin typeface="Arial" pitchFamily="34" charset="0"/>
                <a:ea typeface="Arial" pitchFamily="34" charset="-122"/>
                <a:cs typeface="Arial" pitchFamily="34" charset="-120"/>
              </a:rPr>
              <a:t>Where will your match come from, and do you already keep time and effort records?</a:t>
            </a:r>
            <a:endParaRPr lang="en-US" sz="1400" dirty="0"/>
          </a:p>
        </p:txBody>
      </p:sp>
      <p:sp>
        <p:nvSpPr>
          <p:cNvPr id="28" name="Shape 25"/>
          <p:cNvSpPr/>
          <p:nvPr/>
        </p:nvSpPr>
        <p:spPr>
          <a:xfrm>
            <a:off x="6217765" y="4296217"/>
            <a:ext cx="5364346" cy="873984"/>
          </a:xfrm>
          <a:prstGeom prst="roundRect">
            <a:avLst>
              <a:gd name="adj" fmla="val 9877"/>
            </a:avLst>
          </a:prstGeom>
          <a:solidFill>
            <a:srgbClr val="F2F2F2"/>
          </a:solidFill>
          <a:ln w="12700">
            <a:solidFill>
              <a:srgbClr val="F2F2F2"/>
            </a:solidFill>
            <a:prstDash val="solid"/>
          </a:ln>
        </p:spPr>
        <p:txBody>
          <a:bodyPr/>
          <a:lstStyle/>
          <a:p>
            <a:endParaRPr lang="en-US"/>
          </a:p>
        </p:txBody>
      </p:sp>
      <p:sp>
        <p:nvSpPr>
          <p:cNvPr id="29" name="Shape 26"/>
          <p:cNvSpPr/>
          <p:nvPr/>
        </p:nvSpPr>
        <p:spPr>
          <a:xfrm>
            <a:off x="6394904" y="4490436"/>
            <a:ext cx="474756" cy="474756"/>
          </a:xfrm>
          <a:prstGeom prst="ellipse">
            <a:avLst/>
          </a:prstGeom>
          <a:solidFill>
            <a:srgbClr val="FEC233"/>
          </a:solidFill>
          <a:ln w="12700">
            <a:solidFill>
              <a:srgbClr val="FEC233"/>
            </a:solidFill>
            <a:prstDash val="solid"/>
          </a:ln>
        </p:spPr>
        <p:txBody>
          <a:bodyPr/>
          <a:lstStyle/>
          <a:p>
            <a:endParaRPr lang="en-US"/>
          </a:p>
        </p:txBody>
      </p:sp>
      <p:sp>
        <p:nvSpPr>
          <p:cNvPr id="30" name="Text 27"/>
          <p:cNvSpPr txBox="1"/>
          <p:nvPr/>
        </p:nvSpPr>
        <p:spPr>
          <a:xfrm>
            <a:off x="6364065" y="4490436"/>
            <a:ext cx="536435" cy="474756"/>
          </a:xfrm>
          <a:prstGeom prst="rect">
            <a:avLst/>
          </a:prstGeom>
          <a:noFill/>
          <a:ln/>
        </p:spPr>
        <p:txBody>
          <a:bodyPr wrap="square" lIns="0" tIns="0" rIns="0" bIns="0" rtlCol="0" anchor="ctr"/>
          <a:lstStyle/>
          <a:p>
            <a:pPr marL="0" indent="0" algn="ctr">
              <a:buNone/>
            </a:pPr>
            <a:r>
              <a:rPr lang="en-US" sz="1500" b="1" dirty="0">
                <a:solidFill>
                  <a:srgbClr val="231F20"/>
                </a:solidFill>
                <a:latin typeface="Arial" pitchFamily="34" charset="0"/>
                <a:ea typeface="Arial" pitchFamily="34" charset="-122"/>
                <a:cs typeface="Arial" pitchFamily="34" charset="-120"/>
              </a:rPr>
              <a:t>6</a:t>
            </a:r>
            <a:endParaRPr lang="en-US" sz="1500" dirty="0"/>
          </a:p>
        </p:txBody>
      </p:sp>
      <p:sp>
        <p:nvSpPr>
          <p:cNvPr id="31" name="Text 28"/>
          <p:cNvSpPr txBox="1"/>
          <p:nvPr/>
        </p:nvSpPr>
        <p:spPr>
          <a:xfrm>
            <a:off x="7071183" y="4350167"/>
            <a:ext cx="4389010" cy="766084"/>
          </a:xfrm>
          <a:prstGeom prst="rect">
            <a:avLst/>
          </a:prstGeom>
          <a:noFill/>
          <a:ln/>
        </p:spPr>
        <p:txBody>
          <a:bodyPr wrap="square" lIns="0" tIns="0" rIns="0" bIns="0" rtlCol="0" anchor="ctr"/>
          <a:lstStyle/>
          <a:p>
            <a:pPr marL="0" indent="0">
              <a:buNone/>
            </a:pPr>
            <a:r>
              <a:rPr lang="en-US" sz="1400" dirty="0">
                <a:solidFill>
                  <a:srgbClr val="232323"/>
                </a:solidFill>
                <a:latin typeface="Arial" pitchFamily="34" charset="0"/>
                <a:ea typeface="Arial" pitchFamily="34" charset="-122"/>
                <a:cs typeface="Arial" pitchFamily="34" charset="-120"/>
              </a:rPr>
              <a:t>Do you have a restricted indirect cost rate agreement below 8%?</a:t>
            </a:r>
            <a:endParaRPr lang="en-US" sz="1400" dirty="0"/>
          </a:p>
        </p:txBody>
      </p:sp>
      <p:sp>
        <p:nvSpPr>
          <p:cNvPr id="32" name="Shape 29"/>
          <p:cNvSpPr/>
          <p:nvPr/>
        </p:nvSpPr>
        <p:spPr>
          <a:xfrm>
            <a:off x="609585" y="5299680"/>
            <a:ext cx="5364346" cy="873984"/>
          </a:xfrm>
          <a:prstGeom prst="roundRect">
            <a:avLst>
              <a:gd name="adj" fmla="val 9877"/>
            </a:avLst>
          </a:prstGeom>
          <a:solidFill>
            <a:srgbClr val="F2F2F2"/>
          </a:solidFill>
          <a:ln w="12700">
            <a:solidFill>
              <a:srgbClr val="F2F2F2"/>
            </a:solidFill>
            <a:prstDash val="solid"/>
          </a:ln>
        </p:spPr>
        <p:txBody>
          <a:bodyPr/>
          <a:lstStyle/>
          <a:p>
            <a:endParaRPr lang="en-US"/>
          </a:p>
        </p:txBody>
      </p:sp>
      <p:sp>
        <p:nvSpPr>
          <p:cNvPr id="33" name="Shape 30"/>
          <p:cNvSpPr/>
          <p:nvPr/>
        </p:nvSpPr>
        <p:spPr>
          <a:xfrm>
            <a:off x="786724" y="5493898"/>
            <a:ext cx="474756" cy="474756"/>
          </a:xfrm>
          <a:prstGeom prst="ellipse">
            <a:avLst/>
          </a:prstGeom>
          <a:solidFill>
            <a:srgbClr val="FEC233"/>
          </a:solidFill>
          <a:ln w="12700">
            <a:solidFill>
              <a:srgbClr val="FEC233"/>
            </a:solidFill>
            <a:prstDash val="solid"/>
          </a:ln>
        </p:spPr>
        <p:txBody>
          <a:bodyPr/>
          <a:lstStyle/>
          <a:p>
            <a:endParaRPr lang="en-US"/>
          </a:p>
        </p:txBody>
      </p:sp>
      <p:sp>
        <p:nvSpPr>
          <p:cNvPr id="34" name="Text 31"/>
          <p:cNvSpPr txBox="1"/>
          <p:nvPr/>
        </p:nvSpPr>
        <p:spPr>
          <a:xfrm>
            <a:off x="755885" y="5493898"/>
            <a:ext cx="536435" cy="474756"/>
          </a:xfrm>
          <a:prstGeom prst="rect">
            <a:avLst/>
          </a:prstGeom>
          <a:noFill/>
          <a:ln/>
        </p:spPr>
        <p:txBody>
          <a:bodyPr wrap="square" lIns="0" tIns="0" rIns="0" bIns="0" rtlCol="0" anchor="ctr"/>
          <a:lstStyle/>
          <a:p>
            <a:pPr marL="0" indent="0" algn="ctr">
              <a:buNone/>
            </a:pPr>
            <a:r>
              <a:rPr lang="en-US" sz="1500" b="1" dirty="0">
                <a:solidFill>
                  <a:srgbClr val="231F20"/>
                </a:solidFill>
                <a:latin typeface="Arial" pitchFamily="34" charset="0"/>
                <a:ea typeface="Arial" pitchFamily="34" charset="-122"/>
                <a:cs typeface="Arial" pitchFamily="34" charset="-120"/>
              </a:rPr>
              <a:t>7</a:t>
            </a:r>
            <a:endParaRPr lang="en-US" sz="1500" dirty="0"/>
          </a:p>
        </p:txBody>
      </p:sp>
      <p:sp>
        <p:nvSpPr>
          <p:cNvPr id="35" name="Text 32"/>
          <p:cNvSpPr txBox="1"/>
          <p:nvPr/>
        </p:nvSpPr>
        <p:spPr>
          <a:xfrm>
            <a:off x="1463003" y="5353629"/>
            <a:ext cx="4389010" cy="766084"/>
          </a:xfrm>
          <a:prstGeom prst="rect">
            <a:avLst/>
          </a:prstGeom>
          <a:noFill/>
          <a:ln/>
        </p:spPr>
        <p:txBody>
          <a:bodyPr wrap="square" lIns="0" tIns="0" rIns="0" bIns="0" rtlCol="0" anchor="ctr"/>
          <a:lstStyle/>
          <a:p>
            <a:pPr marL="0" indent="0">
              <a:buNone/>
            </a:pPr>
            <a:r>
              <a:rPr lang="en-US" sz="1400" dirty="0">
                <a:solidFill>
                  <a:srgbClr val="232323"/>
                </a:solidFill>
                <a:latin typeface="Arial" pitchFamily="34" charset="0"/>
                <a:ea typeface="Arial" pitchFamily="34" charset="-122"/>
                <a:cs typeface="Arial" pitchFamily="34" charset="-120"/>
              </a:rPr>
              <a:t>Is your campus in or near an ENOUGH community, and have you contacted its Quarterback?</a:t>
            </a:r>
            <a:endParaRPr lang="en-US" sz="1400" dirty="0"/>
          </a:p>
        </p:txBody>
      </p:sp>
      <p:sp>
        <p:nvSpPr>
          <p:cNvPr id="36" name="Shape 33"/>
          <p:cNvSpPr/>
          <p:nvPr/>
        </p:nvSpPr>
        <p:spPr>
          <a:xfrm>
            <a:off x="6217765" y="5299680"/>
            <a:ext cx="5364346" cy="873984"/>
          </a:xfrm>
          <a:prstGeom prst="roundRect">
            <a:avLst>
              <a:gd name="adj" fmla="val 9877"/>
            </a:avLst>
          </a:prstGeom>
          <a:solidFill>
            <a:srgbClr val="F2F2F2"/>
          </a:solidFill>
          <a:ln w="12700">
            <a:solidFill>
              <a:srgbClr val="F2F2F2"/>
            </a:solidFill>
            <a:prstDash val="solid"/>
          </a:ln>
        </p:spPr>
        <p:txBody>
          <a:bodyPr/>
          <a:lstStyle/>
          <a:p>
            <a:endParaRPr lang="en-US"/>
          </a:p>
        </p:txBody>
      </p:sp>
      <p:sp>
        <p:nvSpPr>
          <p:cNvPr id="37" name="Shape 34"/>
          <p:cNvSpPr/>
          <p:nvPr/>
        </p:nvSpPr>
        <p:spPr>
          <a:xfrm>
            <a:off x="6394904" y="5493898"/>
            <a:ext cx="474756" cy="474756"/>
          </a:xfrm>
          <a:prstGeom prst="ellipse">
            <a:avLst/>
          </a:prstGeom>
          <a:solidFill>
            <a:srgbClr val="FEC233"/>
          </a:solidFill>
          <a:ln w="12700">
            <a:solidFill>
              <a:srgbClr val="FEC233"/>
            </a:solidFill>
            <a:prstDash val="solid"/>
          </a:ln>
        </p:spPr>
        <p:txBody>
          <a:bodyPr/>
          <a:lstStyle/>
          <a:p>
            <a:endParaRPr lang="en-US"/>
          </a:p>
        </p:txBody>
      </p:sp>
      <p:sp>
        <p:nvSpPr>
          <p:cNvPr id="38" name="Text 35"/>
          <p:cNvSpPr txBox="1"/>
          <p:nvPr/>
        </p:nvSpPr>
        <p:spPr>
          <a:xfrm>
            <a:off x="6364065" y="5493898"/>
            <a:ext cx="536435" cy="474756"/>
          </a:xfrm>
          <a:prstGeom prst="rect">
            <a:avLst/>
          </a:prstGeom>
          <a:noFill/>
          <a:ln/>
        </p:spPr>
        <p:txBody>
          <a:bodyPr wrap="square" lIns="0" tIns="0" rIns="0" bIns="0" rtlCol="0" anchor="ctr"/>
          <a:lstStyle/>
          <a:p>
            <a:pPr marL="0" indent="0" algn="ctr">
              <a:buNone/>
            </a:pPr>
            <a:r>
              <a:rPr lang="en-US" sz="1500" b="1" dirty="0">
                <a:solidFill>
                  <a:srgbClr val="231F20"/>
                </a:solidFill>
                <a:latin typeface="Arial" pitchFamily="34" charset="0"/>
                <a:ea typeface="Arial" pitchFamily="34" charset="-122"/>
                <a:cs typeface="Arial" pitchFamily="34" charset="-120"/>
              </a:rPr>
              <a:t>8</a:t>
            </a:r>
            <a:endParaRPr lang="en-US" sz="1500" dirty="0"/>
          </a:p>
        </p:txBody>
      </p:sp>
      <p:sp>
        <p:nvSpPr>
          <p:cNvPr id="39" name="Text 36"/>
          <p:cNvSpPr txBox="1"/>
          <p:nvPr/>
        </p:nvSpPr>
        <p:spPr>
          <a:xfrm>
            <a:off x="7071183" y="5353629"/>
            <a:ext cx="4389010" cy="766084"/>
          </a:xfrm>
          <a:prstGeom prst="rect">
            <a:avLst/>
          </a:prstGeom>
          <a:noFill/>
          <a:ln/>
        </p:spPr>
        <p:txBody>
          <a:bodyPr wrap="square" lIns="0" tIns="0" rIns="0" bIns="0" rtlCol="0" anchor="ctr"/>
          <a:lstStyle/>
          <a:p>
            <a:pPr marL="0" indent="0">
              <a:buNone/>
            </a:pPr>
            <a:r>
              <a:rPr lang="en-US" sz="1400" dirty="0">
                <a:solidFill>
                  <a:srgbClr val="232323"/>
                </a:solidFill>
                <a:latin typeface="Arial" pitchFamily="34" charset="0"/>
                <a:ea typeface="Arial" pitchFamily="34" charset="-122"/>
                <a:cs typeface="Arial" pitchFamily="34" charset="-120"/>
              </a:rPr>
              <a:t>What support from OGSI would help most: office hours, a platform-ready survey template, or a scoring spreadsheet?</a:t>
            </a:r>
            <a:endParaRPr lang="en-US" sz="14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3813048" y="0"/>
            <a:ext cx="2889504" cy="1014984"/>
          </a:xfrm>
          <a:prstGeom prst="rect">
            <a:avLst/>
          </a:prstGeom>
          <a:solidFill>
            <a:srgbClr val="FEC233"/>
          </a:solidFill>
          <a:ln w="12700">
            <a:solidFill>
              <a:srgbClr val="FEC233"/>
            </a:solidFill>
            <a:prstDash val="solid"/>
          </a:ln>
        </p:spPr>
        <p:txBody>
          <a:bodyPr/>
          <a:lstStyle/>
          <a:p>
            <a:endParaRPr lang="en-US"/>
          </a:p>
        </p:txBody>
      </p:sp>
      <p:sp>
        <p:nvSpPr>
          <p:cNvPr id="3" name="Shape 1"/>
          <p:cNvSpPr/>
          <p:nvPr/>
        </p:nvSpPr>
        <p:spPr>
          <a:xfrm>
            <a:off x="6702552" y="0"/>
            <a:ext cx="2670048" cy="1014984"/>
          </a:xfrm>
          <a:prstGeom prst="rect">
            <a:avLst/>
          </a:prstGeom>
          <a:solidFill>
            <a:srgbClr val="231F20"/>
          </a:solidFill>
          <a:ln w="12700">
            <a:solidFill>
              <a:srgbClr val="231F20"/>
            </a:solidFill>
            <a:prstDash val="solid"/>
          </a:ln>
        </p:spPr>
        <p:txBody>
          <a:bodyPr/>
          <a:lstStyle/>
          <a:p>
            <a:endParaRPr lang="en-US"/>
          </a:p>
        </p:txBody>
      </p:sp>
      <p:sp>
        <p:nvSpPr>
          <p:cNvPr id="4" name="Shape 2"/>
          <p:cNvSpPr/>
          <p:nvPr/>
        </p:nvSpPr>
        <p:spPr>
          <a:xfrm>
            <a:off x="9372600" y="0"/>
            <a:ext cx="2819095" cy="1014984"/>
          </a:xfrm>
          <a:prstGeom prst="rect">
            <a:avLst/>
          </a:prstGeom>
          <a:solidFill>
            <a:srgbClr val="C4113C"/>
          </a:solidFill>
          <a:ln w="12700">
            <a:solidFill>
              <a:srgbClr val="C4113C"/>
            </a:solidFill>
            <a:prstDash val="solid"/>
          </a:ln>
        </p:spPr>
        <p:txBody>
          <a:bodyPr/>
          <a:lstStyle/>
          <a:p>
            <a:endParaRPr lang="en-US"/>
          </a:p>
        </p:txBody>
      </p:sp>
      <p:pic>
        <p:nvPicPr>
          <p:cNvPr id="5" name="Image 0" descr="/home/claude/deck/img/logo.png"/>
          <p:cNvPicPr>
            <a:picLocks noChangeAspect="1"/>
          </p:cNvPicPr>
          <p:nvPr/>
        </p:nvPicPr>
        <p:blipFill>
          <a:blip r:embed="rId3"/>
          <a:stretch>
            <a:fillRect/>
          </a:stretch>
        </p:blipFill>
        <p:spPr>
          <a:xfrm>
            <a:off x="320040" y="137160"/>
            <a:ext cx="3163824" cy="841248"/>
          </a:xfrm>
          <a:prstGeom prst="rect">
            <a:avLst/>
          </a:prstGeom>
        </p:spPr>
      </p:pic>
      <p:sp>
        <p:nvSpPr>
          <p:cNvPr id="6" name="Text 3"/>
          <p:cNvSpPr txBox="1"/>
          <p:nvPr/>
        </p:nvSpPr>
        <p:spPr>
          <a:xfrm>
            <a:off x="609585" y="1188720"/>
            <a:ext cx="10972526" cy="302118"/>
          </a:xfrm>
          <a:prstGeom prst="rect">
            <a:avLst/>
          </a:prstGeom>
          <a:noFill/>
          <a:ln/>
        </p:spPr>
        <p:txBody>
          <a:bodyPr wrap="square" lIns="0" tIns="0" rIns="0" bIns="0" rtlCol="0" anchor="ctr"/>
          <a:lstStyle/>
          <a:p>
            <a:pPr marL="0" indent="0">
              <a:buNone/>
            </a:pPr>
            <a:r>
              <a:rPr lang="en-US" sz="1150" b="1" kern="0" spc="200" dirty="0">
                <a:solidFill>
                  <a:srgbClr val="231F20"/>
                </a:solidFill>
                <a:latin typeface="Arial" pitchFamily="34" charset="0"/>
                <a:ea typeface="Arial" pitchFamily="34" charset="-122"/>
                <a:cs typeface="Arial" pitchFamily="34" charset="-120"/>
              </a:rPr>
              <a:t>FAQ</a:t>
            </a:r>
            <a:endParaRPr lang="en-US" sz="1150" dirty="0"/>
          </a:p>
        </p:txBody>
      </p:sp>
      <p:sp>
        <p:nvSpPr>
          <p:cNvPr id="7" name="Text 4"/>
          <p:cNvSpPr txBox="1"/>
          <p:nvPr/>
        </p:nvSpPr>
        <p:spPr>
          <a:xfrm>
            <a:off x="609585" y="1447678"/>
            <a:ext cx="10972526" cy="647395"/>
          </a:xfrm>
          <a:prstGeom prst="rect">
            <a:avLst/>
          </a:prstGeom>
          <a:noFill/>
          <a:ln/>
        </p:spPr>
        <p:txBody>
          <a:bodyPr wrap="square" lIns="0" tIns="0" rIns="0" bIns="0" rtlCol="0" anchor="t"/>
          <a:lstStyle/>
          <a:p>
            <a:pPr marL="0" indent="0">
              <a:buNone/>
            </a:pPr>
            <a:r>
              <a:rPr lang="en-US" sz="3000" b="1" dirty="0">
                <a:solidFill>
                  <a:srgbClr val="C4113C"/>
                </a:solidFill>
                <a:latin typeface="Arial" pitchFamily="34" charset="0"/>
                <a:ea typeface="Arial" pitchFamily="34" charset="-122"/>
                <a:cs typeface="Arial" pitchFamily="34" charset="-120"/>
              </a:rPr>
              <a:t>Eligibility and designation</a:t>
            </a:r>
            <a:endParaRPr lang="en-US" sz="3000" dirty="0"/>
          </a:p>
        </p:txBody>
      </p:sp>
      <p:sp>
        <p:nvSpPr>
          <p:cNvPr id="8" name="Shape 5"/>
          <p:cNvSpPr/>
          <p:nvPr/>
        </p:nvSpPr>
        <p:spPr>
          <a:xfrm>
            <a:off x="609585" y="2289292"/>
            <a:ext cx="5364346" cy="1240841"/>
          </a:xfrm>
          <a:prstGeom prst="roundRect">
            <a:avLst>
              <a:gd name="adj" fmla="val 6957"/>
            </a:avLst>
          </a:prstGeom>
          <a:solidFill>
            <a:srgbClr val="F2F2F2"/>
          </a:solidFill>
          <a:ln w="12700">
            <a:solidFill>
              <a:srgbClr val="F2F2F2"/>
            </a:solidFill>
            <a:prstDash val="solid"/>
          </a:ln>
        </p:spPr>
        <p:txBody>
          <a:bodyPr/>
          <a:lstStyle/>
          <a:p>
            <a:endParaRPr lang="en-US"/>
          </a:p>
        </p:txBody>
      </p:sp>
      <p:sp>
        <p:nvSpPr>
          <p:cNvPr id="9" name="Text 6"/>
          <p:cNvSpPr txBox="1"/>
          <p:nvPr/>
        </p:nvSpPr>
        <p:spPr>
          <a:xfrm>
            <a:off x="792460" y="2375611"/>
            <a:ext cx="4998595" cy="1068202"/>
          </a:xfrm>
          <a:prstGeom prst="rect">
            <a:avLst/>
          </a:prstGeom>
          <a:noFill/>
          <a:ln/>
        </p:spPr>
        <p:txBody>
          <a:bodyPr wrap="square" lIns="0" tIns="0" rIns="0" bIns="0" rtlCol="0" anchor="t"/>
          <a:lstStyle/>
          <a:p>
            <a:pPr marL="0" indent="0">
              <a:spcAft>
                <a:spcPts val="400"/>
              </a:spcAft>
              <a:buNone/>
            </a:pPr>
            <a:r>
              <a:rPr lang="en-US" sz="1400" b="1" dirty="0">
                <a:solidFill>
                  <a:srgbClr val="231F20"/>
                </a:solidFill>
                <a:latin typeface="Arial" pitchFamily="34" charset="0"/>
                <a:ea typeface="Arial" pitchFamily="34" charset="-122"/>
                <a:cs typeface="Arial" pitchFamily="34" charset="-120"/>
              </a:rPr>
              <a:t>We were funded in FY 2026. Are we renewed automatically?</a:t>
            </a:r>
            <a:endParaRPr lang="en-US" sz="1400" dirty="0"/>
          </a:p>
          <a:p>
            <a:pPr marL="0" indent="0">
              <a:buNone/>
            </a:pPr>
            <a:r>
              <a:rPr lang="en-US" sz="1300" dirty="0">
                <a:solidFill>
                  <a:srgbClr val="232323"/>
                </a:solidFill>
                <a:latin typeface="Arial" pitchFamily="34" charset="0"/>
                <a:ea typeface="Arial" pitchFamily="34" charset="-122"/>
                <a:cs typeface="Arial" pitchFamily="34" charset="-120"/>
              </a:rPr>
              <a:t>No. Submit a new FY 2027 application. MHEC determines designation and funding from it.</a:t>
            </a:r>
            <a:endParaRPr lang="en-US" sz="1400" dirty="0"/>
          </a:p>
        </p:txBody>
      </p:sp>
      <p:sp>
        <p:nvSpPr>
          <p:cNvPr id="10" name="Shape 7"/>
          <p:cNvSpPr/>
          <p:nvPr/>
        </p:nvSpPr>
        <p:spPr>
          <a:xfrm>
            <a:off x="6217765" y="2289292"/>
            <a:ext cx="5364346" cy="1240841"/>
          </a:xfrm>
          <a:prstGeom prst="roundRect">
            <a:avLst>
              <a:gd name="adj" fmla="val 6957"/>
            </a:avLst>
          </a:prstGeom>
          <a:solidFill>
            <a:srgbClr val="F2F2F2"/>
          </a:solidFill>
          <a:ln w="12700">
            <a:solidFill>
              <a:srgbClr val="F2F2F2"/>
            </a:solidFill>
            <a:prstDash val="solid"/>
          </a:ln>
        </p:spPr>
        <p:txBody>
          <a:bodyPr/>
          <a:lstStyle/>
          <a:p>
            <a:endParaRPr lang="en-US"/>
          </a:p>
        </p:txBody>
      </p:sp>
      <p:sp>
        <p:nvSpPr>
          <p:cNvPr id="11" name="Text 8"/>
          <p:cNvSpPr txBox="1"/>
          <p:nvPr/>
        </p:nvSpPr>
        <p:spPr>
          <a:xfrm>
            <a:off x="6400640" y="2375611"/>
            <a:ext cx="4998595" cy="1068202"/>
          </a:xfrm>
          <a:prstGeom prst="rect">
            <a:avLst/>
          </a:prstGeom>
          <a:noFill/>
          <a:ln/>
        </p:spPr>
        <p:txBody>
          <a:bodyPr wrap="square" lIns="0" tIns="0" rIns="0" bIns="0" rtlCol="0" anchor="t"/>
          <a:lstStyle/>
          <a:p>
            <a:pPr marL="0" indent="0">
              <a:spcAft>
                <a:spcPts val="400"/>
              </a:spcAft>
              <a:buNone/>
            </a:pPr>
            <a:r>
              <a:rPr lang="en-US" sz="1400" b="1" dirty="0">
                <a:solidFill>
                  <a:srgbClr val="231F20"/>
                </a:solidFill>
                <a:latin typeface="Arial" pitchFamily="34" charset="0"/>
                <a:ea typeface="Arial" pitchFamily="34" charset="-122"/>
                <a:cs typeface="Arial" pitchFamily="34" charset="-120"/>
              </a:rPr>
              <a:t>Must we be designated before we apply?</a:t>
            </a:r>
            <a:endParaRPr lang="en-US" sz="1400" dirty="0"/>
          </a:p>
          <a:p>
            <a:pPr marL="0" indent="0">
              <a:buNone/>
            </a:pPr>
            <a:r>
              <a:rPr lang="en-US" sz="1300" dirty="0">
                <a:solidFill>
                  <a:srgbClr val="232323"/>
                </a:solidFill>
                <a:latin typeface="Arial" pitchFamily="34" charset="0"/>
                <a:ea typeface="Arial" pitchFamily="34" charset="-122"/>
                <a:cs typeface="Arial" pitchFamily="34" charset="-120"/>
              </a:rPr>
              <a:t>No. MHEC decides designation from your application. An award designates you for the grant period.</a:t>
            </a:r>
            <a:endParaRPr lang="en-US" sz="1400" dirty="0"/>
          </a:p>
        </p:txBody>
      </p:sp>
      <p:sp>
        <p:nvSpPr>
          <p:cNvPr id="12" name="Shape 9"/>
          <p:cNvSpPr/>
          <p:nvPr/>
        </p:nvSpPr>
        <p:spPr>
          <a:xfrm>
            <a:off x="609585" y="3659612"/>
            <a:ext cx="5364346" cy="1240841"/>
          </a:xfrm>
          <a:prstGeom prst="roundRect">
            <a:avLst>
              <a:gd name="adj" fmla="val 6957"/>
            </a:avLst>
          </a:prstGeom>
          <a:solidFill>
            <a:srgbClr val="F2F2F2"/>
          </a:solidFill>
          <a:ln w="12700">
            <a:solidFill>
              <a:srgbClr val="F2F2F2"/>
            </a:solidFill>
            <a:prstDash val="solid"/>
          </a:ln>
        </p:spPr>
        <p:txBody>
          <a:bodyPr/>
          <a:lstStyle/>
          <a:p>
            <a:endParaRPr lang="en-US"/>
          </a:p>
        </p:txBody>
      </p:sp>
      <p:sp>
        <p:nvSpPr>
          <p:cNvPr id="13" name="Text 10"/>
          <p:cNvSpPr txBox="1"/>
          <p:nvPr/>
        </p:nvSpPr>
        <p:spPr>
          <a:xfrm>
            <a:off x="792460" y="3745931"/>
            <a:ext cx="4998595" cy="1068202"/>
          </a:xfrm>
          <a:prstGeom prst="rect">
            <a:avLst/>
          </a:prstGeom>
          <a:noFill/>
          <a:ln/>
        </p:spPr>
        <p:txBody>
          <a:bodyPr wrap="square" lIns="0" tIns="0" rIns="0" bIns="0" rtlCol="0" anchor="t"/>
          <a:lstStyle/>
          <a:p>
            <a:pPr marL="0" indent="0">
              <a:spcAft>
                <a:spcPts val="400"/>
              </a:spcAft>
              <a:buNone/>
            </a:pPr>
            <a:r>
              <a:rPr lang="en-US" sz="1400" b="1" dirty="0">
                <a:solidFill>
                  <a:srgbClr val="231F20"/>
                </a:solidFill>
                <a:latin typeface="Arial" pitchFamily="34" charset="0"/>
                <a:ea typeface="Arial" pitchFamily="34" charset="-122"/>
                <a:cs typeface="Arial" pitchFamily="34" charset="-120"/>
              </a:rPr>
              <a:t>We have never run a hunger survey. Are we ineligible?</a:t>
            </a:r>
            <a:endParaRPr lang="en-US" sz="1400" dirty="0"/>
          </a:p>
          <a:p>
            <a:pPr marL="0" indent="0">
              <a:buNone/>
            </a:pPr>
            <a:r>
              <a:rPr lang="en-US" sz="1300" dirty="0">
                <a:solidFill>
                  <a:srgbClr val="232323"/>
                </a:solidFill>
                <a:latin typeface="Arial" pitchFamily="34" charset="0"/>
                <a:ea typeface="Arial" pitchFamily="34" charset="-122"/>
                <a:cs typeface="Arial" pitchFamily="34" charset="-120"/>
              </a:rPr>
              <a:t>No. Prior results are not required, even for past grantees. Commit to running the MHEC survey this grant period.</a:t>
            </a:r>
            <a:endParaRPr lang="en-US" sz="1400" dirty="0"/>
          </a:p>
        </p:txBody>
      </p:sp>
      <p:sp>
        <p:nvSpPr>
          <p:cNvPr id="14" name="Shape 11"/>
          <p:cNvSpPr/>
          <p:nvPr/>
        </p:nvSpPr>
        <p:spPr>
          <a:xfrm>
            <a:off x="6217765" y="3659612"/>
            <a:ext cx="5364346" cy="1240841"/>
          </a:xfrm>
          <a:prstGeom prst="roundRect">
            <a:avLst>
              <a:gd name="adj" fmla="val 6957"/>
            </a:avLst>
          </a:prstGeom>
          <a:solidFill>
            <a:srgbClr val="F2F2F2"/>
          </a:solidFill>
          <a:ln w="12700">
            <a:solidFill>
              <a:srgbClr val="F2F2F2"/>
            </a:solidFill>
            <a:prstDash val="solid"/>
          </a:ln>
        </p:spPr>
        <p:txBody>
          <a:bodyPr/>
          <a:lstStyle/>
          <a:p>
            <a:endParaRPr lang="en-US"/>
          </a:p>
        </p:txBody>
      </p:sp>
      <p:sp>
        <p:nvSpPr>
          <p:cNvPr id="15" name="Text 12"/>
          <p:cNvSpPr txBox="1"/>
          <p:nvPr/>
        </p:nvSpPr>
        <p:spPr>
          <a:xfrm>
            <a:off x="6400640" y="3745931"/>
            <a:ext cx="4998595" cy="1068202"/>
          </a:xfrm>
          <a:prstGeom prst="rect">
            <a:avLst/>
          </a:prstGeom>
          <a:noFill/>
          <a:ln/>
        </p:spPr>
        <p:txBody>
          <a:bodyPr wrap="square" lIns="0" tIns="0" rIns="0" bIns="0" rtlCol="0" anchor="t"/>
          <a:lstStyle/>
          <a:p>
            <a:pPr marL="0" indent="0">
              <a:spcAft>
                <a:spcPts val="400"/>
              </a:spcAft>
              <a:buNone/>
            </a:pPr>
            <a:r>
              <a:rPr lang="en-US" sz="1400" b="1" dirty="0">
                <a:solidFill>
                  <a:srgbClr val="231F20"/>
                </a:solidFill>
                <a:latin typeface="Arial" pitchFamily="34" charset="0"/>
                <a:ea typeface="Arial" pitchFamily="34" charset="-122"/>
                <a:cs typeface="Arial" pitchFamily="34" charset="-120"/>
              </a:rPr>
              <a:t>We are a 2-year college. Do Sections V and VIII apply?</a:t>
            </a:r>
            <a:endParaRPr lang="en-US" sz="1400" dirty="0"/>
          </a:p>
          <a:p>
            <a:pPr marL="0" indent="0">
              <a:buNone/>
            </a:pPr>
            <a:r>
              <a:rPr lang="en-US" sz="1300" dirty="0">
                <a:solidFill>
                  <a:srgbClr val="232323"/>
                </a:solidFill>
                <a:latin typeface="Arial" pitchFamily="34" charset="0"/>
                <a:ea typeface="Arial" pitchFamily="34" charset="-122"/>
                <a:cs typeface="Arial" pitchFamily="34" charset="-120"/>
              </a:rPr>
              <a:t>No. § 11-1703(b) exempts 2-year institutions from SNAP retailer access and meal-sharing.</a:t>
            </a:r>
            <a:endParaRPr lang="en-US" sz="1400" dirty="0"/>
          </a:p>
        </p:txBody>
      </p:sp>
      <p:sp>
        <p:nvSpPr>
          <p:cNvPr id="16" name="Shape 13"/>
          <p:cNvSpPr/>
          <p:nvPr/>
        </p:nvSpPr>
        <p:spPr>
          <a:xfrm>
            <a:off x="609585" y="5029932"/>
            <a:ext cx="5364346" cy="1240841"/>
          </a:xfrm>
          <a:prstGeom prst="roundRect">
            <a:avLst>
              <a:gd name="adj" fmla="val 6957"/>
            </a:avLst>
          </a:prstGeom>
          <a:solidFill>
            <a:srgbClr val="F2F2F2"/>
          </a:solidFill>
          <a:ln w="12700">
            <a:solidFill>
              <a:srgbClr val="F2F2F2"/>
            </a:solidFill>
            <a:prstDash val="solid"/>
          </a:ln>
        </p:spPr>
        <p:txBody>
          <a:bodyPr/>
          <a:lstStyle/>
          <a:p>
            <a:endParaRPr lang="en-US"/>
          </a:p>
        </p:txBody>
      </p:sp>
      <p:sp>
        <p:nvSpPr>
          <p:cNvPr id="17" name="Text 14"/>
          <p:cNvSpPr txBox="1"/>
          <p:nvPr/>
        </p:nvSpPr>
        <p:spPr>
          <a:xfrm>
            <a:off x="792460" y="5116251"/>
            <a:ext cx="4998595" cy="1068202"/>
          </a:xfrm>
          <a:prstGeom prst="rect">
            <a:avLst/>
          </a:prstGeom>
          <a:noFill/>
          <a:ln/>
        </p:spPr>
        <p:txBody>
          <a:bodyPr wrap="square" lIns="0" tIns="0" rIns="0" bIns="0" rtlCol="0" anchor="t"/>
          <a:lstStyle/>
          <a:p>
            <a:pPr marL="0" indent="0">
              <a:spcAft>
                <a:spcPts val="400"/>
              </a:spcAft>
              <a:buNone/>
            </a:pPr>
            <a:r>
              <a:rPr lang="en-US" sz="1400" b="1" dirty="0">
                <a:solidFill>
                  <a:srgbClr val="231F20"/>
                </a:solidFill>
                <a:latin typeface="Arial" pitchFamily="34" charset="0"/>
                <a:ea typeface="Arial" pitchFamily="34" charset="-122"/>
                <a:cs typeface="Arial" pitchFamily="34" charset="-120"/>
              </a:rPr>
              <a:t>Can a private institution receive grant funds?</a:t>
            </a:r>
            <a:endParaRPr lang="en-US" sz="1400" dirty="0"/>
          </a:p>
          <a:p>
            <a:pPr marL="0" indent="0">
              <a:buNone/>
            </a:pPr>
            <a:r>
              <a:rPr lang="en-US" sz="1300" dirty="0">
                <a:solidFill>
                  <a:srgbClr val="232323"/>
                </a:solidFill>
                <a:latin typeface="Arial" pitchFamily="34" charset="0"/>
                <a:ea typeface="Arial" pitchFamily="34" charset="-122"/>
                <a:cs typeface="Arial" pitchFamily="34" charset="-120"/>
              </a:rPr>
              <a:t>No. § 11-1705 limits funding to public institutions and public RHECs. Private institutions may seek designation through Appendix H.</a:t>
            </a:r>
            <a:endParaRPr lang="en-US" sz="1400" dirty="0"/>
          </a:p>
        </p:txBody>
      </p:sp>
      <p:sp>
        <p:nvSpPr>
          <p:cNvPr id="18" name="Shape 15"/>
          <p:cNvSpPr/>
          <p:nvPr/>
        </p:nvSpPr>
        <p:spPr>
          <a:xfrm>
            <a:off x="6217765" y="5029932"/>
            <a:ext cx="5364346" cy="1240841"/>
          </a:xfrm>
          <a:prstGeom prst="roundRect">
            <a:avLst>
              <a:gd name="adj" fmla="val 6957"/>
            </a:avLst>
          </a:prstGeom>
          <a:solidFill>
            <a:srgbClr val="F2F2F2"/>
          </a:solidFill>
          <a:ln w="12700">
            <a:solidFill>
              <a:srgbClr val="F2F2F2"/>
            </a:solidFill>
            <a:prstDash val="solid"/>
          </a:ln>
        </p:spPr>
        <p:txBody>
          <a:bodyPr/>
          <a:lstStyle/>
          <a:p>
            <a:endParaRPr lang="en-US"/>
          </a:p>
        </p:txBody>
      </p:sp>
      <p:sp>
        <p:nvSpPr>
          <p:cNvPr id="19" name="Text 16"/>
          <p:cNvSpPr txBox="1"/>
          <p:nvPr/>
        </p:nvSpPr>
        <p:spPr>
          <a:xfrm>
            <a:off x="6400640" y="5116251"/>
            <a:ext cx="4998595" cy="1068202"/>
          </a:xfrm>
          <a:prstGeom prst="rect">
            <a:avLst/>
          </a:prstGeom>
          <a:noFill/>
          <a:ln/>
        </p:spPr>
        <p:txBody>
          <a:bodyPr wrap="square" lIns="0" tIns="0" rIns="0" bIns="0" rtlCol="0" anchor="t"/>
          <a:lstStyle/>
          <a:p>
            <a:pPr marL="0" indent="0">
              <a:spcAft>
                <a:spcPts val="400"/>
              </a:spcAft>
              <a:buNone/>
            </a:pPr>
            <a:r>
              <a:rPr lang="en-US" sz="1400" b="1" dirty="0">
                <a:solidFill>
                  <a:srgbClr val="231F20"/>
                </a:solidFill>
                <a:latin typeface="Arial" pitchFamily="34" charset="0"/>
                <a:ea typeface="Arial" pitchFamily="34" charset="-122"/>
                <a:cs typeface="Arial" pitchFamily="34" charset="-120"/>
              </a:rPr>
              <a:t>Is the ENOUGH letter required?</a:t>
            </a:r>
            <a:endParaRPr lang="en-US" sz="1400" dirty="0"/>
          </a:p>
          <a:p>
            <a:pPr marL="0" indent="0">
              <a:buNone/>
            </a:pPr>
            <a:r>
              <a:rPr lang="en-US" sz="1300" dirty="0">
                <a:solidFill>
                  <a:srgbClr val="232323"/>
                </a:solidFill>
                <a:latin typeface="Arial" pitchFamily="34" charset="0"/>
                <a:ea typeface="Arial" pitchFamily="34" charset="-122"/>
                <a:cs typeface="Arial" pitchFamily="34" charset="-120"/>
              </a:rPr>
              <a:t>Only for ENOUGH priority. It must come from an ENOUGH Quarterback representing the designated community.</a:t>
            </a:r>
            <a:endParaRPr lang="en-US" sz="14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3813048" y="0"/>
            <a:ext cx="2889504" cy="1014984"/>
          </a:xfrm>
          <a:prstGeom prst="rect">
            <a:avLst/>
          </a:prstGeom>
          <a:solidFill>
            <a:srgbClr val="FEC233"/>
          </a:solidFill>
          <a:ln w="12700">
            <a:solidFill>
              <a:srgbClr val="FEC233"/>
            </a:solidFill>
            <a:prstDash val="solid"/>
          </a:ln>
        </p:spPr>
        <p:txBody>
          <a:bodyPr/>
          <a:lstStyle/>
          <a:p>
            <a:endParaRPr lang="en-US"/>
          </a:p>
        </p:txBody>
      </p:sp>
      <p:sp>
        <p:nvSpPr>
          <p:cNvPr id="3" name="Shape 1"/>
          <p:cNvSpPr/>
          <p:nvPr/>
        </p:nvSpPr>
        <p:spPr>
          <a:xfrm>
            <a:off x="6702552" y="0"/>
            <a:ext cx="2670048" cy="1014984"/>
          </a:xfrm>
          <a:prstGeom prst="rect">
            <a:avLst/>
          </a:prstGeom>
          <a:solidFill>
            <a:srgbClr val="231F20"/>
          </a:solidFill>
          <a:ln w="12700">
            <a:solidFill>
              <a:srgbClr val="231F20"/>
            </a:solidFill>
            <a:prstDash val="solid"/>
          </a:ln>
        </p:spPr>
        <p:txBody>
          <a:bodyPr/>
          <a:lstStyle/>
          <a:p>
            <a:endParaRPr lang="en-US"/>
          </a:p>
        </p:txBody>
      </p:sp>
      <p:sp>
        <p:nvSpPr>
          <p:cNvPr id="4" name="Shape 2"/>
          <p:cNvSpPr/>
          <p:nvPr/>
        </p:nvSpPr>
        <p:spPr>
          <a:xfrm>
            <a:off x="9372600" y="0"/>
            <a:ext cx="2819095" cy="1014984"/>
          </a:xfrm>
          <a:prstGeom prst="rect">
            <a:avLst/>
          </a:prstGeom>
          <a:solidFill>
            <a:srgbClr val="C4113C"/>
          </a:solidFill>
          <a:ln w="12700">
            <a:solidFill>
              <a:srgbClr val="C4113C"/>
            </a:solidFill>
            <a:prstDash val="solid"/>
          </a:ln>
        </p:spPr>
        <p:txBody>
          <a:bodyPr/>
          <a:lstStyle/>
          <a:p>
            <a:endParaRPr lang="en-US"/>
          </a:p>
        </p:txBody>
      </p:sp>
      <p:pic>
        <p:nvPicPr>
          <p:cNvPr id="5" name="Image 0" descr="/home/claude/deck/img/logo.png"/>
          <p:cNvPicPr>
            <a:picLocks noChangeAspect="1"/>
          </p:cNvPicPr>
          <p:nvPr/>
        </p:nvPicPr>
        <p:blipFill>
          <a:blip r:embed="rId3"/>
          <a:stretch>
            <a:fillRect/>
          </a:stretch>
        </p:blipFill>
        <p:spPr>
          <a:xfrm>
            <a:off x="320040" y="137160"/>
            <a:ext cx="3163824" cy="841248"/>
          </a:xfrm>
          <a:prstGeom prst="rect">
            <a:avLst/>
          </a:prstGeom>
        </p:spPr>
      </p:pic>
      <p:sp>
        <p:nvSpPr>
          <p:cNvPr id="6" name="Text 3"/>
          <p:cNvSpPr txBox="1"/>
          <p:nvPr/>
        </p:nvSpPr>
        <p:spPr>
          <a:xfrm>
            <a:off x="609585" y="1188720"/>
            <a:ext cx="10972526" cy="302118"/>
          </a:xfrm>
          <a:prstGeom prst="rect">
            <a:avLst/>
          </a:prstGeom>
          <a:noFill/>
          <a:ln/>
        </p:spPr>
        <p:txBody>
          <a:bodyPr wrap="square" lIns="0" tIns="0" rIns="0" bIns="0" rtlCol="0" anchor="ctr"/>
          <a:lstStyle/>
          <a:p>
            <a:pPr marL="0" indent="0">
              <a:buNone/>
            </a:pPr>
            <a:r>
              <a:rPr lang="en-US" sz="1150" b="1" kern="0" spc="200" dirty="0">
                <a:solidFill>
                  <a:srgbClr val="231F20"/>
                </a:solidFill>
                <a:latin typeface="Arial" pitchFamily="34" charset="0"/>
                <a:ea typeface="Arial" pitchFamily="34" charset="-122"/>
                <a:cs typeface="Arial" pitchFamily="34" charset="-120"/>
              </a:rPr>
              <a:t>FAQ</a:t>
            </a:r>
            <a:endParaRPr lang="en-US" sz="1150" dirty="0"/>
          </a:p>
        </p:txBody>
      </p:sp>
      <p:sp>
        <p:nvSpPr>
          <p:cNvPr id="7" name="Text 4"/>
          <p:cNvSpPr txBox="1"/>
          <p:nvPr/>
        </p:nvSpPr>
        <p:spPr>
          <a:xfrm>
            <a:off x="609585" y="1447678"/>
            <a:ext cx="10972526" cy="647395"/>
          </a:xfrm>
          <a:prstGeom prst="rect">
            <a:avLst/>
          </a:prstGeom>
          <a:noFill/>
          <a:ln/>
        </p:spPr>
        <p:txBody>
          <a:bodyPr wrap="square" lIns="0" tIns="0" rIns="0" bIns="0" rtlCol="0" anchor="t"/>
          <a:lstStyle/>
          <a:p>
            <a:pPr marL="0" indent="0">
              <a:buNone/>
            </a:pPr>
            <a:r>
              <a:rPr lang="en-US" sz="3000" b="1" dirty="0">
                <a:solidFill>
                  <a:srgbClr val="C4113C"/>
                </a:solidFill>
                <a:latin typeface="Arial" pitchFamily="34" charset="0"/>
                <a:ea typeface="Arial" pitchFamily="34" charset="-122"/>
                <a:cs typeface="Arial" pitchFamily="34" charset="-120"/>
              </a:rPr>
              <a:t>Writing the narrative</a:t>
            </a:r>
            <a:endParaRPr lang="en-US" sz="3000" dirty="0"/>
          </a:p>
        </p:txBody>
      </p:sp>
      <p:sp>
        <p:nvSpPr>
          <p:cNvPr id="8" name="Shape 5"/>
          <p:cNvSpPr/>
          <p:nvPr/>
        </p:nvSpPr>
        <p:spPr>
          <a:xfrm>
            <a:off x="609585" y="2289292"/>
            <a:ext cx="5364346" cy="1240841"/>
          </a:xfrm>
          <a:prstGeom prst="roundRect">
            <a:avLst>
              <a:gd name="adj" fmla="val 6957"/>
            </a:avLst>
          </a:prstGeom>
          <a:solidFill>
            <a:srgbClr val="F2F2F2"/>
          </a:solidFill>
          <a:ln w="12700">
            <a:solidFill>
              <a:srgbClr val="F2F2F2"/>
            </a:solidFill>
            <a:prstDash val="solid"/>
          </a:ln>
        </p:spPr>
        <p:txBody>
          <a:bodyPr/>
          <a:lstStyle/>
          <a:p>
            <a:endParaRPr lang="en-US"/>
          </a:p>
        </p:txBody>
      </p:sp>
      <p:sp>
        <p:nvSpPr>
          <p:cNvPr id="9" name="Text 6"/>
          <p:cNvSpPr txBox="1"/>
          <p:nvPr/>
        </p:nvSpPr>
        <p:spPr>
          <a:xfrm>
            <a:off x="792460" y="2375611"/>
            <a:ext cx="4998595" cy="1068202"/>
          </a:xfrm>
          <a:prstGeom prst="rect">
            <a:avLst/>
          </a:prstGeom>
          <a:noFill/>
          <a:ln/>
        </p:spPr>
        <p:txBody>
          <a:bodyPr wrap="square" lIns="0" tIns="0" rIns="0" bIns="0" rtlCol="0" anchor="t"/>
          <a:lstStyle/>
          <a:p>
            <a:pPr marL="0" indent="0">
              <a:spcAft>
                <a:spcPts val="400"/>
              </a:spcAft>
              <a:buNone/>
            </a:pPr>
            <a:r>
              <a:rPr lang="en-US" sz="1400" b="1" dirty="0">
                <a:solidFill>
                  <a:srgbClr val="231F20"/>
                </a:solidFill>
                <a:latin typeface="Arial" pitchFamily="34" charset="0"/>
                <a:ea typeface="Arial" pitchFamily="34" charset="-122"/>
                <a:cs typeface="Arial" pitchFamily="34" charset="-120"/>
              </a:rPr>
              <a:t>What must the needs assessment include?</a:t>
            </a:r>
            <a:endParaRPr lang="en-US" sz="1400" dirty="0"/>
          </a:p>
          <a:p>
            <a:pPr marL="0" indent="0">
              <a:buNone/>
            </a:pPr>
            <a:r>
              <a:rPr lang="en-US" sz="1300" dirty="0">
                <a:solidFill>
                  <a:srgbClr val="232323"/>
                </a:solidFill>
                <a:latin typeface="Arial" pitchFamily="34" charset="0"/>
                <a:ea typeface="Arial" pitchFamily="34" charset="-122"/>
                <a:cs typeface="Arial" pitchFamily="34" charset="-120"/>
              </a:rPr>
              <a:t>Documented need, current services and gaps, the Pell-eligible percentage (MHEC RPA dashboard), and the State Plan goal the project advances.</a:t>
            </a:r>
            <a:endParaRPr lang="en-US" sz="1400" dirty="0"/>
          </a:p>
        </p:txBody>
      </p:sp>
      <p:sp>
        <p:nvSpPr>
          <p:cNvPr id="10" name="Shape 7"/>
          <p:cNvSpPr/>
          <p:nvPr/>
        </p:nvSpPr>
        <p:spPr>
          <a:xfrm>
            <a:off x="6217765" y="2289292"/>
            <a:ext cx="5364346" cy="1240841"/>
          </a:xfrm>
          <a:prstGeom prst="roundRect">
            <a:avLst>
              <a:gd name="adj" fmla="val 6957"/>
            </a:avLst>
          </a:prstGeom>
          <a:solidFill>
            <a:srgbClr val="F2F2F2"/>
          </a:solidFill>
          <a:ln w="12700">
            <a:solidFill>
              <a:srgbClr val="F2F2F2"/>
            </a:solidFill>
            <a:prstDash val="solid"/>
          </a:ln>
        </p:spPr>
        <p:txBody>
          <a:bodyPr/>
          <a:lstStyle/>
          <a:p>
            <a:endParaRPr lang="en-US"/>
          </a:p>
        </p:txBody>
      </p:sp>
      <p:sp>
        <p:nvSpPr>
          <p:cNvPr id="11" name="Text 8"/>
          <p:cNvSpPr txBox="1"/>
          <p:nvPr/>
        </p:nvSpPr>
        <p:spPr>
          <a:xfrm>
            <a:off x="6400640" y="2375611"/>
            <a:ext cx="4998595" cy="1068202"/>
          </a:xfrm>
          <a:prstGeom prst="rect">
            <a:avLst/>
          </a:prstGeom>
          <a:noFill/>
          <a:ln/>
        </p:spPr>
        <p:txBody>
          <a:bodyPr wrap="square" lIns="0" tIns="0" rIns="0" bIns="0" rtlCol="0" anchor="t"/>
          <a:lstStyle/>
          <a:p>
            <a:pPr marL="0" indent="0">
              <a:spcAft>
                <a:spcPts val="400"/>
              </a:spcAft>
              <a:buNone/>
            </a:pPr>
            <a:r>
              <a:rPr lang="en-US" sz="1400" b="1" dirty="0">
                <a:solidFill>
                  <a:srgbClr val="231F20"/>
                </a:solidFill>
                <a:latin typeface="Arial" pitchFamily="34" charset="0"/>
                <a:ea typeface="Arial" pitchFamily="34" charset="-122"/>
                <a:cs typeface="Arial" pitchFamily="34" charset="-120"/>
              </a:rPr>
              <a:t>Our task force is new. What do reviewers need?</a:t>
            </a:r>
            <a:endParaRPr lang="en-US" sz="1400" dirty="0"/>
          </a:p>
          <a:p>
            <a:pPr marL="0" indent="0">
              <a:buNone/>
            </a:pPr>
            <a:r>
              <a:rPr lang="en-US" sz="1300" dirty="0">
                <a:solidFill>
                  <a:srgbClr val="232323"/>
                </a:solidFill>
                <a:latin typeface="Arial" pitchFamily="34" charset="0"/>
                <a:ea typeface="Arial" pitchFamily="34" charset="-122"/>
                <a:cs typeface="Arial" pitchFamily="34" charset="-120"/>
              </a:rPr>
              <a:t>A roster, at least three meeting dates (past or planned), and two or more goals, each with steps, a lead, and a measure. Use Appendix E.</a:t>
            </a:r>
            <a:endParaRPr lang="en-US" sz="1400" dirty="0"/>
          </a:p>
        </p:txBody>
      </p:sp>
      <p:sp>
        <p:nvSpPr>
          <p:cNvPr id="12" name="Shape 9"/>
          <p:cNvSpPr/>
          <p:nvPr/>
        </p:nvSpPr>
        <p:spPr>
          <a:xfrm>
            <a:off x="609585" y="3659612"/>
            <a:ext cx="5364346" cy="1240841"/>
          </a:xfrm>
          <a:prstGeom prst="roundRect">
            <a:avLst>
              <a:gd name="adj" fmla="val 6957"/>
            </a:avLst>
          </a:prstGeom>
          <a:solidFill>
            <a:srgbClr val="F2F2F2"/>
          </a:solidFill>
          <a:ln w="12700">
            <a:solidFill>
              <a:srgbClr val="F2F2F2"/>
            </a:solidFill>
            <a:prstDash val="solid"/>
          </a:ln>
        </p:spPr>
        <p:txBody>
          <a:bodyPr/>
          <a:lstStyle/>
          <a:p>
            <a:endParaRPr lang="en-US"/>
          </a:p>
        </p:txBody>
      </p:sp>
      <p:sp>
        <p:nvSpPr>
          <p:cNvPr id="13" name="Text 10"/>
          <p:cNvSpPr txBox="1"/>
          <p:nvPr/>
        </p:nvSpPr>
        <p:spPr>
          <a:xfrm>
            <a:off x="792460" y="3745931"/>
            <a:ext cx="4998595" cy="1068202"/>
          </a:xfrm>
          <a:prstGeom prst="rect">
            <a:avLst/>
          </a:prstGeom>
          <a:noFill/>
          <a:ln/>
        </p:spPr>
        <p:txBody>
          <a:bodyPr wrap="square" lIns="0" tIns="0" rIns="0" bIns="0" rtlCol="0" anchor="t"/>
          <a:lstStyle/>
          <a:p>
            <a:pPr marL="0" indent="0">
              <a:spcAft>
                <a:spcPts val="400"/>
              </a:spcAft>
              <a:buNone/>
            </a:pPr>
            <a:r>
              <a:rPr lang="en-US" sz="1400" b="1" dirty="0">
                <a:solidFill>
                  <a:srgbClr val="231F20"/>
                </a:solidFill>
                <a:latin typeface="Arial" pitchFamily="34" charset="0"/>
                <a:ea typeface="Arial" pitchFamily="34" charset="-122"/>
                <a:cs typeface="Arial" pitchFamily="34" charset="-120"/>
              </a:rPr>
              <a:t>Can one staff member cover both SNAP roles?</a:t>
            </a:r>
            <a:endParaRPr lang="en-US" sz="1400" dirty="0"/>
          </a:p>
          <a:p>
            <a:pPr marL="0" indent="0">
              <a:buNone/>
            </a:pPr>
            <a:r>
              <a:rPr lang="en-US" sz="1300" dirty="0">
                <a:solidFill>
                  <a:srgbClr val="232323"/>
                </a:solidFill>
                <a:latin typeface="Arial" pitchFamily="34" charset="0"/>
                <a:ea typeface="Arial" pitchFamily="34" charset="-122"/>
                <a:cs typeface="Arial" pitchFamily="34" charset="-120"/>
              </a:rPr>
              <a:t>Yes, if named for both: enrollment help (Section III) and telling work-study students they may be SNAP eligible (Section IV).</a:t>
            </a:r>
            <a:endParaRPr lang="en-US" sz="1400" dirty="0"/>
          </a:p>
        </p:txBody>
      </p:sp>
      <p:sp>
        <p:nvSpPr>
          <p:cNvPr id="14" name="Shape 11"/>
          <p:cNvSpPr/>
          <p:nvPr/>
        </p:nvSpPr>
        <p:spPr>
          <a:xfrm>
            <a:off x="6217765" y="3659612"/>
            <a:ext cx="5364346" cy="1240841"/>
          </a:xfrm>
          <a:prstGeom prst="roundRect">
            <a:avLst>
              <a:gd name="adj" fmla="val 6957"/>
            </a:avLst>
          </a:prstGeom>
          <a:solidFill>
            <a:srgbClr val="F2F2F2"/>
          </a:solidFill>
          <a:ln w="12700">
            <a:solidFill>
              <a:srgbClr val="F2F2F2"/>
            </a:solidFill>
            <a:prstDash val="solid"/>
          </a:ln>
        </p:spPr>
        <p:txBody>
          <a:bodyPr/>
          <a:lstStyle/>
          <a:p>
            <a:endParaRPr lang="en-US"/>
          </a:p>
        </p:txBody>
      </p:sp>
      <p:sp>
        <p:nvSpPr>
          <p:cNvPr id="15" name="Text 12"/>
          <p:cNvSpPr txBox="1"/>
          <p:nvPr/>
        </p:nvSpPr>
        <p:spPr>
          <a:xfrm>
            <a:off x="6400640" y="3745931"/>
            <a:ext cx="4998595" cy="1068202"/>
          </a:xfrm>
          <a:prstGeom prst="rect">
            <a:avLst/>
          </a:prstGeom>
          <a:noFill/>
          <a:ln/>
        </p:spPr>
        <p:txBody>
          <a:bodyPr wrap="square" lIns="0" tIns="0" rIns="0" bIns="0" rtlCol="0" anchor="t"/>
          <a:lstStyle/>
          <a:p>
            <a:pPr marL="0" indent="0">
              <a:spcAft>
                <a:spcPts val="400"/>
              </a:spcAft>
              <a:buNone/>
            </a:pPr>
            <a:r>
              <a:rPr lang="en-US" sz="1400" b="1" dirty="0">
                <a:solidFill>
                  <a:srgbClr val="231F20"/>
                </a:solidFill>
                <a:latin typeface="Arial" pitchFamily="34" charset="0"/>
                <a:ea typeface="Arial" pitchFamily="34" charset="-122"/>
                <a:cs typeface="Arial" pitchFamily="34" charset="-120"/>
              </a:rPr>
              <a:t>Physical pantry or alternative arrangement?</a:t>
            </a:r>
            <a:endParaRPr lang="en-US" sz="1400" dirty="0"/>
          </a:p>
          <a:p>
            <a:pPr marL="0" indent="0">
              <a:buNone/>
            </a:pPr>
            <a:r>
              <a:rPr lang="en-US" sz="1300" dirty="0">
                <a:solidFill>
                  <a:srgbClr val="232323"/>
                </a:solidFill>
                <a:latin typeface="Arial" pitchFamily="34" charset="0"/>
                <a:ea typeface="Arial" pitchFamily="34" charset="-122"/>
                <a:cs typeface="Arial" pitchFamily="34" charset="-120"/>
              </a:rPr>
              <a:t>A stationary pantry uses Option A. Mobile markets, lockers, vouchers, or dining dollars use Option B, if free or low cost and stigma-free.</a:t>
            </a:r>
            <a:endParaRPr lang="en-US" sz="1400" dirty="0"/>
          </a:p>
        </p:txBody>
      </p:sp>
      <p:sp>
        <p:nvSpPr>
          <p:cNvPr id="16" name="Shape 13"/>
          <p:cNvSpPr/>
          <p:nvPr/>
        </p:nvSpPr>
        <p:spPr>
          <a:xfrm>
            <a:off x="609585" y="5029932"/>
            <a:ext cx="5364346" cy="1240841"/>
          </a:xfrm>
          <a:prstGeom prst="roundRect">
            <a:avLst>
              <a:gd name="adj" fmla="val 6957"/>
            </a:avLst>
          </a:prstGeom>
          <a:solidFill>
            <a:srgbClr val="F2F2F2"/>
          </a:solidFill>
          <a:ln w="12700">
            <a:solidFill>
              <a:srgbClr val="F2F2F2"/>
            </a:solidFill>
            <a:prstDash val="solid"/>
          </a:ln>
        </p:spPr>
        <p:txBody>
          <a:bodyPr/>
          <a:lstStyle/>
          <a:p>
            <a:endParaRPr lang="en-US"/>
          </a:p>
        </p:txBody>
      </p:sp>
      <p:sp>
        <p:nvSpPr>
          <p:cNvPr id="17" name="Text 14"/>
          <p:cNvSpPr txBox="1"/>
          <p:nvPr/>
        </p:nvSpPr>
        <p:spPr>
          <a:xfrm>
            <a:off x="792460" y="5116251"/>
            <a:ext cx="4998595" cy="1068202"/>
          </a:xfrm>
          <a:prstGeom prst="rect">
            <a:avLst/>
          </a:prstGeom>
          <a:noFill/>
          <a:ln/>
        </p:spPr>
        <p:txBody>
          <a:bodyPr wrap="square" lIns="0" tIns="0" rIns="0" bIns="0" rtlCol="0" anchor="t"/>
          <a:lstStyle/>
          <a:p>
            <a:pPr marL="0" indent="0">
              <a:spcAft>
                <a:spcPts val="400"/>
              </a:spcAft>
              <a:buNone/>
            </a:pPr>
            <a:r>
              <a:rPr lang="en-US" sz="1400" b="1" dirty="0">
                <a:solidFill>
                  <a:srgbClr val="231F20"/>
                </a:solidFill>
                <a:latin typeface="Arial" pitchFamily="34" charset="0"/>
                <a:ea typeface="Arial" pitchFamily="34" charset="-122"/>
                <a:cs typeface="Arial" pitchFamily="34" charset="-120"/>
              </a:rPr>
              <a:t>What does the NHHAW section need?</a:t>
            </a:r>
            <a:endParaRPr lang="en-US" sz="1400" dirty="0"/>
          </a:p>
          <a:p>
            <a:pPr marL="0" indent="0">
              <a:buNone/>
            </a:pPr>
            <a:r>
              <a:rPr lang="en-US" sz="1300" dirty="0">
                <a:solidFill>
                  <a:srgbClr val="232323"/>
                </a:solidFill>
                <a:latin typeface="Arial" pitchFamily="34" charset="0"/>
                <a:ea typeface="Arial" pitchFamily="34" charset="-122"/>
                <a:cs typeface="Arial" pitchFamily="34" charset="-120"/>
              </a:rPr>
              <a:t>An awareness day campaign activity and at least one event, with goals and partners. This year it may be held any time in the grant period.</a:t>
            </a:r>
            <a:endParaRPr lang="en-US" sz="1400" dirty="0"/>
          </a:p>
        </p:txBody>
      </p:sp>
      <p:sp>
        <p:nvSpPr>
          <p:cNvPr id="18" name="Shape 15"/>
          <p:cNvSpPr/>
          <p:nvPr/>
        </p:nvSpPr>
        <p:spPr>
          <a:xfrm>
            <a:off x="6217765" y="5029932"/>
            <a:ext cx="5364346" cy="1240841"/>
          </a:xfrm>
          <a:prstGeom prst="roundRect">
            <a:avLst>
              <a:gd name="adj" fmla="val 6957"/>
            </a:avLst>
          </a:prstGeom>
          <a:solidFill>
            <a:srgbClr val="F2F2F2"/>
          </a:solidFill>
          <a:ln w="12700">
            <a:solidFill>
              <a:srgbClr val="F2F2F2"/>
            </a:solidFill>
            <a:prstDash val="solid"/>
          </a:ln>
        </p:spPr>
        <p:txBody>
          <a:bodyPr/>
          <a:lstStyle/>
          <a:p>
            <a:endParaRPr lang="en-US"/>
          </a:p>
        </p:txBody>
      </p:sp>
      <p:sp>
        <p:nvSpPr>
          <p:cNvPr id="19" name="Text 16"/>
          <p:cNvSpPr txBox="1"/>
          <p:nvPr/>
        </p:nvSpPr>
        <p:spPr>
          <a:xfrm>
            <a:off x="6400640" y="5116251"/>
            <a:ext cx="4998595" cy="1068202"/>
          </a:xfrm>
          <a:prstGeom prst="rect">
            <a:avLst/>
          </a:prstGeom>
          <a:noFill/>
          <a:ln/>
        </p:spPr>
        <p:txBody>
          <a:bodyPr wrap="square" lIns="0" tIns="0" rIns="0" bIns="0" rtlCol="0" anchor="t"/>
          <a:lstStyle/>
          <a:p>
            <a:pPr marL="0" indent="0">
              <a:spcAft>
                <a:spcPts val="400"/>
              </a:spcAft>
              <a:buNone/>
            </a:pPr>
            <a:r>
              <a:rPr lang="en-US" sz="1400" b="1" dirty="0">
                <a:solidFill>
                  <a:srgbClr val="231F20"/>
                </a:solidFill>
                <a:latin typeface="Arial" pitchFamily="34" charset="0"/>
                <a:ea typeface="Arial" pitchFamily="34" charset="-122"/>
                <a:cs typeface="Arial" pitchFamily="34" charset="-120"/>
              </a:rPr>
              <a:t>We are 4-year and no campus retailer takes SNAP.</a:t>
            </a:r>
            <a:endParaRPr lang="en-US" sz="1400" dirty="0"/>
          </a:p>
          <a:p>
            <a:pPr marL="0" indent="0">
              <a:buNone/>
            </a:pPr>
            <a:r>
              <a:rPr lang="en-US" sz="1300" dirty="0">
                <a:solidFill>
                  <a:srgbClr val="232323"/>
                </a:solidFill>
                <a:latin typeface="Arial" pitchFamily="34" charset="0"/>
                <a:ea typeface="Arial" pitchFamily="34" charset="-122"/>
                <a:cs typeface="Arial" pitchFamily="34" charset="-120"/>
              </a:rPr>
              <a:t>Describe steps taken to explore SNAP acceptance, or how students learn which off-campus retailers accept SNAP.</a:t>
            </a:r>
            <a:endParaRPr lang="en-US" sz="14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3813048" y="0"/>
            <a:ext cx="2889504" cy="1014984"/>
          </a:xfrm>
          <a:prstGeom prst="rect">
            <a:avLst/>
          </a:prstGeom>
          <a:solidFill>
            <a:srgbClr val="FEC233"/>
          </a:solidFill>
          <a:ln w="12700">
            <a:solidFill>
              <a:srgbClr val="FEC233"/>
            </a:solidFill>
            <a:prstDash val="solid"/>
          </a:ln>
        </p:spPr>
        <p:txBody>
          <a:bodyPr/>
          <a:lstStyle/>
          <a:p>
            <a:endParaRPr lang="en-US"/>
          </a:p>
        </p:txBody>
      </p:sp>
      <p:sp>
        <p:nvSpPr>
          <p:cNvPr id="3" name="Shape 1"/>
          <p:cNvSpPr/>
          <p:nvPr/>
        </p:nvSpPr>
        <p:spPr>
          <a:xfrm>
            <a:off x="6702552" y="0"/>
            <a:ext cx="2670048" cy="1014984"/>
          </a:xfrm>
          <a:prstGeom prst="rect">
            <a:avLst/>
          </a:prstGeom>
          <a:solidFill>
            <a:srgbClr val="231F20"/>
          </a:solidFill>
          <a:ln w="12700">
            <a:solidFill>
              <a:srgbClr val="231F20"/>
            </a:solidFill>
            <a:prstDash val="solid"/>
          </a:ln>
        </p:spPr>
        <p:txBody>
          <a:bodyPr/>
          <a:lstStyle/>
          <a:p>
            <a:endParaRPr lang="en-US"/>
          </a:p>
        </p:txBody>
      </p:sp>
      <p:sp>
        <p:nvSpPr>
          <p:cNvPr id="4" name="Shape 2"/>
          <p:cNvSpPr/>
          <p:nvPr/>
        </p:nvSpPr>
        <p:spPr>
          <a:xfrm>
            <a:off x="9372600" y="0"/>
            <a:ext cx="2819095" cy="1014984"/>
          </a:xfrm>
          <a:prstGeom prst="rect">
            <a:avLst/>
          </a:prstGeom>
          <a:solidFill>
            <a:srgbClr val="C4113C"/>
          </a:solidFill>
          <a:ln w="12700">
            <a:solidFill>
              <a:srgbClr val="C4113C"/>
            </a:solidFill>
            <a:prstDash val="solid"/>
          </a:ln>
        </p:spPr>
        <p:txBody>
          <a:bodyPr/>
          <a:lstStyle/>
          <a:p>
            <a:endParaRPr lang="en-US"/>
          </a:p>
        </p:txBody>
      </p:sp>
      <p:pic>
        <p:nvPicPr>
          <p:cNvPr id="5" name="Image 0" descr="/home/claude/deck/img/logo.png"/>
          <p:cNvPicPr>
            <a:picLocks noChangeAspect="1"/>
          </p:cNvPicPr>
          <p:nvPr/>
        </p:nvPicPr>
        <p:blipFill>
          <a:blip r:embed="rId3"/>
          <a:stretch>
            <a:fillRect/>
          </a:stretch>
        </p:blipFill>
        <p:spPr>
          <a:xfrm>
            <a:off x="320040" y="137160"/>
            <a:ext cx="3163824" cy="841248"/>
          </a:xfrm>
          <a:prstGeom prst="rect">
            <a:avLst/>
          </a:prstGeom>
        </p:spPr>
      </p:pic>
      <p:sp>
        <p:nvSpPr>
          <p:cNvPr id="6" name="Text 3"/>
          <p:cNvSpPr txBox="1"/>
          <p:nvPr/>
        </p:nvSpPr>
        <p:spPr>
          <a:xfrm>
            <a:off x="609585" y="1188720"/>
            <a:ext cx="10972526" cy="302118"/>
          </a:xfrm>
          <a:prstGeom prst="rect">
            <a:avLst/>
          </a:prstGeom>
          <a:noFill/>
          <a:ln/>
        </p:spPr>
        <p:txBody>
          <a:bodyPr wrap="square" lIns="0" tIns="0" rIns="0" bIns="0" rtlCol="0" anchor="ctr"/>
          <a:lstStyle/>
          <a:p>
            <a:pPr marL="0" indent="0">
              <a:buNone/>
            </a:pPr>
            <a:r>
              <a:rPr lang="en-US" sz="1150" b="1" kern="0" spc="200" dirty="0">
                <a:solidFill>
                  <a:srgbClr val="231F20"/>
                </a:solidFill>
                <a:latin typeface="Arial" pitchFamily="34" charset="0"/>
                <a:ea typeface="Arial" pitchFamily="34" charset="-122"/>
                <a:cs typeface="Arial" pitchFamily="34" charset="-120"/>
              </a:rPr>
              <a:t>FAQ</a:t>
            </a:r>
            <a:endParaRPr lang="en-US" sz="1150" dirty="0"/>
          </a:p>
        </p:txBody>
      </p:sp>
      <p:sp>
        <p:nvSpPr>
          <p:cNvPr id="7" name="Text 4"/>
          <p:cNvSpPr txBox="1"/>
          <p:nvPr/>
        </p:nvSpPr>
        <p:spPr>
          <a:xfrm>
            <a:off x="609585" y="1447678"/>
            <a:ext cx="10972526" cy="647395"/>
          </a:xfrm>
          <a:prstGeom prst="rect">
            <a:avLst/>
          </a:prstGeom>
          <a:noFill/>
          <a:ln/>
        </p:spPr>
        <p:txBody>
          <a:bodyPr wrap="square" lIns="0" tIns="0" rIns="0" bIns="0" rtlCol="0" anchor="t"/>
          <a:lstStyle/>
          <a:p>
            <a:pPr marL="0" indent="0">
              <a:buNone/>
            </a:pPr>
            <a:r>
              <a:rPr lang="en-US" sz="3000" b="1" dirty="0">
                <a:solidFill>
                  <a:srgbClr val="C4113C"/>
                </a:solidFill>
                <a:latin typeface="Arial" pitchFamily="34" charset="0"/>
                <a:ea typeface="Arial" pitchFamily="34" charset="-122"/>
                <a:cs typeface="Arial" pitchFamily="34" charset="-120"/>
              </a:rPr>
              <a:t>Budget and match</a:t>
            </a:r>
            <a:endParaRPr lang="en-US" sz="3000" dirty="0"/>
          </a:p>
        </p:txBody>
      </p:sp>
      <p:sp>
        <p:nvSpPr>
          <p:cNvPr id="8" name="Shape 5"/>
          <p:cNvSpPr/>
          <p:nvPr/>
        </p:nvSpPr>
        <p:spPr>
          <a:xfrm>
            <a:off x="609585" y="2289292"/>
            <a:ext cx="5364346" cy="1240841"/>
          </a:xfrm>
          <a:prstGeom prst="roundRect">
            <a:avLst>
              <a:gd name="adj" fmla="val 6957"/>
            </a:avLst>
          </a:prstGeom>
          <a:solidFill>
            <a:srgbClr val="F2F2F2"/>
          </a:solidFill>
          <a:ln w="12700">
            <a:solidFill>
              <a:srgbClr val="F2F2F2"/>
            </a:solidFill>
            <a:prstDash val="solid"/>
          </a:ln>
        </p:spPr>
        <p:txBody>
          <a:bodyPr/>
          <a:lstStyle/>
          <a:p>
            <a:endParaRPr lang="en-US"/>
          </a:p>
        </p:txBody>
      </p:sp>
      <p:sp>
        <p:nvSpPr>
          <p:cNvPr id="9" name="Text 6"/>
          <p:cNvSpPr txBox="1"/>
          <p:nvPr/>
        </p:nvSpPr>
        <p:spPr>
          <a:xfrm>
            <a:off x="792460" y="2375611"/>
            <a:ext cx="4998595" cy="1068202"/>
          </a:xfrm>
          <a:prstGeom prst="rect">
            <a:avLst/>
          </a:prstGeom>
          <a:noFill/>
          <a:ln/>
        </p:spPr>
        <p:txBody>
          <a:bodyPr wrap="square" lIns="0" tIns="0" rIns="0" bIns="0" rtlCol="0" anchor="t"/>
          <a:lstStyle/>
          <a:p>
            <a:pPr marL="0" indent="0">
              <a:spcAft>
                <a:spcPts val="400"/>
              </a:spcAft>
              <a:buNone/>
            </a:pPr>
            <a:r>
              <a:rPr lang="en-US" sz="1400" b="1" dirty="0">
                <a:solidFill>
                  <a:srgbClr val="231F20"/>
                </a:solidFill>
                <a:latin typeface="Arial" pitchFamily="34" charset="0"/>
                <a:ea typeface="Arial" pitchFamily="34" charset="-122"/>
                <a:cs typeface="Arial" pitchFamily="34" charset="-120"/>
              </a:rPr>
              <a:t>Is match 25% of the grant or of the total project?</a:t>
            </a:r>
            <a:endParaRPr lang="en-US" sz="1400" dirty="0"/>
          </a:p>
          <a:p>
            <a:pPr marL="0" indent="0">
              <a:buNone/>
            </a:pPr>
            <a:r>
              <a:rPr lang="en-US" sz="1300" dirty="0">
                <a:solidFill>
                  <a:srgbClr val="232323"/>
                </a:solidFill>
                <a:latin typeface="Arial" pitchFamily="34" charset="0"/>
                <a:ea typeface="Arial" pitchFamily="34" charset="-122"/>
                <a:cs typeface="Arial" pitchFamily="34" charset="-120"/>
              </a:rPr>
              <a:t>25% of grant funds requested, Line J, Column 1. A $10,800 request needs $2,700, which is 20% of total project cost.</a:t>
            </a:r>
            <a:endParaRPr lang="en-US" sz="1400" dirty="0"/>
          </a:p>
        </p:txBody>
      </p:sp>
      <p:sp>
        <p:nvSpPr>
          <p:cNvPr id="10" name="Shape 7"/>
          <p:cNvSpPr/>
          <p:nvPr/>
        </p:nvSpPr>
        <p:spPr>
          <a:xfrm>
            <a:off x="6217765" y="2289292"/>
            <a:ext cx="5364346" cy="1240841"/>
          </a:xfrm>
          <a:prstGeom prst="roundRect">
            <a:avLst>
              <a:gd name="adj" fmla="val 6957"/>
            </a:avLst>
          </a:prstGeom>
          <a:solidFill>
            <a:srgbClr val="F2F2F2"/>
          </a:solidFill>
          <a:ln w="12700">
            <a:solidFill>
              <a:srgbClr val="F2F2F2"/>
            </a:solidFill>
            <a:prstDash val="solid"/>
          </a:ln>
        </p:spPr>
        <p:txBody>
          <a:bodyPr/>
          <a:lstStyle/>
          <a:p>
            <a:endParaRPr lang="en-US"/>
          </a:p>
        </p:txBody>
      </p:sp>
      <p:sp>
        <p:nvSpPr>
          <p:cNvPr id="11" name="Text 8"/>
          <p:cNvSpPr txBox="1"/>
          <p:nvPr/>
        </p:nvSpPr>
        <p:spPr>
          <a:xfrm>
            <a:off x="6400640" y="2375611"/>
            <a:ext cx="4998595" cy="1068202"/>
          </a:xfrm>
          <a:prstGeom prst="rect">
            <a:avLst/>
          </a:prstGeom>
          <a:noFill/>
          <a:ln/>
        </p:spPr>
        <p:txBody>
          <a:bodyPr wrap="square" lIns="0" tIns="0" rIns="0" bIns="0" rtlCol="0" anchor="t"/>
          <a:lstStyle/>
          <a:p>
            <a:pPr marL="0" indent="0">
              <a:spcAft>
                <a:spcPts val="400"/>
              </a:spcAft>
              <a:buNone/>
            </a:pPr>
            <a:r>
              <a:rPr lang="en-US" sz="1400" b="1" dirty="0">
                <a:solidFill>
                  <a:srgbClr val="231F20"/>
                </a:solidFill>
                <a:latin typeface="Arial" pitchFamily="34" charset="0"/>
                <a:ea typeface="Arial" pitchFamily="34" charset="-122"/>
                <a:cs typeface="Arial" pitchFamily="34" charset="-120"/>
              </a:rPr>
              <a:t>Can staff already on our payroll count as match?</a:t>
            </a:r>
            <a:endParaRPr lang="en-US" sz="1400" dirty="0"/>
          </a:p>
          <a:p>
            <a:pPr marL="0" indent="0">
              <a:buNone/>
            </a:pPr>
            <a:r>
              <a:rPr lang="en-US" sz="1300" dirty="0">
                <a:solidFill>
                  <a:srgbClr val="232323"/>
                </a:solidFill>
                <a:latin typeface="Arial" pitchFamily="34" charset="0"/>
                <a:ea typeface="Arial" pitchFamily="34" charset="-122"/>
                <a:cs typeface="Arial" pitchFamily="34" charset="-120"/>
              </a:rPr>
              <a:t>Yes, at their regular rate with fringe, supported by payroll and time and effort records.</a:t>
            </a:r>
            <a:endParaRPr lang="en-US" sz="1400" dirty="0"/>
          </a:p>
        </p:txBody>
      </p:sp>
      <p:sp>
        <p:nvSpPr>
          <p:cNvPr id="12" name="Shape 9"/>
          <p:cNvSpPr/>
          <p:nvPr/>
        </p:nvSpPr>
        <p:spPr>
          <a:xfrm>
            <a:off x="609585" y="3659612"/>
            <a:ext cx="5364346" cy="1240841"/>
          </a:xfrm>
          <a:prstGeom prst="roundRect">
            <a:avLst>
              <a:gd name="adj" fmla="val 6957"/>
            </a:avLst>
          </a:prstGeom>
          <a:solidFill>
            <a:srgbClr val="F2F2F2"/>
          </a:solidFill>
          <a:ln w="12700">
            <a:solidFill>
              <a:srgbClr val="F2F2F2"/>
            </a:solidFill>
            <a:prstDash val="solid"/>
          </a:ln>
        </p:spPr>
        <p:txBody>
          <a:bodyPr/>
          <a:lstStyle/>
          <a:p>
            <a:endParaRPr lang="en-US"/>
          </a:p>
        </p:txBody>
      </p:sp>
      <p:sp>
        <p:nvSpPr>
          <p:cNvPr id="13" name="Text 10"/>
          <p:cNvSpPr txBox="1"/>
          <p:nvPr/>
        </p:nvSpPr>
        <p:spPr>
          <a:xfrm>
            <a:off x="792460" y="3745931"/>
            <a:ext cx="4998595" cy="1068202"/>
          </a:xfrm>
          <a:prstGeom prst="rect">
            <a:avLst/>
          </a:prstGeom>
          <a:noFill/>
          <a:ln/>
        </p:spPr>
        <p:txBody>
          <a:bodyPr wrap="square" lIns="0" tIns="0" rIns="0" bIns="0" rtlCol="0" anchor="t"/>
          <a:lstStyle/>
          <a:p>
            <a:pPr marL="0" indent="0">
              <a:spcAft>
                <a:spcPts val="400"/>
              </a:spcAft>
              <a:buNone/>
            </a:pPr>
            <a:r>
              <a:rPr lang="en-US" sz="1400" b="1" dirty="0">
                <a:solidFill>
                  <a:srgbClr val="231F20"/>
                </a:solidFill>
                <a:latin typeface="Arial" pitchFamily="34" charset="0"/>
                <a:ea typeface="Arial" pitchFamily="34" charset="-122"/>
                <a:cs typeface="Arial" pitchFamily="34" charset="-120"/>
              </a:rPr>
              <a:t>Can we count unrecovered indirect costs?</a:t>
            </a:r>
            <a:endParaRPr lang="en-US" sz="1400" dirty="0"/>
          </a:p>
          <a:p>
            <a:pPr marL="0" indent="0">
              <a:buNone/>
            </a:pPr>
            <a:r>
              <a:rPr lang="en-US" sz="1300" dirty="0">
                <a:solidFill>
                  <a:srgbClr val="232323"/>
                </a:solidFill>
                <a:latin typeface="Arial" pitchFamily="34" charset="0"/>
                <a:ea typeface="Arial" pitchFamily="34" charset="-122"/>
                <a:cs typeface="Arial" pitchFamily="34" charset="-120"/>
              </a:rPr>
              <a:t>No. No indirect cost counts as match. Line I, Column 2 is always zero.</a:t>
            </a:r>
            <a:endParaRPr lang="en-US" sz="1400" dirty="0"/>
          </a:p>
        </p:txBody>
      </p:sp>
      <p:sp>
        <p:nvSpPr>
          <p:cNvPr id="14" name="Shape 11"/>
          <p:cNvSpPr/>
          <p:nvPr/>
        </p:nvSpPr>
        <p:spPr>
          <a:xfrm>
            <a:off x="6217765" y="3659612"/>
            <a:ext cx="5364346" cy="1240841"/>
          </a:xfrm>
          <a:prstGeom prst="roundRect">
            <a:avLst>
              <a:gd name="adj" fmla="val 6957"/>
            </a:avLst>
          </a:prstGeom>
          <a:solidFill>
            <a:srgbClr val="F2F2F2"/>
          </a:solidFill>
          <a:ln w="12700">
            <a:solidFill>
              <a:srgbClr val="F2F2F2"/>
            </a:solidFill>
            <a:prstDash val="solid"/>
          </a:ln>
        </p:spPr>
        <p:txBody>
          <a:bodyPr/>
          <a:lstStyle/>
          <a:p>
            <a:endParaRPr lang="en-US"/>
          </a:p>
        </p:txBody>
      </p:sp>
      <p:sp>
        <p:nvSpPr>
          <p:cNvPr id="15" name="Text 12"/>
          <p:cNvSpPr txBox="1"/>
          <p:nvPr/>
        </p:nvSpPr>
        <p:spPr>
          <a:xfrm>
            <a:off x="6400640" y="3745931"/>
            <a:ext cx="4998595" cy="1068202"/>
          </a:xfrm>
          <a:prstGeom prst="rect">
            <a:avLst/>
          </a:prstGeom>
          <a:noFill/>
          <a:ln/>
        </p:spPr>
        <p:txBody>
          <a:bodyPr wrap="square" lIns="0" tIns="0" rIns="0" bIns="0" rtlCol="0" anchor="t"/>
          <a:lstStyle/>
          <a:p>
            <a:pPr marL="0" indent="0">
              <a:spcAft>
                <a:spcPts val="400"/>
              </a:spcAft>
              <a:buNone/>
            </a:pPr>
            <a:r>
              <a:rPr lang="en-US" sz="1400" b="1" dirty="0">
                <a:solidFill>
                  <a:srgbClr val="231F20"/>
                </a:solidFill>
                <a:latin typeface="Arial" pitchFamily="34" charset="0"/>
                <a:ea typeface="Arial" pitchFamily="34" charset="-122"/>
                <a:cs typeface="Arial" pitchFamily="34" charset="-120"/>
              </a:rPr>
              <a:t>What if we spend less than we are awarded?</a:t>
            </a:r>
            <a:endParaRPr lang="en-US" sz="1400" dirty="0"/>
          </a:p>
          <a:p>
            <a:pPr marL="0" indent="0">
              <a:buNone/>
            </a:pPr>
            <a:r>
              <a:rPr lang="en-US" sz="1300" dirty="0">
                <a:solidFill>
                  <a:srgbClr val="232323"/>
                </a:solidFill>
                <a:latin typeface="Arial" pitchFamily="34" charset="0"/>
                <a:ea typeface="Arial" pitchFamily="34" charset="-122"/>
                <a:cs typeface="Arial" pitchFamily="34" charset="-120"/>
              </a:rPr>
              <a:t>Refund what is unspent. Match is tested against what you spent, so document at least one quarter of expenditures.</a:t>
            </a:r>
            <a:endParaRPr lang="en-US" sz="1400" dirty="0"/>
          </a:p>
        </p:txBody>
      </p:sp>
      <p:sp>
        <p:nvSpPr>
          <p:cNvPr id="16" name="Shape 13"/>
          <p:cNvSpPr/>
          <p:nvPr/>
        </p:nvSpPr>
        <p:spPr>
          <a:xfrm>
            <a:off x="609585" y="5029932"/>
            <a:ext cx="5364346" cy="1240841"/>
          </a:xfrm>
          <a:prstGeom prst="roundRect">
            <a:avLst>
              <a:gd name="adj" fmla="val 6957"/>
            </a:avLst>
          </a:prstGeom>
          <a:solidFill>
            <a:srgbClr val="F2F2F2"/>
          </a:solidFill>
          <a:ln w="12700">
            <a:solidFill>
              <a:srgbClr val="F2F2F2"/>
            </a:solidFill>
            <a:prstDash val="solid"/>
          </a:ln>
        </p:spPr>
        <p:txBody>
          <a:bodyPr/>
          <a:lstStyle/>
          <a:p>
            <a:endParaRPr lang="en-US"/>
          </a:p>
        </p:txBody>
      </p:sp>
      <p:sp>
        <p:nvSpPr>
          <p:cNvPr id="17" name="Text 14"/>
          <p:cNvSpPr txBox="1"/>
          <p:nvPr/>
        </p:nvSpPr>
        <p:spPr>
          <a:xfrm>
            <a:off x="792460" y="5116251"/>
            <a:ext cx="4998595" cy="1068202"/>
          </a:xfrm>
          <a:prstGeom prst="rect">
            <a:avLst/>
          </a:prstGeom>
          <a:noFill/>
          <a:ln/>
        </p:spPr>
        <p:txBody>
          <a:bodyPr wrap="square" lIns="0" tIns="0" rIns="0" bIns="0" rtlCol="0" anchor="t"/>
          <a:lstStyle/>
          <a:p>
            <a:pPr marL="0" indent="0">
              <a:spcAft>
                <a:spcPts val="400"/>
              </a:spcAft>
              <a:buNone/>
            </a:pPr>
            <a:r>
              <a:rPr lang="en-US" sz="1400" b="1" dirty="0">
                <a:solidFill>
                  <a:srgbClr val="231F20"/>
                </a:solidFill>
                <a:latin typeface="Arial" pitchFamily="34" charset="0"/>
                <a:ea typeface="Arial" pitchFamily="34" charset="-122"/>
                <a:cs typeface="Arial" pitchFamily="34" charset="-120"/>
              </a:rPr>
              <a:t>Can grant funds buy food?</a:t>
            </a:r>
            <a:endParaRPr lang="en-US" sz="1400" dirty="0"/>
          </a:p>
          <a:p>
            <a:pPr marL="0" indent="0">
              <a:buNone/>
            </a:pPr>
            <a:r>
              <a:rPr lang="en-US" sz="1300" dirty="0">
                <a:solidFill>
                  <a:srgbClr val="232323"/>
                </a:solidFill>
                <a:latin typeface="Arial" pitchFamily="34" charset="0"/>
                <a:ea typeface="Arial" pitchFamily="34" charset="-122"/>
                <a:cs typeface="Arial" pitchFamily="34" charset="-120"/>
              </a:rPr>
              <a:t>Food for students is a Materials and Supplies cost.</a:t>
            </a:r>
            <a:endParaRPr lang="en-US" sz="1400" dirty="0"/>
          </a:p>
        </p:txBody>
      </p:sp>
      <p:sp>
        <p:nvSpPr>
          <p:cNvPr id="18" name="Shape 15"/>
          <p:cNvSpPr/>
          <p:nvPr/>
        </p:nvSpPr>
        <p:spPr>
          <a:xfrm>
            <a:off x="6217765" y="5029932"/>
            <a:ext cx="5364346" cy="1240841"/>
          </a:xfrm>
          <a:prstGeom prst="roundRect">
            <a:avLst>
              <a:gd name="adj" fmla="val 6957"/>
            </a:avLst>
          </a:prstGeom>
          <a:solidFill>
            <a:srgbClr val="F2F2F2"/>
          </a:solidFill>
          <a:ln w="12700">
            <a:solidFill>
              <a:srgbClr val="F2F2F2"/>
            </a:solidFill>
            <a:prstDash val="solid"/>
          </a:ln>
        </p:spPr>
        <p:txBody>
          <a:bodyPr/>
          <a:lstStyle/>
          <a:p>
            <a:endParaRPr lang="en-US"/>
          </a:p>
        </p:txBody>
      </p:sp>
      <p:sp>
        <p:nvSpPr>
          <p:cNvPr id="19" name="Text 16"/>
          <p:cNvSpPr txBox="1"/>
          <p:nvPr/>
        </p:nvSpPr>
        <p:spPr>
          <a:xfrm>
            <a:off x="6400640" y="5116251"/>
            <a:ext cx="4998595" cy="1068202"/>
          </a:xfrm>
          <a:prstGeom prst="rect">
            <a:avLst/>
          </a:prstGeom>
          <a:noFill/>
          <a:ln/>
        </p:spPr>
        <p:txBody>
          <a:bodyPr wrap="square" lIns="0" tIns="0" rIns="0" bIns="0" rtlCol="0" anchor="t"/>
          <a:lstStyle/>
          <a:p>
            <a:pPr marL="0" indent="0">
              <a:spcAft>
                <a:spcPts val="400"/>
              </a:spcAft>
              <a:buNone/>
            </a:pPr>
            <a:r>
              <a:rPr lang="en-US" sz="1400" b="1" dirty="0">
                <a:solidFill>
                  <a:srgbClr val="231F20"/>
                </a:solidFill>
                <a:latin typeface="Arial" pitchFamily="34" charset="0"/>
                <a:ea typeface="Arial" pitchFamily="34" charset="-122"/>
                <a:cs typeface="Arial" pitchFamily="34" charset="-120"/>
              </a:rPr>
              <a:t>Can we send the budget as a PDF or add rows?</a:t>
            </a:r>
            <a:endParaRPr lang="en-US" sz="1400" dirty="0"/>
          </a:p>
          <a:p>
            <a:pPr marL="0" indent="0">
              <a:buNone/>
            </a:pPr>
            <a:r>
              <a:rPr lang="en-US" sz="1300" dirty="0">
                <a:solidFill>
                  <a:srgbClr val="232323"/>
                </a:solidFill>
                <a:latin typeface="Arial" pitchFamily="34" charset="0"/>
                <a:ea typeface="Arial" pitchFamily="34" charset="-122"/>
                <a:cs typeface="Arial" pitchFamily="34" charset="-120"/>
              </a:rPr>
              <a:t>No. Submit the Excel workbook itself, with no rows inserted, deleted, or reordered.</a:t>
            </a:r>
            <a:endParaRPr lang="en-US" sz="14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3813048" y="0"/>
            <a:ext cx="2889504" cy="1014984"/>
          </a:xfrm>
          <a:prstGeom prst="rect">
            <a:avLst/>
          </a:prstGeom>
          <a:solidFill>
            <a:srgbClr val="FEC233"/>
          </a:solidFill>
          <a:ln w="12700">
            <a:solidFill>
              <a:srgbClr val="FEC233"/>
            </a:solidFill>
            <a:prstDash val="solid"/>
          </a:ln>
        </p:spPr>
        <p:txBody>
          <a:bodyPr/>
          <a:lstStyle/>
          <a:p>
            <a:endParaRPr lang="en-US"/>
          </a:p>
        </p:txBody>
      </p:sp>
      <p:sp>
        <p:nvSpPr>
          <p:cNvPr id="3" name="Shape 1"/>
          <p:cNvSpPr/>
          <p:nvPr/>
        </p:nvSpPr>
        <p:spPr>
          <a:xfrm>
            <a:off x="6702552" y="0"/>
            <a:ext cx="2670048" cy="1014984"/>
          </a:xfrm>
          <a:prstGeom prst="rect">
            <a:avLst/>
          </a:prstGeom>
          <a:solidFill>
            <a:srgbClr val="231F20"/>
          </a:solidFill>
          <a:ln w="12700">
            <a:solidFill>
              <a:srgbClr val="231F20"/>
            </a:solidFill>
            <a:prstDash val="solid"/>
          </a:ln>
        </p:spPr>
        <p:txBody>
          <a:bodyPr/>
          <a:lstStyle/>
          <a:p>
            <a:endParaRPr lang="en-US"/>
          </a:p>
        </p:txBody>
      </p:sp>
      <p:sp>
        <p:nvSpPr>
          <p:cNvPr id="4" name="Shape 2"/>
          <p:cNvSpPr/>
          <p:nvPr/>
        </p:nvSpPr>
        <p:spPr>
          <a:xfrm>
            <a:off x="9372600" y="0"/>
            <a:ext cx="2819095" cy="1014984"/>
          </a:xfrm>
          <a:prstGeom prst="rect">
            <a:avLst/>
          </a:prstGeom>
          <a:solidFill>
            <a:srgbClr val="C4113C"/>
          </a:solidFill>
          <a:ln w="12700">
            <a:solidFill>
              <a:srgbClr val="C4113C"/>
            </a:solidFill>
            <a:prstDash val="solid"/>
          </a:ln>
        </p:spPr>
        <p:txBody>
          <a:bodyPr/>
          <a:lstStyle/>
          <a:p>
            <a:endParaRPr lang="en-US"/>
          </a:p>
        </p:txBody>
      </p:sp>
      <p:pic>
        <p:nvPicPr>
          <p:cNvPr id="5" name="Image 0" descr="/home/claude/deck/img/logo.png"/>
          <p:cNvPicPr>
            <a:picLocks noChangeAspect="1"/>
          </p:cNvPicPr>
          <p:nvPr/>
        </p:nvPicPr>
        <p:blipFill>
          <a:blip r:embed="rId3"/>
          <a:stretch>
            <a:fillRect/>
          </a:stretch>
        </p:blipFill>
        <p:spPr>
          <a:xfrm>
            <a:off x="320040" y="137160"/>
            <a:ext cx="3163824" cy="841248"/>
          </a:xfrm>
          <a:prstGeom prst="rect">
            <a:avLst/>
          </a:prstGeom>
        </p:spPr>
      </p:pic>
      <p:sp>
        <p:nvSpPr>
          <p:cNvPr id="6" name="Text 3"/>
          <p:cNvSpPr txBox="1"/>
          <p:nvPr/>
        </p:nvSpPr>
        <p:spPr>
          <a:xfrm>
            <a:off x="609585" y="1188720"/>
            <a:ext cx="10972526" cy="302118"/>
          </a:xfrm>
          <a:prstGeom prst="rect">
            <a:avLst/>
          </a:prstGeom>
          <a:noFill/>
          <a:ln/>
        </p:spPr>
        <p:txBody>
          <a:bodyPr wrap="square" lIns="0" tIns="0" rIns="0" bIns="0" rtlCol="0" anchor="ctr"/>
          <a:lstStyle/>
          <a:p>
            <a:pPr marL="0" indent="0">
              <a:buNone/>
            </a:pPr>
            <a:r>
              <a:rPr lang="en-US" sz="1150" b="1" kern="0" spc="200" dirty="0">
                <a:solidFill>
                  <a:srgbClr val="231F20"/>
                </a:solidFill>
                <a:latin typeface="Arial" pitchFamily="34" charset="0"/>
                <a:ea typeface="Arial" pitchFamily="34" charset="-122"/>
                <a:cs typeface="Arial" pitchFamily="34" charset="-120"/>
              </a:rPr>
              <a:t>FAQ</a:t>
            </a:r>
            <a:endParaRPr lang="en-US" sz="1150" dirty="0"/>
          </a:p>
        </p:txBody>
      </p:sp>
      <p:sp>
        <p:nvSpPr>
          <p:cNvPr id="7" name="Text 4"/>
          <p:cNvSpPr txBox="1"/>
          <p:nvPr/>
        </p:nvSpPr>
        <p:spPr>
          <a:xfrm>
            <a:off x="609585" y="1447678"/>
            <a:ext cx="10972526" cy="647395"/>
          </a:xfrm>
          <a:prstGeom prst="rect">
            <a:avLst/>
          </a:prstGeom>
          <a:noFill/>
          <a:ln/>
        </p:spPr>
        <p:txBody>
          <a:bodyPr wrap="square" lIns="0" tIns="0" rIns="0" bIns="0" rtlCol="0" anchor="t"/>
          <a:lstStyle/>
          <a:p>
            <a:pPr marL="0" indent="0">
              <a:buNone/>
            </a:pPr>
            <a:r>
              <a:rPr lang="en-US" sz="3000" b="1" dirty="0">
                <a:solidFill>
                  <a:srgbClr val="C4113C"/>
                </a:solidFill>
                <a:latin typeface="Arial" pitchFamily="34" charset="0"/>
                <a:ea typeface="Arial" pitchFamily="34" charset="-122"/>
                <a:cs typeface="Arial" pitchFamily="34" charset="-120"/>
              </a:rPr>
              <a:t>Costs and reporting</a:t>
            </a:r>
            <a:endParaRPr lang="en-US" sz="3000" dirty="0"/>
          </a:p>
        </p:txBody>
      </p:sp>
      <p:sp>
        <p:nvSpPr>
          <p:cNvPr id="8" name="Shape 5"/>
          <p:cNvSpPr/>
          <p:nvPr/>
        </p:nvSpPr>
        <p:spPr>
          <a:xfrm>
            <a:off x="609585" y="2289292"/>
            <a:ext cx="5364346" cy="1240841"/>
          </a:xfrm>
          <a:prstGeom prst="roundRect">
            <a:avLst>
              <a:gd name="adj" fmla="val 6957"/>
            </a:avLst>
          </a:prstGeom>
          <a:solidFill>
            <a:srgbClr val="F2F2F2"/>
          </a:solidFill>
          <a:ln w="12700">
            <a:solidFill>
              <a:srgbClr val="F2F2F2"/>
            </a:solidFill>
            <a:prstDash val="solid"/>
          </a:ln>
        </p:spPr>
        <p:txBody>
          <a:bodyPr/>
          <a:lstStyle/>
          <a:p>
            <a:endParaRPr lang="en-US"/>
          </a:p>
        </p:txBody>
      </p:sp>
      <p:sp>
        <p:nvSpPr>
          <p:cNvPr id="9" name="Text 6"/>
          <p:cNvSpPr txBox="1"/>
          <p:nvPr/>
        </p:nvSpPr>
        <p:spPr>
          <a:xfrm>
            <a:off x="792460" y="2375611"/>
            <a:ext cx="4998595" cy="1068202"/>
          </a:xfrm>
          <a:prstGeom prst="rect">
            <a:avLst/>
          </a:prstGeom>
          <a:noFill/>
          <a:ln/>
        </p:spPr>
        <p:txBody>
          <a:bodyPr wrap="square" lIns="0" tIns="0" rIns="0" bIns="0" rtlCol="0" anchor="t"/>
          <a:lstStyle/>
          <a:p>
            <a:pPr marL="0" indent="0">
              <a:spcAft>
                <a:spcPts val="400"/>
              </a:spcAft>
              <a:buNone/>
            </a:pPr>
            <a:r>
              <a:rPr lang="en-US" sz="1400" b="1" dirty="0">
                <a:solidFill>
                  <a:srgbClr val="231F20"/>
                </a:solidFill>
                <a:latin typeface="Arial" pitchFamily="34" charset="0"/>
                <a:ea typeface="Arial" pitchFamily="34" charset="-122"/>
                <a:cs typeface="Arial" pitchFamily="34" charset="-120"/>
              </a:rPr>
              <a:t>What counts as match?</a:t>
            </a:r>
            <a:endParaRPr lang="en-US" sz="1400" dirty="0"/>
          </a:p>
          <a:p>
            <a:pPr marL="0" indent="0">
              <a:buNone/>
            </a:pPr>
            <a:r>
              <a:rPr lang="en-US" sz="1300" dirty="0">
                <a:solidFill>
                  <a:srgbClr val="232323"/>
                </a:solidFill>
                <a:latin typeface="Arial" pitchFamily="34" charset="0"/>
                <a:ea typeface="Arial" pitchFamily="34" charset="-122"/>
                <a:cs typeface="Arial" pitchFamily="34" charset="-120"/>
              </a:rPr>
              <a:t>Staff time at regular rates, institutional or foundation funds, donated goods at fair market value, and other direct costs in A to G. Never indirect.</a:t>
            </a:r>
            <a:endParaRPr lang="en-US" sz="1400" dirty="0"/>
          </a:p>
        </p:txBody>
      </p:sp>
      <p:sp>
        <p:nvSpPr>
          <p:cNvPr id="10" name="Shape 7"/>
          <p:cNvSpPr/>
          <p:nvPr/>
        </p:nvSpPr>
        <p:spPr>
          <a:xfrm>
            <a:off x="6217765" y="2289292"/>
            <a:ext cx="5364346" cy="1240841"/>
          </a:xfrm>
          <a:prstGeom prst="roundRect">
            <a:avLst>
              <a:gd name="adj" fmla="val 6957"/>
            </a:avLst>
          </a:prstGeom>
          <a:solidFill>
            <a:srgbClr val="F2F2F2"/>
          </a:solidFill>
          <a:ln w="12700">
            <a:solidFill>
              <a:srgbClr val="F2F2F2"/>
            </a:solidFill>
            <a:prstDash val="solid"/>
          </a:ln>
        </p:spPr>
        <p:txBody>
          <a:bodyPr/>
          <a:lstStyle/>
          <a:p>
            <a:endParaRPr lang="en-US"/>
          </a:p>
        </p:txBody>
      </p:sp>
      <p:sp>
        <p:nvSpPr>
          <p:cNvPr id="11" name="Text 8"/>
          <p:cNvSpPr txBox="1"/>
          <p:nvPr/>
        </p:nvSpPr>
        <p:spPr>
          <a:xfrm>
            <a:off x="6400640" y="2375611"/>
            <a:ext cx="4998595" cy="1068202"/>
          </a:xfrm>
          <a:prstGeom prst="rect">
            <a:avLst/>
          </a:prstGeom>
          <a:noFill/>
          <a:ln/>
        </p:spPr>
        <p:txBody>
          <a:bodyPr wrap="square" lIns="0" tIns="0" rIns="0" bIns="0" rtlCol="0" anchor="t"/>
          <a:lstStyle/>
          <a:p>
            <a:pPr marL="0" indent="0">
              <a:spcAft>
                <a:spcPts val="400"/>
              </a:spcAft>
              <a:buNone/>
            </a:pPr>
            <a:r>
              <a:rPr lang="en-US" sz="1400" b="1" dirty="0">
                <a:solidFill>
                  <a:srgbClr val="231F20"/>
                </a:solidFill>
                <a:latin typeface="Arial" pitchFamily="34" charset="0"/>
                <a:ea typeface="Arial" pitchFamily="34" charset="-122"/>
                <a:cs typeface="Arial" pitchFamily="34" charset="-120"/>
              </a:rPr>
              <a:t>What rules apply to emergency assistance?</a:t>
            </a:r>
            <a:endParaRPr lang="en-US" sz="1400" dirty="0"/>
          </a:p>
          <a:p>
            <a:pPr marL="0" indent="0">
              <a:buNone/>
            </a:pPr>
            <a:r>
              <a:rPr lang="en-US" sz="1300" dirty="0">
                <a:solidFill>
                  <a:srgbClr val="232323"/>
                </a:solidFill>
                <a:latin typeface="Arial" pitchFamily="34" charset="0"/>
                <a:ea typeface="Arial" pitchFamily="34" charset="-122"/>
                <a:cs typeface="Arial" pitchFamily="34" charset="-120"/>
              </a:rPr>
              <a:t>No cash. Cash equivalents need documented controls, such as sequential logs and dual custody. No student names in reports. The grantee handles any Form 1099.</a:t>
            </a:r>
            <a:endParaRPr lang="en-US" sz="1400" dirty="0"/>
          </a:p>
        </p:txBody>
      </p:sp>
      <p:sp>
        <p:nvSpPr>
          <p:cNvPr id="12" name="Shape 9"/>
          <p:cNvSpPr/>
          <p:nvPr/>
        </p:nvSpPr>
        <p:spPr>
          <a:xfrm>
            <a:off x="609585" y="3659612"/>
            <a:ext cx="5364346" cy="1240841"/>
          </a:xfrm>
          <a:prstGeom prst="roundRect">
            <a:avLst>
              <a:gd name="adj" fmla="val 6957"/>
            </a:avLst>
          </a:prstGeom>
          <a:solidFill>
            <a:srgbClr val="F2F2F2"/>
          </a:solidFill>
          <a:ln w="12700">
            <a:solidFill>
              <a:srgbClr val="F2F2F2"/>
            </a:solidFill>
            <a:prstDash val="solid"/>
          </a:ln>
        </p:spPr>
        <p:txBody>
          <a:bodyPr/>
          <a:lstStyle/>
          <a:p>
            <a:endParaRPr lang="en-US"/>
          </a:p>
        </p:txBody>
      </p:sp>
      <p:sp>
        <p:nvSpPr>
          <p:cNvPr id="13" name="Text 10"/>
          <p:cNvSpPr txBox="1"/>
          <p:nvPr/>
        </p:nvSpPr>
        <p:spPr>
          <a:xfrm>
            <a:off x="792460" y="3745931"/>
            <a:ext cx="4998595" cy="1068202"/>
          </a:xfrm>
          <a:prstGeom prst="rect">
            <a:avLst/>
          </a:prstGeom>
          <a:noFill/>
          <a:ln/>
        </p:spPr>
        <p:txBody>
          <a:bodyPr wrap="square" lIns="0" tIns="0" rIns="0" bIns="0" rtlCol="0" anchor="t"/>
          <a:lstStyle/>
          <a:p>
            <a:pPr marL="0" indent="0">
              <a:spcAft>
                <a:spcPts val="400"/>
              </a:spcAft>
              <a:buNone/>
            </a:pPr>
            <a:r>
              <a:rPr lang="en-US" sz="1400" b="1" dirty="0">
                <a:solidFill>
                  <a:srgbClr val="231F20"/>
                </a:solidFill>
                <a:latin typeface="Arial" pitchFamily="34" charset="0"/>
                <a:ea typeface="Arial" pitchFamily="34" charset="-122"/>
                <a:cs typeface="Arial" pitchFamily="34" charset="-120"/>
              </a:rPr>
              <a:t>Our restricted indirect rate is below 8%.</a:t>
            </a:r>
            <a:endParaRPr lang="en-US" sz="1400" dirty="0"/>
          </a:p>
          <a:p>
            <a:pPr marL="0" indent="0">
              <a:buNone/>
            </a:pPr>
            <a:r>
              <a:rPr lang="en-US" sz="1300" dirty="0">
                <a:solidFill>
                  <a:srgbClr val="232323"/>
                </a:solidFill>
                <a:latin typeface="Arial" pitchFamily="34" charset="0"/>
                <a:ea typeface="Arial" pitchFamily="34" charset="-122"/>
                <a:cs typeface="Arial" pitchFamily="34" charset="-120"/>
              </a:rPr>
              <a:t>Use the lower rate. Indirect is capped at 8% of Line H, Column 1, or your restricted rate, whichever is less.</a:t>
            </a:r>
            <a:endParaRPr lang="en-US" sz="1400" dirty="0"/>
          </a:p>
        </p:txBody>
      </p:sp>
      <p:sp>
        <p:nvSpPr>
          <p:cNvPr id="14" name="Shape 11"/>
          <p:cNvSpPr/>
          <p:nvPr/>
        </p:nvSpPr>
        <p:spPr>
          <a:xfrm>
            <a:off x="6217765" y="3659612"/>
            <a:ext cx="5364346" cy="1240841"/>
          </a:xfrm>
          <a:prstGeom prst="roundRect">
            <a:avLst>
              <a:gd name="adj" fmla="val 6957"/>
            </a:avLst>
          </a:prstGeom>
          <a:solidFill>
            <a:srgbClr val="F2F2F2"/>
          </a:solidFill>
          <a:ln w="12700">
            <a:solidFill>
              <a:srgbClr val="F2F2F2"/>
            </a:solidFill>
            <a:prstDash val="solid"/>
          </a:ln>
        </p:spPr>
        <p:txBody>
          <a:bodyPr/>
          <a:lstStyle/>
          <a:p>
            <a:endParaRPr lang="en-US"/>
          </a:p>
        </p:txBody>
      </p:sp>
      <p:sp>
        <p:nvSpPr>
          <p:cNvPr id="15" name="Text 12"/>
          <p:cNvSpPr txBox="1"/>
          <p:nvPr/>
        </p:nvSpPr>
        <p:spPr>
          <a:xfrm>
            <a:off x="6400640" y="3745931"/>
            <a:ext cx="4998595" cy="1068202"/>
          </a:xfrm>
          <a:prstGeom prst="rect">
            <a:avLst/>
          </a:prstGeom>
          <a:noFill/>
          <a:ln/>
        </p:spPr>
        <p:txBody>
          <a:bodyPr wrap="square" lIns="0" tIns="0" rIns="0" bIns="0" rtlCol="0" anchor="t"/>
          <a:lstStyle/>
          <a:p>
            <a:pPr marL="0" indent="0">
              <a:spcAft>
                <a:spcPts val="400"/>
              </a:spcAft>
              <a:buNone/>
            </a:pPr>
            <a:r>
              <a:rPr lang="en-US" sz="1400" b="1" dirty="0">
                <a:solidFill>
                  <a:srgbClr val="231F20"/>
                </a:solidFill>
                <a:latin typeface="Arial" pitchFamily="34" charset="0"/>
                <a:ea typeface="Arial" pitchFamily="34" charset="-122"/>
                <a:cs typeface="Arial" pitchFamily="34" charset="-120"/>
              </a:rPr>
              <a:t>What goes in the interim report (March 15, 2027)?</a:t>
            </a:r>
            <a:endParaRPr lang="en-US" sz="1400" dirty="0"/>
          </a:p>
          <a:p>
            <a:pPr marL="0" indent="0">
              <a:buNone/>
            </a:pPr>
            <a:r>
              <a:rPr lang="en-US" sz="1300" dirty="0">
                <a:solidFill>
                  <a:srgbClr val="232323"/>
                </a:solidFill>
                <a:latin typeface="Arial" pitchFamily="34" charset="0"/>
                <a:ea typeface="Arial" pitchFamily="34" charset="-122"/>
                <a:cs typeface="Arial" pitchFamily="34" charset="-120"/>
              </a:rPr>
              <a:t>Program progress, task force meetings, survey status, preliminary results, and spending and match to date.</a:t>
            </a:r>
            <a:endParaRPr lang="en-US" sz="1400" dirty="0"/>
          </a:p>
        </p:txBody>
      </p:sp>
      <p:sp>
        <p:nvSpPr>
          <p:cNvPr id="16" name="Shape 13"/>
          <p:cNvSpPr/>
          <p:nvPr/>
        </p:nvSpPr>
        <p:spPr>
          <a:xfrm>
            <a:off x="609585" y="5029932"/>
            <a:ext cx="5364346" cy="1240841"/>
          </a:xfrm>
          <a:prstGeom prst="roundRect">
            <a:avLst>
              <a:gd name="adj" fmla="val 6957"/>
            </a:avLst>
          </a:prstGeom>
          <a:solidFill>
            <a:srgbClr val="F2F2F2"/>
          </a:solidFill>
          <a:ln w="12700">
            <a:solidFill>
              <a:srgbClr val="F2F2F2"/>
            </a:solidFill>
            <a:prstDash val="solid"/>
          </a:ln>
        </p:spPr>
        <p:txBody>
          <a:bodyPr/>
          <a:lstStyle/>
          <a:p>
            <a:endParaRPr lang="en-US"/>
          </a:p>
        </p:txBody>
      </p:sp>
      <p:sp>
        <p:nvSpPr>
          <p:cNvPr id="17" name="Text 14"/>
          <p:cNvSpPr txBox="1"/>
          <p:nvPr/>
        </p:nvSpPr>
        <p:spPr>
          <a:xfrm>
            <a:off x="792460" y="5116251"/>
            <a:ext cx="4998595" cy="1068202"/>
          </a:xfrm>
          <a:prstGeom prst="rect">
            <a:avLst/>
          </a:prstGeom>
          <a:noFill/>
          <a:ln/>
        </p:spPr>
        <p:txBody>
          <a:bodyPr wrap="square" lIns="0" tIns="0" rIns="0" bIns="0" rtlCol="0" anchor="t"/>
          <a:lstStyle/>
          <a:p>
            <a:pPr marL="0" indent="0">
              <a:spcAft>
                <a:spcPts val="400"/>
              </a:spcAft>
              <a:buNone/>
            </a:pPr>
            <a:r>
              <a:rPr lang="en-US" sz="1400" b="1" dirty="0">
                <a:solidFill>
                  <a:srgbClr val="231F20"/>
                </a:solidFill>
                <a:latin typeface="Arial" pitchFamily="34" charset="0"/>
                <a:ea typeface="Arial" pitchFamily="34" charset="-122"/>
                <a:cs typeface="Arial" pitchFamily="34" charset="-120"/>
              </a:rPr>
              <a:t>What goes in the final report (October 15, 2027)?</a:t>
            </a:r>
            <a:endParaRPr lang="en-US" sz="1400" dirty="0"/>
          </a:p>
          <a:p>
            <a:pPr marL="0" indent="0">
              <a:buNone/>
            </a:pPr>
            <a:r>
              <a:rPr lang="en-US" sz="1300" dirty="0">
                <a:solidFill>
                  <a:srgbClr val="232323"/>
                </a:solidFill>
                <a:latin typeface="Arial" pitchFamily="34" charset="0"/>
                <a:ea typeface="Arial" pitchFamily="34" charset="-122"/>
                <a:cs typeface="Arial" pitchFamily="34" charset="-120"/>
              </a:rPr>
              <a:t>Full results, the survey Reporting Tool, final spending and match by category, and the closeout computation.</a:t>
            </a:r>
            <a:endParaRPr lang="en-US" sz="1400" dirty="0"/>
          </a:p>
        </p:txBody>
      </p:sp>
      <p:sp>
        <p:nvSpPr>
          <p:cNvPr id="18" name="Shape 15"/>
          <p:cNvSpPr/>
          <p:nvPr/>
        </p:nvSpPr>
        <p:spPr>
          <a:xfrm>
            <a:off x="6217765" y="5029932"/>
            <a:ext cx="5364346" cy="1240841"/>
          </a:xfrm>
          <a:prstGeom prst="roundRect">
            <a:avLst>
              <a:gd name="adj" fmla="val 6957"/>
            </a:avLst>
          </a:prstGeom>
          <a:solidFill>
            <a:srgbClr val="F2F2F2"/>
          </a:solidFill>
          <a:ln w="12700">
            <a:solidFill>
              <a:srgbClr val="F2F2F2"/>
            </a:solidFill>
            <a:prstDash val="solid"/>
          </a:ln>
        </p:spPr>
        <p:txBody>
          <a:bodyPr/>
          <a:lstStyle/>
          <a:p>
            <a:endParaRPr lang="en-US"/>
          </a:p>
        </p:txBody>
      </p:sp>
      <p:sp>
        <p:nvSpPr>
          <p:cNvPr id="19" name="Text 16"/>
          <p:cNvSpPr txBox="1"/>
          <p:nvPr/>
        </p:nvSpPr>
        <p:spPr>
          <a:xfrm>
            <a:off x="6400640" y="5116251"/>
            <a:ext cx="4998595" cy="1068202"/>
          </a:xfrm>
          <a:prstGeom prst="rect">
            <a:avLst/>
          </a:prstGeom>
          <a:noFill/>
          <a:ln/>
        </p:spPr>
        <p:txBody>
          <a:bodyPr wrap="square" lIns="0" tIns="0" rIns="0" bIns="0" rtlCol="0" anchor="t"/>
          <a:lstStyle/>
          <a:p>
            <a:pPr marL="0" indent="0">
              <a:spcAft>
                <a:spcPts val="400"/>
              </a:spcAft>
              <a:buNone/>
            </a:pPr>
            <a:r>
              <a:rPr lang="en-US" sz="1400" b="1" dirty="0">
                <a:solidFill>
                  <a:srgbClr val="231F20"/>
                </a:solidFill>
                <a:latin typeface="Arial" pitchFamily="34" charset="0"/>
                <a:ea typeface="Arial" pitchFamily="34" charset="-122"/>
                <a:cs typeface="Arial" pitchFamily="34" charset="-120"/>
              </a:rPr>
              <a:t>How long do we keep records?</a:t>
            </a:r>
            <a:endParaRPr lang="en-US" sz="1400" dirty="0"/>
          </a:p>
          <a:p>
            <a:pPr marL="0" indent="0">
              <a:buNone/>
            </a:pPr>
            <a:r>
              <a:rPr lang="en-US" sz="1300" dirty="0">
                <a:solidFill>
                  <a:srgbClr val="232323"/>
                </a:solidFill>
                <a:latin typeface="Arial" pitchFamily="34" charset="0"/>
                <a:ea typeface="Arial" pitchFamily="34" charset="-122"/>
                <a:cs typeface="Arial" pitchFamily="34" charset="-120"/>
              </a:rPr>
              <a:t>Five years after the grant ends, including survey responses. No student PII in any report.</a:t>
            </a:r>
            <a:endParaRPr lang="en-US" sz="14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3813048" y="0"/>
            <a:ext cx="2889504" cy="1014984"/>
          </a:xfrm>
          <a:prstGeom prst="rect">
            <a:avLst/>
          </a:prstGeom>
          <a:solidFill>
            <a:srgbClr val="FEC233"/>
          </a:solidFill>
          <a:ln w="12700">
            <a:solidFill>
              <a:srgbClr val="FEC233"/>
            </a:solidFill>
            <a:prstDash val="solid"/>
          </a:ln>
        </p:spPr>
        <p:txBody>
          <a:bodyPr/>
          <a:lstStyle/>
          <a:p>
            <a:endParaRPr lang="en-US"/>
          </a:p>
        </p:txBody>
      </p:sp>
      <p:sp>
        <p:nvSpPr>
          <p:cNvPr id="3" name="Shape 1"/>
          <p:cNvSpPr/>
          <p:nvPr/>
        </p:nvSpPr>
        <p:spPr>
          <a:xfrm>
            <a:off x="6702552" y="0"/>
            <a:ext cx="2670048" cy="1014984"/>
          </a:xfrm>
          <a:prstGeom prst="rect">
            <a:avLst/>
          </a:prstGeom>
          <a:solidFill>
            <a:srgbClr val="231F20"/>
          </a:solidFill>
          <a:ln w="12700">
            <a:solidFill>
              <a:srgbClr val="231F20"/>
            </a:solidFill>
            <a:prstDash val="solid"/>
          </a:ln>
        </p:spPr>
        <p:txBody>
          <a:bodyPr/>
          <a:lstStyle/>
          <a:p>
            <a:endParaRPr lang="en-US"/>
          </a:p>
        </p:txBody>
      </p:sp>
      <p:sp>
        <p:nvSpPr>
          <p:cNvPr id="4" name="Shape 2"/>
          <p:cNvSpPr/>
          <p:nvPr/>
        </p:nvSpPr>
        <p:spPr>
          <a:xfrm>
            <a:off x="9372600" y="0"/>
            <a:ext cx="2819095" cy="1014984"/>
          </a:xfrm>
          <a:prstGeom prst="rect">
            <a:avLst/>
          </a:prstGeom>
          <a:solidFill>
            <a:srgbClr val="C4113C"/>
          </a:solidFill>
          <a:ln w="12700">
            <a:solidFill>
              <a:srgbClr val="C4113C"/>
            </a:solidFill>
            <a:prstDash val="solid"/>
          </a:ln>
        </p:spPr>
        <p:txBody>
          <a:bodyPr/>
          <a:lstStyle/>
          <a:p>
            <a:endParaRPr lang="en-US"/>
          </a:p>
        </p:txBody>
      </p:sp>
      <p:pic>
        <p:nvPicPr>
          <p:cNvPr id="5" name="Image 0" descr="/home/claude/deck/img/logo.png"/>
          <p:cNvPicPr>
            <a:picLocks noChangeAspect="1"/>
          </p:cNvPicPr>
          <p:nvPr/>
        </p:nvPicPr>
        <p:blipFill>
          <a:blip r:embed="rId3"/>
          <a:stretch>
            <a:fillRect/>
          </a:stretch>
        </p:blipFill>
        <p:spPr>
          <a:xfrm>
            <a:off x="320040" y="137160"/>
            <a:ext cx="3163824" cy="841248"/>
          </a:xfrm>
          <a:prstGeom prst="rect">
            <a:avLst/>
          </a:prstGeom>
        </p:spPr>
      </p:pic>
      <p:sp>
        <p:nvSpPr>
          <p:cNvPr id="6" name="Text 3"/>
          <p:cNvSpPr txBox="1"/>
          <p:nvPr/>
        </p:nvSpPr>
        <p:spPr>
          <a:xfrm>
            <a:off x="609585" y="1188720"/>
            <a:ext cx="10972526" cy="302118"/>
          </a:xfrm>
          <a:prstGeom prst="rect">
            <a:avLst/>
          </a:prstGeom>
          <a:noFill/>
          <a:ln/>
        </p:spPr>
        <p:txBody>
          <a:bodyPr wrap="square" lIns="0" tIns="0" rIns="0" bIns="0" rtlCol="0" anchor="ctr"/>
          <a:lstStyle/>
          <a:p>
            <a:pPr marL="0" indent="0">
              <a:buNone/>
            </a:pPr>
            <a:r>
              <a:rPr lang="en-US" sz="1150" b="1" kern="0" spc="200" dirty="0">
                <a:solidFill>
                  <a:srgbClr val="231F20"/>
                </a:solidFill>
                <a:latin typeface="Arial" pitchFamily="34" charset="0"/>
                <a:ea typeface="Arial" pitchFamily="34" charset="-122"/>
                <a:cs typeface="Arial" pitchFamily="34" charset="-120"/>
              </a:rPr>
              <a:t>FAQ</a:t>
            </a:r>
            <a:endParaRPr lang="en-US" sz="1150" dirty="0"/>
          </a:p>
        </p:txBody>
      </p:sp>
      <p:sp>
        <p:nvSpPr>
          <p:cNvPr id="7" name="Text 4"/>
          <p:cNvSpPr txBox="1"/>
          <p:nvPr/>
        </p:nvSpPr>
        <p:spPr>
          <a:xfrm>
            <a:off x="609585" y="1447678"/>
            <a:ext cx="10972526" cy="647395"/>
          </a:xfrm>
          <a:prstGeom prst="rect">
            <a:avLst/>
          </a:prstGeom>
          <a:noFill/>
          <a:ln/>
        </p:spPr>
        <p:txBody>
          <a:bodyPr wrap="square" lIns="0" tIns="0" rIns="0" bIns="0" rtlCol="0" anchor="t"/>
          <a:lstStyle/>
          <a:p>
            <a:pPr marL="0" indent="0">
              <a:buNone/>
            </a:pPr>
            <a:r>
              <a:rPr lang="en-US" sz="3000" b="1" dirty="0">
                <a:solidFill>
                  <a:srgbClr val="C4113C"/>
                </a:solidFill>
                <a:latin typeface="Arial" pitchFamily="34" charset="0"/>
                <a:ea typeface="Arial" pitchFamily="34" charset="-122"/>
                <a:cs typeface="Arial" pitchFamily="34" charset="-120"/>
              </a:rPr>
              <a:t>The survey</a:t>
            </a:r>
            <a:endParaRPr lang="en-US" sz="3000" dirty="0"/>
          </a:p>
        </p:txBody>
      </p:sp>
      <p:sp>
        <p:nvSpPr>
          <p:cNvPr id="8" name="Shape 5"/>
          <p:cNvSpPr/>
          <p:nvPr/>
        </p:nvSpPr>
        <p:spPr>
          <a:xfrm>
            <a:off x="609585" y="2289292"/>
            <a:ext cx="5364346" cy="1240841"/>
          </a:xfrm>
          <a:prstGeom prst="roundRect">
            <a:avLst>
              <a:gd name="adj" fmla="val 6957"/>
            </a:avLst>
          </a:prstGeom>
          <a:solidFill>
            <a:srgbClr val="F2F2F2"/>
          </a:solidFill>
          <a:ln w="12700">
            <a:solidFill>
              <a:srgbClr val="F2F2F2"/>
            </a:solidFill>
            <a:prstDash val="solid"/>
          </a:ln>
        </p:spPr>
        <p:txBody>
          <a:bodyPr/>
          <a:lstStyle/>
          <a:p>
            <a:endParaRPr lang="en-US"/>
          </a:p>
        </p:txBody>
      </p:sp>
      <p:sp>
        <p:nvSpPr>
          <p:cNvPr id="9" name="Text 6"/>
          <p:cNvSpPr txBox="1"/>
          <p:nvPr/>
        </p:nvSpPr>
        <p:spPr>
          <a:xfrm>
            <a:off x="792460" y="2375611"/>
            <a:ext cx="4998595" cy="1068202"/>
          </a:xfrm>
          <a:prstGeom prst="rect">
            <a:avLst/>
          </a:prstGeom>
          <a:noFill/>
          <a:ln/>
        </p:spPr>
        <p:txBody>
          <a:bodyPr wrap="square" lIns="0" tIns="0" rIns="0" bIns="0" rtlCol="0" anchor="t"/>
          <a:lstStyle/>
          <a:p>
            <a:pPr marL="0" indent="0">
              <a:spcAft>
                <a:spcPts val="400"/>
              </a:spcAft>
              <a:buNone/>
            </a:pPr>
            <a:r>
              <a:rPr lang="en-US" sz="1400" b="1" dirty="0">
                <a:solidFill>
                  <a:srgbClr val="231F20"/>
                </a:solidFill>
                <a:latin typeface="Arial" pitchFamily="34" charset="0"/>
                <a:ea typeface="Arial" pitchFamily="34" charset="-122"/>
                <a:cs typeface="Arial" pitchFamily="34" charset="-120"/>
              </a:rPr>
              <a:t>Can we add our own questions, or embed the survey in one we already run?</a:t>
            </a:r>
            <a:endParaRPr lang="en-US" sz="1400" dirty="0"/>
          </a:p>
          <a:p>
            <a:pPr marL="0" indent="0">
              <a:buNone/>
            </a:pPr>
            <a:r>
              <a:rPr lang="en-US" sz="1300" dirty="0">
                <a:solidFill>
                  <a:srgbClr val="232323"/>
                </a:solidFill>
                <a:latin typeface="Arial" pitchFamily="34" charset="0"/>
                <a:ea typeface="Arial" pitchFamily="34" charset="-122"/>
                <a:cs typeface="Arial" pitchFamily="34" charset="-120"/>
              </a:rPr>
              <a:t>Yes, in one survey. In Sections One and Three, you may omit an MHEC question your survey already asks. Nothing between Q10 and Q15.</a:t>
            </a:r>
            <a:endParaRPr lang="en-US" sz="1400" dirty="0"/>
          </a:p>
        </p:txBody>
      </p:sp>
      <p:sp>
        <p:nvSpPr>
          <p:cNvPr id="10" name="Shape 7"/>
          <p:cNvSpPr/>
          <p:nvPr/>
        </p:nvSpPr>
        <p:spPr>
          <a:xfrm>
            <a:off x="6217765" y="2289292"/>
            <a:ext cx="5364346" cy="1240841"/>
          </a:xfrm>
          <a:prstGeom prst="roundRect">
            <a:avLst>
              <a:gd name="adj" fmla="val 6957"/>
            </a:avLst>
          </a:prstGeom>
          <a:solidFill>
            <a:srgbClr val="F2F2F2"/>
          </a:solidFill>
          <a:ln w="12700">
            <a:solidFill>
              <a:srgbClr val="F2F2F2"/>
            </a:solidFill>
            <a:prstDash val="solid"/>
          </a:ln>
        </p:spPr>
        <p:txBody>
          <a:bodyPr/>
          <a:lstStyle/>
          <a:p>
            <a:endParaRPr lang="en-US"/>
          </a:p>
        </p:txBody>
      </p:sp>
      <p:sp>
        <p:nvSpPr>
          <p:cNvPr id="11" name="Text 8"/>
          <p:cNvSpPr txBox="1"/>
          <p:nvPr/>
        </p:nvSpPr>
        <p:spPr>
          <a:xfrm>
            <a:off x="6400640" y="2375611"/>
            <a:ext cx="4998595" cy="1068202"/>
          </a:xfrm>
          <a:prstGeom prst="rect">
            <a:avLst/>
          </a:prstGeom>
          <a:noFill/>
          <a:ln/>
        </p:spPr>
        <p:txBody>
          <a:bodyPr wrap="square" lIns="0" tIns="0" rIns="0" bIns="0" rtlCol="0" anchor="t"/>
          <a:lstStyle/>
          <a:p>
            <a:pPr marL="0" indent="0">
              <a:spcAft>
                <a:spcPts val="400"/>
              </a:spcAft>
              <a:buNone/>
            </a:pPr>
            <a:r>
              <a:rPr lang="en-US" sz="1400" b="1" dirty="0">
                <a:solidFill>
                  <a:srgbClr val="231F20"/>
                </a:solidFill>
                <a:latin typeface="Arial" pitchFamily="34" charset="0"/>
                <a:ea typeface="Arial" pitchFamily="34" charset="-122"/>
                <a:cs typeface="Arial" pitchFamily="34" charset="-120"/>
              </a:rPr>
              <a:t>Do we have to survey every student?</a:t>
            </a:r>
            <a:endParaRPr lang="en-US" sz="1400" dirty="0"/>
          </a:p>
          <a:p>
            <a:pPr marL="0" indent="0">
              <a:buNone/>
            </a:pPr>
            <a:r>
              <a:rPr lang="en-US" sz="1300" dirty="0">
                <a:solidFill>
                  <a:srgbClr val="232323"/>
                </a:solidFill>
                <a:latin typeface="Arial" pitchFamily="34" charset="0"/>
                <a:ea typeface="Arial" pitchFamily="34" charset="-122"/>
                <a:cs typeface="Arial" pitchFamily="34" charset="-120"/>
              </a:rPr>
              <a:t>Census where feasible. A sample is allowed if you document how it was drawn.</a:t>
            </a:r>
            <a:endParaRPr lang="en-US" sz="1400" dirty="0"/>
          </a:p>
        </p:txBody>
      </p:sp>
      <p:sp>
        <p:nvSpPr>
          <p:cNvPr id="12" name="Shape 9"/>
          <p:cNvSpPr/>
          <p:nvPr/>
        </p:nvSpPr>
        <p:spPr>
          <a:xfrm>
            <a:off x="609585" y="3659612"/>
            <a:ext cx="5364346" cy="1240841"/>
          </a:xfrm>
          <a:prstGeom prst="roundRect">
            <a:avLst>
              <a:gd name="adj" fmla="val 6957"/>
            </a:avLst>
          </a:prstGeom>
          <a:solidFill>
            <a:srgbClr val="F2F2F2"/>
          </a:solidFill>
          <a:ln w="12700">
            <a:solidFill>
              <a:srgbClr val="F2F2F2"/>
            </a:solidFill>
            <a:prstDash val="solid"/>
          </a:ln>
        </p:spPr>
        <p:txBody>
          <a:bodyPr/>
          <a:lstStyle/>
          <a:p>
            <a:endParaRPr lang="en-US"/>
          </a:p>
        </p:txBody>
      </p:sp>
      <p:sp>
        <p:nvSpPr>
          <p:cNvPr id="13" name="Text 10"/>
          <p:cNvSpPr txBox="1"/>
          <p:nvPr/>
        </p:nvSpPr>
        <p:spPr>
          <a:xfrm>
            <a:off x="792460" y="3745931"/>
            <a:ext cx="4998595" cy="1068202"/>
          </a:xfrm>
          <a:prstGeom prst="rect">
            <a:avLst/>
          </a:prstGeom>
          <a:noFill/>
          <a:ln/>
        </p:spPr>
        <p:txBody>
          <a:bodyPr wrap="square" lIns="0" tIns="0" rIns="0" bIns="0" rtlCol="0" anchor="t"/>
          <a:lstStyle/>
          <a:p>
            <a:pPr marL="0" indent="0">
              <a:spcAft>
                <a:spcPts val="400"/>
              </a:spcAft>
              <a:buNone/>
            </a:pPr>
            <a:r>
              <a:rPr lang="en-US" sz="1400" b="1" dirty="0">
                <a:solidFill>
                  <a:srgbClr val="231F20"/>
                </a:solidFill>
                <a:latin typeface="Arial" pitchFamily="34" charset="0"/>
                <a:ea typeface="Arial" pitchFamily="34" charset="-122"/>
                <a:cs typeface="Arial" pitchFamily="34" charset="-120"/>
              </a:rPr>
              <a:t>What about dual enrollment students under 18?</a:t>
            </a:r>
            <a:endParaRPr lang="en-US" sz="1400" dirty="0"/>
          </a:p>
          <a:p>
            <a:pPr marL="0" indent="0">
              <a:buNone/>
            </a:pPr>
            <a:r>
              <a:rPr lang="en-US" sz="1300" dirty="0">
                <a:solidFill>
                  <a:srgbClr val="232323"/>
                </a:solidFill>
                <a:latin typeface="Arial" pitchFamily="34" charset="0"/>
                <a:ea typeface="Arial" pitchFamily="34" charset="-122"/>
                <a:cs typeface="Arial" pitchFamily="34" charset="-120"/>
              </a:rPr>
              <a:t>The rule is age, not enrollment: exclude anyone under 18. Dual-enrolled students 18 or older may take part.</a:t>
            </a:r>
            <a:endParaRPr lang="en-US" sz="1400" dirty="0"/>
          </a:p>
        </p:txBody>
      </p:sp>
      <p:sp>
        <p:nvSpPr>
          <p:cNvPr id="14" name="Shape 11"/>
          <p:cNvSpPr/>
          <p:nvPr/>
        </p:nvSpPr>
        <p:spPr>
          <a:xfrm>
            <a:off x="6217765" y="3659612"/>
            <a:ext cx="5364346" cy="1240841"/>
          </a:xfrm>
          <a:prstGeom prst="roundRect">
            <a:avLst>
              <a:gd name="adj" fmla="val 6957"/>
            </a:avLst>
          </a:prstGeom>
          <a:solidFill>
            <a:srgbClr val="F2F2F2"/>
          </a:solidFill>
          <a:ln w="12700">
            <a:solidFill>
              <a:srgbClr val="F2F2F2"/>
            </a:solidFill>
            <a:prstDash val="solid"/>
          </a:ln>
        </p:spPr>
        <p:txBody>
          <a:bodyPr/>
          <a:lstStyle/>
          <a:p>
            <a:endParaRPr lang="en-US"/>
          </a:p>
        </p:txBody>
      </p:sp>
      <p:sp>
        <p:nvSpPr>
          <p:cNvPr id="15" name="Text 12"/>
          <p:cNvSpPr txBox="1"/>
          <p:nvPr/>
        </p:nvSpPr>
        <p:spPr>
          <a:xfrm>
            <a:off x="6400640" y="3745931"/>
            <a:ext cx="4998595" cy="1068202"/>
          </a:xfrm>
          <a:prstGeom prst="rect">
            <a:avLst/>
          </a:prstGeom>
          <a:noFill/>
          <a:ln/>
        </p:spPr>
        <p:txBody>
          <a:bodyPr wrap="square" lIns="0" tIns="0" rIns="0" bIns="0" rtlCol="0" anchor="t"/>
          <a:lstStyle/>
          <a:p>
            <a:pPr marL="0" indent="0">
              <a:spcAft>
                <a:spcPts val="400"/>
              </a:spcAft>
              <a:buNone/>
            </a:pPr>
            <a:r>
              <a:rPr lang="en-US" sz="1400" b="1" dirty="0">
                <a:solidFill>
                  <a:srgbClr val="231F20"/>
                </a:solidFill>
                <a:latin typeface="Arial" pitchFamily="34" charset="0"/>
                <a:ea typeface="Arial" pitchFamily="34" charset="-122"/>
                <a:cs typeface="Arial" pitchFamily="34" charset="-120"/>
              </a:rPr>
              <a:t>Do we send MHEC our raw data or student comments?</a:t>
            </a:r>
            <a:endParaRPr lang="en-US" sz="1400" dirty="0"/>
          </a:p>
          <a:p>
            <a:pPr marL="0" indent="0">
              <a:buNone/>
            </a:pPr>
            <a:r>
              <a:rPr lang="en-US" sz="1300" dirty="0">
                <a:solidFill>
                  <a:srgbClr val="232323"/>
                </a:solidFill>
                <a:latin typeface="Arial" pitchFamily="34" charset="0"/>
                <a:ea typeface="Arial" pitchFamily="34" charset="-122"/>
                <a:cs typeface="Arial" pitchFamily="34" charset="-120"/>
              </a:rPr>
              <a:t>No. Aggregate counts only, on the Reporting Tool. Section Four never leaves campus.</a:t>
            </a:r>
            <a:endParaRPr lang="en-US" sz="1400" dirty="0"/>
          </a:p>
        </p:txBody>
      </p:sp>
      <p:sp>
        <p:nvSpPr>
          <p:cNvPr id="16" name="Shape 13"/>
          <p:cNvSpPr/>
          <p:nvPr/>
        </p:nvSpPr>
        <p:spPr>
          <a:xfrm>
            <a:off x="609585" y="5029932"/>
            <a:ext cx="5364346" cy="1240841"/>
          </a:xfrm>
          <a:prstGeom prst="roundRect">
            <a:avLst>
              <a:gd name="adj" fmla="val 6957"/>
            </a:avLst>
          </a:prstGeom>
          <a:solidFill>
            <a:srgbClr val="F2F2F2"/>
          </a:solidFill>
          <a:ln w="12700">
            <a:solidFill>
              <a:srgbClr val="F2F2F2"/>
            </a:solidFill>
            <a:prstDash val="solid"/>
          </a:ln>
        </p:spPr>
        <p:txBody>
          <a:bodyPr/>
          <a:lstStyle/>
          <a:p>
            <a:endParaRPr lang="en-US"/>
          </a:p>
        </p:txBody>
      </p:sp>
      <p:sp>
        <p:nvSpPr>
          <p:cNvPr id="17" name="Text 14"/>
          <p:cNvSpPr txBox="1"/>
          <p:nvPr/>
        </p:nvSpPr>
        <p:spPr>
          <a:xfrm>
            <a:off x="792460" y="5116251"/>
            <a:ext cx="4998595" cy="1068202"/>
          </a:xfrm>
          <a:prstGeom prst="rect">
            <a:avLst/>
          </a:prstGeom>
          <a:noFill/>
          <a:ln/>
        </p:spPr>
        <p:txBody>
          <a:bodyPr wrap="square" lIns="0" tIns="0" rIns="0" bIns="0" rtlCol="0" anchor="t"/>
          <a:lstStyle/>
          <a:p>
            <a:pPr marL="0" indent="0">
              <a:spcAft>
                <a:spcPts val="400"/>
              </a:spcAft>
              <a:buNone/>
            </a:pPr>
            <a:r>
              <a:rPr lang="en-US" sz="1400" b="1" dirty="0">
                <a:solidFill>
                  <a:srgbClr val="231F20"/>
                </a:solidFill>
                <a:latin typeface="Arial" pitchFamily="34" charset="0"/>
                <a:ea typeface="Arial" pitchFamily="34" charset="-122"/>
                <a:cs typeface="Arial" pitchFamily="34" charset="-120"/>
              </a:rPr>
              <a:t>When are results due?</a:t>
            </a:r>
            <a:endParaRPr lang="en-US" sz="1400" dirty="0"/>
          </a:p>
          <a:p>
            <a:pPr marL="0" indent="0">
              <a:buNone/>
            </a:pPr>
            <a:r>
              <a:rPr lang="en-US" sz="1300" dirty="0">
                <a:solidFill>
                  <a:srgbClr val="232323"/>
                </a:solidFill>
                <a:latin typeface="Arial" pitchFamily="34" charset="0"/>
                <a:ea typeface="Arial" pitchFamily="34" charset="-122"/>
                <a:cs typeface="Arial" pitchFamily="34" charset="-120"/>
              </a:rPr>
              <a:t>With the Final Report on October 15, 2027. Field the survey within the grant period.</a:t>
            </a:r>
            <a:endParaRPr lang="en-US" sz="1400" dirty="0"/>
          </a:p>
        </p:txBody>
      </p:sp>
      <p:sp>
        <p:nvSpPr>
          <p:cNvPr id="18" name="Shape 15"/>
          <p:cNvSpPr/>
          <p:nvPr/>
        </p:nvSpPr>
        <p:spPr>
          <a:xfrm>
            <a:off x="6217765" y="5029932"/>
            <a:ext cx="5364346" cy="1240841"/>
          </a:xfrm>
          <a:prstGeom prst="roundRect">
            <a:avLst>
              <a:gd name="adj" fmla="val 6957"/>
            </a:avLst>
          </a:prstGeom>
          <a:solidFill>
            <a:srgbClr val="F2F2F2"/>
          </a:solidFill>
          <a:ln w="12700">
            <a:solidFill>
              <a:srgbClr val="F2F2F2"/>
            </a:solidFill>
            <a:prstDash val="solid"/>
          </a:ln>
        </p:spPr>
        <p:txBody>
          <a:bodyPr/>
          <a:lstStyle/>
          <a:p>
            <a:endParaRPr lang="en-US"/>
          </a:p>
        </p:txBody>
      </p:sp>
      <p:sp>
        <p:nvSpPr>
          <p:cNvPr id="19" name="Text 16"/>
          <p:cNvSpPr txBox="1"/>
          <p:nvPr/>
        </p:nvSpPr>
        <p:spPr>
          <a:xfrm>
            <a:off x="6400640" y="5116251"/>
            <a:ext cx="4998595" cy="1068202"/>
          </a:xfrm>
          <a:prstGeom prst="rect">
            <a:avLst/>
          </a:prstGeom>
          <a:noFill/>
          <a:ln/>
        </p:spPr>
        <p:txBody>
          <a:bodyPr wrap="square" lIns="0" tIns="0" rIns="0" bIns="0" rtlCol="0" anchor="t"/>
          <a:lstStyle/>
          <a:p>
            <a:pPr marL="0" indent="0">
              <a:spcAft>
                <a:spcPts val="400"/>
              </a:spcAft>
              <a:buNone/>
            </a:pPr>
            <a:r>
              <a:rPr lang="en-US" sz="1400" b="1" dirty="0">
                <a:solidFill>
                  <a:srgbClr val="231F20"/>
                </a:solidFill>
                <a:latin typeface="Arial" pitchFamily="34" charset="0"/>
                <a:ea typeface="Arial" pitchFamily="34" charset="-122"/>
                <a:cs typeface="Arial" pitchFamily="34" charset="-120"/>
              </a:rPr>
              <a:t>Should we suppress small counts?</a:t>
            </a:r>
            <a:endParaRPr lang="en-US" sz="1400" dirty="0"/>
          </a:p>
          <a:p>
            <a:pPr marL="0" indent="0">
              <a:buNone/>
            </a:pPr>
            <a:r>
              <a:rPr lang="en-US" sz="1300" dirty="0">
                <a:solidFill>
                  <a:srgbClr val="232323"/>
                </a:solidFill>
                <a:latin typeface="Arial" pitchFamily="34" charset="0"/>
                <a:ea typeface="Arial" pitchFamily="34" charset="-122"/>
                <a:cs typeface="Arial" pitchFamily="34" charset="-120"/>
              </a:rPr>
              <a:t>No. Report every count. </a:t>
            </a:r>
            <a:endParaRPr lang="en-US" sz="14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3813048" y="0"/>
            <a:ext cx="2889504" cy="1014984"/>
          </a:xfrm>
          <a:prstGeom prst="rect">
            <a:avLst/>
          </a:prstGeom>
          <a:solidFill>
            <a:srgbClr val="FEC233"/>
          </a:solidFill>
          <a:ln w="12700">
            <a:solidFill>
              <a:srgbClr val="FEC233"/>
            </a:solidFill>
            <a:prstDash val="solid"/>
          </a:ln>
        </p:spPr>
        <p:txBody>
          <a:bodyPr/>
          <a:lstStyle/>
          <a:p>
            <a:endParaRPr lang="en-US"/>
          </a:p>
        </p:txBody>
      </p:sp>
      <p:sp>
        <p:nvSpPr>
          <p:cNvPr id="3" name="Shape 1"/>
          <p:cNvSpPr/>
          <p:nvPr/>
        </p:nvSpPr>
        <p:spPr>
          <a:xfrm>
            <a:off x="6702552" y="0"/>
            <a:ext cx="2670048" cy="1014984"/>
          </a:xfrm>
          <a:prstGeom prst="rect">
            <a:avLst/>
          </a:prstGeom>
          <a:solidFill>
            <a:srgbClr val="231F20"/>
          </a:solidFill>
          <a:ln w="12700">
            <a:solidFill>
              <a:srgbClr val="231F20"/>
            </a:solidFill>
            <a:prstDash val="solid"/>
          </a:ln>
        </p:spPr>
        <p:txBody>
          <a:bodyPr/>
          <a:lstStyle/>
          <a:p>
            <a:endParaRPr lang="en-US"/>
          </a:p>
        </p:txBody>
      </p:sp>
      <p:sp>
        <p:nvSpPr>
          <p:cNvPr id="4" name="Shape 2"/>
          <p:cNvSpPr/>
          <p:nvPr/>
        </p:nvSpPr>
        <p:spPr>
          <a:xfrm>
            <a:off x="9372600" y="0"/>
            <a:ext cx="2819095" cy="1014984"/>
          </a:xfrm>
          <a:prstGeom prst="rect">
            <a:avLst/>
          </a:prstGeom>
          <a:solidFill>
            <a:srgbClr val="C4113C"/>
          </a:solidFill>
          <a:ln w="12700">
            <a:solidFill>
              <a:srgbClr val="C4113C"/>
            </a:solidFill>
            <a:prstDash val="solid"/>
          </a:ln>
        </p:spPr>
        <p:txBody>
          <a:bodyPr/>
          <a:lstStyle/>
          <a:p>
            <a:endParaRPr lang="en-US"/>
          </a:p>
        </p:txBody>
      </p:sp>
      <p:pic>
        <p:nvPicPr>
          <p:cNvPr id="5" name="Image 0" descr="/home/claude/deck/img/logo.png"/>
          <p:cNvPicPr>
            <a:picLocks noChangeAspect="1"/>
          </p:cNvPicPr>
          <p:nvPr/>
        </p:nvPicPr>
        <p:blipFill>
          <a:blip r:embed="rId3"/>
          <a:stretch>
            <a:fillRect/>
          </a:stretch>
        </p:blipFill>
        <p:spPr>
          <a:xfrm>
            <a:off x="320040" y="137160"/>
            <a:ext cx="3163824" cy="841248"/>
          </a:xfrm>
          <a:prstGeom prst="rect">
            <a:avLst/>
          </a:prstGeom>
        </p:spPr>
      </p:pic>
      <p:sp>
        <p:nvSpPr>
          <p:cNvPr id="6" name="Text 3"/>
          <p:cNvSpPr txBox="1"/>
          <p:nvPr/>
        </p:nvSpPr>
        <p:spPr>
          <a:xfrm>
            <a:off x="609585" y="1188720"/>
            <a:ext cx="10972526" cy="302118"/>
          </a:xfrm>
          <a:prstGeom prst="rect">
            <a:avLst/>
          </a:prstGeom>
          <a:noFill/>
          <a:ln/>
        </p:spPr>
        <p:txBody>
          <a:bodyPr wrap="square" lIns="0" tIns="0" rIns="0" bIns="0" rtlCol="0" anchor="ctr"/>
          <a:lstStyle/>
          <a:p>
            <a:pPr marL="0" indent="0">
              <a:buNone/>
            </a:pPr>
            <a:r>
              <a:rPr lang="en-US" sz="1150" b="1" kern="0" spc="200" dirty="0">
                <a:solidFill>
                  <a:srgbClr val="231F20"/>
                </a:solidFill>
                <a:latin typeface="Arial" pitchFamily="34" charset="0"/>
                <a:ea typeface="Arial" pitchFamily="34" charset="-122"/>
                <a:cs typeface="Arial" pitchFamily="34" charset="-120"/>
              </a:rPr>
              <a:t>FAQ</a:t>
            </a:r>
            <a:endParaRPr lang="en-US" sz="1150" dirty="0"/>
          </a:p>
        </p:txBody>
      </p:sp>
      <p:sp>
        <p:nvSpPr>
          <p:cNvPr id="7" name="Text 4"/>
          <p:cNvSpPr txBox="1"/>
          <p:nvPr/>
        </p:nvSpPr>
        <p:spPr>
          <a:xfrm>
            <a:off x="609585" y="1447678"/>
            <a:ext cx="10972526" cy="647395"/>
          </a:xfrm>
          <a:prstGeom prst="rect">
            <a:avLst/>
          </a:prstGeom>
          <a:noFill/>
          <a:ln/>
        </p:spPr>
        <p:txBody>
          <a:bodyPr wrap="square" lIns="0" tIns="0" rIns="0" bIns="0" rtlCol="0" anchor="t"/>
          <a:lstStyle/>
          <a:p>
            <a:pPr marL="0" indent="0">
              <a:buNone/>
            </a:pPr>
            <a:r>
              <a:rPr lang="en-US" sz="3000" b="1" dirty="0">
                <a:solidFill>
                  <a:srgbClr val="C4113C"/>
                </a:solidFill>
                <a:latin typeface="Arial" pitchFamily="34" charset="0"/>
                <a:ea typeface="Arial" pitchFamily="34" charset="-122"/>
                <a:cs typeface="Arial" pitchFamily="34" charset="-120"/>
              </a:rPr>
              <a:t>Timeline and post-award</a:t>
            </a:r>
            <a:endParaRPr lang="en-US" sz="3000" dirty="0"/>
          </a:p>
        </p:txBody>
      </p:sp>
      <p:sp>
        <p:nvSpPr>
          <p:cNvPr id="8" name="Shape 5"/>
          <p:cNvSpPr/>
          <p:nvPr/>
        </p:nvSpPr>
        <p:spPr>
          <a:xfrm>
            <a:off x="609585" y="2289292"/>
            <a:ext cx="5364346" cy="1240841"/>
          </a:xfrm>
          <a:prstGeom prst="roundRect">
            <a:avLst>
              <a:gd name="adj" fmla="val 6957"/>
            </a:avLst>
          </a:prstGeom>
          <a:solidFill>
            <a:srgbClr val="F2F2F2"/>
          </a:solidFill>
          <a:ln w="12700">
            <a:solidFill>
              <a:srgbClr val="F2F2F2"/>
            </a:solidFill>
            <a:prstDash val="solid"/>
          </a:ln>
        </p:spPr>
        <p:txBody>
          <a:bodyPr/>
          <a:lstStyle/>
          <a:p>
            <a:endParaRPr lang="en-US"/>
          </a:p>
        </p:txBody>
      </p:sp>
      <p:sp>
        <p:nvSpPr>
          <p:cNvPr id="9" name="Text 6"/>
          <p:cNvSpPr txBox="1"/>
          <p:nvPr/>
        </p:nvSpPr>
        <p:spPr>
          <a:xfrm>
            <a:off x="792460" y="2375611"/>
            <a:ext cx="4998595" cy="1068202"/>
          </a:xfrm>
          <a:prstGeom prst="rect">
            <a:avLst/>
          </a:prstGeom>
          <a:noFill/>
          <a:ln/>
        </p:spPr>
        <p:txBody>
          <a:bodyPr wrap="square" lIns="0" tIns="0" rIns="0" bIns="0" rtlCol="0" anchor="t"/>
          <a:lstStyle/>
          <a:p>
            <a:pPr marL="0" indent="0">
              <a:spcAft>
                <a:spcPts val="400"/>
              </a:spcAft>
              <a:buNone/>
            </a:pPr>
            <a:r>
              <a:rPr lang="en-US" sz="1400" b="1" dirty="0">
                <a:solidFill>
                  <a:srgbClr val="231F20"/>
                </a:solidFill>
                <a:latin typeface="Arial" pitchFamily="34" charset="0"/>
                <a:ea typeface="Arial" pitchFamily="34" charset="-122"/>
                <a:cs typeface="Arial" pitchFamily="34" charset="-120"/>
              </a:rPr>
              <a:t>How and when is the award paid?</a:t>
            </a:r>
            <a:endParaRPr lang="en-US" sz="1400" dirty="0"/>
          </a:p>
          <a:p>
            <a:pPr marL="0" indent="0">
              <a:buNone/>
            </a:pPr>
            <a:r>
              <a:rPr lang="en-US" sz="1300" dirty="0">
                <a:solidFill>
                  <a:srgbClr val="232323"/>
                </a:solidFill>
                <a:latin typeface="Arial" pitchFamily="34" charset="0"/>
                <a:ea typeface="Arial" pitchFamily="34" charset="-122"/>
                <a:cs typeface="Arial" pitchFamily="34" charset="-120"/>
              </a:rPr>
              <a:t>One payment of the full award at the start of the grant period.</a:t>
            </a:r>
            <a:endParaRPr lang="en-US" sz="1400" dirty="0"/>
          </a:p>
        </p:txBody>
      </p:sp>
      <p:sp>
        <p:nvSpPr>
          <p:cNvPr id="10" name="Shape 7"/>
          <p:cNvSpPr/>
          <p:nvPr/>
        </p:nvSpPr>
        <p:spPr>
          <a:xfrm>
            <a:off x="6217765" y="2289292"/>
            <a:ext cx="5364346" cy="1240841"/>
          </a:xfrm>
          <a:prstGeom prst="roundRect">
            <a:avLst>
              <a:gd name="adj" fmla="val 6957"/>
            </a:avLst>
          </a:prstGeom>
          <a:solidFill>
            <a:srgbClr val="F2F2F2"/>
          </a:solidFill>
          <a:ln w="12700">
            <a:solidFill>
              <a:srgbClr val="F2F2F2"/>
            </a:solidFill>
            <a:prstDash val="solid"/>
          </a:ln>
        </p:spPr>
        <p:txBody>
          <a:bodyPr/>
          <a:lstStyle/>
          <a:p>
            <a:endParaRPr lang="en-US"/>
          </a:p>
        </p:txBody>
      </p:sp>
      <p:sp>
        <p:nvSpPr>
          <p:cNvPr id="11" name="Text 8"/>
          <p:cNvSpPr txBox="1"/>
          <p:nvPr/>
        </p:nvSpPr>
        <p:spPr>
          <a:xfrm>
            <a:off x="6400640" y="2375611"/>
            <a:ext cx="4998595" cy="1068202"/>
          </a:xfrm>
          <a:prstGeom prst="rect">
            <a:avLst/>
          </a:prstGeom>
          <a:noFill/>
          <a:ln/>
        </p:spPr>
        <p:txBody>
          <a:bodyPr wrap="square" lIns="0" tIns="0" rIns="0" bIns="0" rtlCol="0" anchor="t"/>
          <a:lstStyle/>
          <a:p>
            <a:pPr marL="0" indent="0">
              <a:spcAft>
                <a:spcPts val="400"/>
              </a:spcAft>
              <a:buNone/>
            </a:pPr>
            <a:r>
              <a:rPr lang="en-US" sz="1400" b="1" dirty="0">
                <a:solidFill>
                  <a:srgbClr val="231F20"/>
                </a:solidFill>
                <a:latin typeface="Arial" pitchFamily="34" charset="0"/>
                <a:ea typeface="Arial" pitchFamily="34" charset="-122"/>
                <a:cs typeface="Arial" pitchFamily="34" charset="-120"/>
              </a:rPr>
              <a:t>NHHAW is about 17 days after awards. What if we are not ready?</a:t>
            </a:r>
            <a:endParaRPr lang="en-US" sz="1400" dirty="0"/>
          </a:p>
          <a:p>
            <a:pPr marL="0" indent="0">
              <a:buNone/>
            </a:pPr>
            <a:r>
              <a:rPr lang="en-US" sz="1300" dirty="0">
                <a:solidFill>
                  <a:srgbClr val="232323"/>
                </a:solidFill>
                <a:latin typeface="Arial" pitchFamily="34" charset="0"/>
                <a:ea typeface="Arial" pitchFamily="34" charset="-122"/>
                <a:cs typeface="Arial" pitchFamily="34" charset="-120"/>
              </a:rPr>
              <a:t>Hold the event any time during the grant period. Events outside the period can be described but not charged.</a:t>
            </a:r>
            <a:endParaRPr lang="en-US" sz="1400" dirty="0"/>
          </a:p>
        </p:txBody>
      </p:sp>
      <p:sp>
        <p:nvSpPr>
          <p:cNvPr id="12" name="Shape 9"/>
          <p:cNvSpPr/>
          <p:nvPr/>
        </p:nvSpPr>
        <p:spPr>
          <a:xfrm>
            <a:off x="609585" y="3659612"/>
            <a:ext cx="5364346" cy="1240841"/>
          </a:xfrm>
          <a:prstGeom prst="roundRect">
            <a:avLst>
              <a:gd name="adj" fmla="val 6957"/>
            </a:avLst>
          </a:prstGeom>
          <a:solidFill>
            <a:srgbClr val="F2F2F2"/>
          </a:solidFill>
          <a:ln w="12700">
            <a:solidFill>
              <a:srgbClr val="F2F2F2"/>
            </a:solidFill>
            <a:prstDash val="solid"/>
          </a:ln>
        </p:spPr>
        <p:txBody>
          <a:bodyPr/>
          <a:lstStyle/>
          <a:p>
            <a:endParaRPr lang="en-US"/>
          </a:p>
        </p:txBody>
      </p:sp>
      <p:sp>
        <p:nvSpPr>
          <p:cNvPr id="13" name="Text 10"/>
          <p:cNvSpPr txBox="1"/>
          <p:nvPr/>
        </p:nvSpPr>
        <p:spPr>
          <a:xfrm>
            <a:off x="792460" y="3745931"/>
            <a:ext cx="4998595" cy="1068202"/>
          </a:xfrm>
          <a:prstGeom prst="rect">
            <a:avLst/>
          </a:prstGeom>
          <a:noFill/>
          <a:ln/>
        </p:spPr>
        <p:txBody>
          <a:bodyPr wrap="square" lIns="0" tIns="0" rIns="0" bIns="0" rtlCol="0" anchor="t"/>
          <a:lstStyle/>
          <a:p>
            <a:pPr marL="0" indent="0">
              <a:spcAft>
                <a:spcPts val="400"/>
              </a:spcAft>
              <a:buNone/>
            </a:pPr>
            <a:r>
              <a:rPr lang="en-US" sz="1400" b="1" dirty="0">
                <a:solidFill>
                  <a:srgbClr val="231F20"/>
                </a:solidFill>
                <a:latin typeface="Arial" pitchFamily="34" charset="0"/>
                <a:ea typeface="Arial" pitchFamily="34" charset="-122"/>
                <a:cs typeface="Arial" pitchFamily="34" charset="-120"/>
              </a:rPr>
              <a:t>Can we charge costs incurred before October 30?</a:t>
            </a:r>
            <a:endParaRPr lang="en-US" sz="1400" dirty="0"/>
          </a:p>
          <a:p>
            <a:pPr marL="0" indent="0">
              <a:buNone/>
            </a:pPr>
            <a:r>
              <a:rPr lang="en-US" sz="1300" dirty="0">
                <a:solidFill>
                  <a:srgbClr val="232323"/>
                </a:solidFill>
                <a:latin typeface="Arial" pitchFamily="34" charset="0"/>
                <a:ea typeface="Arial" pitchFamily="34" charset="-122"/>
                <a:cs typeface="Arial" pitchFamily="34" charset="-120"/>
              </a:rPr>
              <a:t>No. Costs before the grant start date are not allowable.</a:t>
            </a:r>
            <a:endParaRPr lang="en-US" sz="1400" dirty="0"/>
          </a:p>
        </p:txBody>
      </p:sp>
      <p:sp>
        <p:nvSpPr>
          <p:cNvPr id="14" name="Shape 11"/>
          <p:cNvSpPr/>
          <p:nvPr/>
        </p:nvSpPr>
        <p:spPr>
          <a:xfrm>
            <a:off x="6217765" y="3659612"/>
            <a:ext cx="5364346" cy="1240841"/>
          </a:xfrm>
          <a:prstGeom prst="roundRect">
            <a:avLst>
              <a:gd name="adj" fmla="val 6957"/>
            </a:avLst>
          </a:prstGeom>
          <a:solidFill>
            <a:srgbClr val="F2F2F2"/>
          </a:solidFill>
          <a:ln w="12700">
            <a:solidFill>
              <a:srgbClr val="F2F2F2"/>
            </a:solidFill>
            <a:prstDash val="solid"/>
          </a:ln>
        </p:spPr>
        <p:txBody>
          <a:bodyPr/>
          <a:lstStyle/>
          <a:p>
            <a:endParaRPr lang="en-US"/>
          </a:p>
        </p:txBody>
      </p:sp>
      <p:sp>
        <p:nvSpPr>
          <p:cNvPr id="15" name="Text 12"/>
          <p:cNvSpPr txBox="1"/>
          <p:nvPr/>
        </p:nvSpPr>
        <p:spPr>
          <a:xfrm>
            <a:off x="6400640" y="3745931"/>
            <a:ext cx="4998595" cy="1068202"/>
          </a:xfrm>
          <a:prstGeom prst="rect">
            <a:avLst/>
          </a:prstGeom>
          <a:noFill/>
          <a:ln/>
        </p:spPr>
        <p:txBody>
          <a:bodyPr wrap="square" lIns="0" tIns="0" rIns="0" bIns="0" rtlCol="0" anchor="t"/>
          <a:lstStyle/>
          <a:p>
            <a:pPr marL="0" indent="0">
              <a:spcAft>
                <a:spcPts val="400"/>
              </a:spcAft>
              <a:buNone/>
            </a:pPr>
            <a:r>
              <a:rPr lang="en-US" sz="1400" b="1" dirty="0">
                <a:solidFill>
                  <a:srgbClr val="231F20"/>
                </a:solidFill>
                <a:latin typeface="Arial" pitchFamily="34" charset="0"/>
                <a:ea typeface="Arial" pitchFamily="34" charset="-122"/>
                <a:cs typeface="Arial" pitchFamily="34" charset="-120"/>
              </a:rPr>
              <a:t>Can we move funds between categories?</a:t>
            </a:r>
            <a:endParaRPr lang="en-US" sz="1400" dirty="0"/>
          </a:p>
          <a:p>
            <a:pPr marL="0" indent="0">
              <a:buNone/>
            </a:pPr>
            <a:r>
              <a:rPr lang="en-US" sz="1300" dirty="0">
                <a:solidFill>
                  <a:srgbClr val="232323"/>
                </a:solidFill>
                <a:latin typeface="Arial" pitchFamily="34" charset="0"/>
                <a:ea typeface="Arial" pitchFamily="34" charset="-122"/>
                <a:cs typeface="Arial" pitchFamily="34" charset="-120"/>
              </a:rPr>
              <a:t>Yes, up to 10% of the total award cumulatively without approval. Report it in the next report.</a:t>
            </a:r>
            <a:endParaRPr lang="en-US" sz="1400" dirty="0"/>
          </a:p>
        </p:txBody>
      </p:sp>
      <p:sp>
        <p:nvSpPr>
          <p:cNvPr id="16" name="Shape 13"/>
          <p:cNvSpPr/>
          <p:nvPr/>
        </p:nvSpPr>
        <p:spPr>
          <a:xfrm>
            <a:off x="609585" y="5029932"/>
            <a:ext cx="5364346" cy="1240841"/>
          </a:xfrm>
          <a:prstGeom prst="roundRect">
            <a:avLst>
              <a:gd name="adj" fmla="val 6957"/>
            </a:avLst>
          </a:prstGeom>
          <a:solidFill>
            <a:srgbClr val="F2F2F2"/>
          </a:solidFill>
          <a:ln w="12700">
            <a:solidFill>
              <a:srgbClr val="F2F2F2"/>
            </a:solidFill>
            <a:prstDash val="solid"/>
          </a:ln>
        </p:spPr>
        <p:txBody>
          <a:bodyPr/>
          <a:lstStyle/>
          <a:p>
            <a:endParaRPr lang="en-US"/>
          </a:p>
        </p:txBody>
      </p:sp>
      <p:sp>
        <p:nvSpPr>
          <p:cNvPr id="17" name="Text 14"/>
          <p:cNvSpPr txBox="1"/>
          <p:nvPr/>
        </p:nvSpPr>
        <p:spPr>
          <a:xfrm>
            <a:off x="792460" y="5116251"/>
            <a:ext cx="4998595" cy="1068202"/>
          </a:xfrm>
          <a:prstGeom prst="rect">
            <a:avLst/>
          </a:prstGeom>
          <a:noFill/>
          <a:ln/>
        </p:spPr>
        <p:txBody>
          <a:bodyPr wrap="square" lIns="0" tIns="0" rIns="0" bIns="0" rtlCol="0" anchor="t"/>
          <a:lstStyle/>
          <a:p>
            <a:pPr marL="0" indent="0">
              <a:spcAft>
                <a:spcPts val="400"/>
              </a:spcAft>
              <a:buNone/>
            </a:pPr>
            <a:r>
              <a:rPr lang="en-US" sz="1400" b="1" dirty="0">
                <a:solidFill>
                  <a:srgbClr val="231F20"/>
                </a:solidFill>
                <a:latin typeface="Arial" pitchFamily="34" charset="0"/>
                <a:ea typeface="Arial" pitchFamily="34" charset="-122"/>
                <a:cs typeface="Arial" pitchFamily="34" charset="-120"/>
              </a:rPr>
              <a:t>Can we get more time?</a:t>
            </a:r>
            <a:endParaRPr lang="en-US" sz="1400" dirty="0"/>
          </a:p>
          <a:p>
            <a:pPr marL="0" indent="0">
              <a:buNone/>
            </a:pPr>
            <a:r>
              <a:rPr lang="en-US" sz="1300" dirty="0">
                <a:solidFill>
                  <a:srgbClr val="232323"/>
                </a:solidFill>
                <a:latin typeface="Arial" pitchFamily="34" charset="0"/>
                <a:ea typeface="Arial" pitchFamily="34" charset="-122"/>
                <a:cs typeface="Arial" pitchFamily="34" charset="-120"/>
              </a:rPr>
              <a:t>One extension, with OGSI’s written approval. Request it by June 15, 2027 with remaining funds and a plan to use them.</a:t>
            </a:r>
            <a:endParaRPr lang="en-US" sz="1400" dirty="0"/>
          </a:p>
        </p:txBody>
      </p:sp>
      <p:sp>
        <p:nvSpPr>
          <p:cNvPr id="18" name="Shape 15"/>
          <p:cNvSpPr/>
          <p:nvPr/>
        </p:nvSpPr>
        <p:spPr>
          <a:xfrm>
            <a:off x="6217765" y="5029932"/>
            <a:ext cx="5364346" cy="1240841"/>
          </a:xfrm>
          <a:prstGeom prst="roundRect">
            <a:avLst>
              <a:gd name="adj" fmla="val 6957"/>
            </a:avLst>
          </a:prstGeom>
          <a:solidFill>
            <a:srgbClr val="F2F2F2"/>
          </a:solidFill>
          <a:ln w="12700">
            <a:solidFill>
              <a:srgbClr val="F2F2F2"/>
            </a:solidFill>
            <a:prstDash val="solid"/>
          </a:ln>
        </p:spPr>
        <p:txBody>
          <a:bodyPr/>
          <a:lstStyle/>
          <a:p>
            <a:endParaRPr lang="en-US"/>
          </a:p>
        </p:txBody>
      </p:sp>
      <p:sp>
        <p:nvSpPr>
          <p:cNvPr id="19" name="Text 16"/>
          <p:cNvSpPr txBox="1"/>
          <p:nvPr/>
        </p:nvSpPr>
        <p:spPr>
          <a:xfrm>
            <a:off x="6400640" y="5116251"/>
            <a:ext cx="4998595" cy="1068202"/>
          </a:xfrm>
          <a:prstGeom prst="rect">
            <a:avLst/>
          </a:prstGeom>
          <a:noFill/>
          <a:ln/>
        </p:spPr>
        <p:txBody>
          <a:bodyPr wrap="square" lIns="0" tIns="0" rIns="0" bIns="0" rtlCol="0" anchor="t"/>
          <a:lstStyle/>
          <a:p>
            <a:pPr marL="0" indent="0">
              <a:spcAft>
                <a:spcPts val="400"/>
              </a:spcAft>
              <a:buNone/>
            </a:pPr>
            <a:r>
              <a:rPr lang="en-US" sz="1400" b="1" dirty="0">
                <a:solidFill>
                  <a:srgbClr val="231F20"/>
                </a:solidFill>
                <a:latin typeface="Arial" pitchFamily="34" charset="0"/>
                <a:ea typeface="Arial" pitchFamily="34" charset="-122"/>
                <a:cs typeface="Arial" pitchFamily="34" charset="-120"/>
              </a:rPr>
              <a:t>What if MHEC awards less than we asked for?</a:t>
            </a:r>
            <a:endParaRPr lang="en-US" sz="1400" dirty="0"/>
          </a:p>
          <a:p>
            <a:pPr marL="0" indent="0">
              <a:buNone/>
            </a:pPr>
            <a:r>
              <a:rPr lang="en-US" sz="1300" dirty="0">
                <a:solidFill>
                  <a:srgbClr val="232323"/>
                </a:solidFill>
                <a:latin typeface="Arial" pitchFamily="34" charset="0"/>
                <a:ea typeface="Arial" pitchFamily="34" charset="-122"/>
                <a:cs typeface="Arial" pitchFamily="34" charset="-120"/>
              </a:rPr>
              <a:t>Submit a revised Budget Summary and Narrative. OGSI approves it before payment.</a:t>
            </a:r>
            <a:endParaRPr lang="en-US" sz="14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a:effectLst/>
      </p:bgPr>
    </p:bg>
    <p:spTree>
      <p:nvGrpSpPr>
        <p:cNvPr id="1" name=""/>
        <p:cNvGrpSpPr/>
        <p:nvPr/>
      </p:nvGrpSpPr>
      <p:grpSpPr>
        <a:xfrm>
          <a:off x="0" y="0"/>
          <a:ext cx="0" cy="0"/>
          <a:chOff x="0" y="0"/>
          <a:chExt cx="0" cy="0"/>
        </a:xfrm>
      </p:grpSpPr>
      <p:pic>
        <p:nvPicPr>
          <p:cNvPr id="2" name="Image 0" descr="/home/claude/deck/img/p0.png"/>
          <p:cNvPicPr>
            <a:picLocks noChangeAspect="1"/>
          </p:cNvPicPr>
          <p:nvPr/>
        </p:nvPicPr>
        <p:blipFill>
          <a:blip r:embed="rId3"/>
          <a:stretch>
            <a:fillRect/>
          </a:stretch>
        </p:blipFill>
        <p:spPr>
          <a:xfrm>
            <a:off x="109728" y="118872"/>
            <a:ext cx="2395728" cy="1591056"/>
          </a:xfrm>
          <a:prstGeom prst="rect">
            <a:avLst/>
          </a:prstGeom>
        </p:spPr>
      </p:pic>
      <p:pic>
        <p:nvPicPr>
          <p:cNvPr id="3" name="Image 1" descr="/home/claude/deck/img/p2.jpg"/>
          <p:cNvPicPr>
            <a:picLocks noChangeAspect="1"/>
          </p:cNvPicPr>
          <p:nvPr/>
        </p:nvPicPr>
        <p:blipFill>
          <a:blip r:embed="rId4"/>
          <a:stretch>
            <a:fillRect/>
          </a:stretch>
        </p:blipFill>
        <p:spPr>
          <a:xfrm>
            <a:off x="2624328" y="109728"/>
            <a:ext cx="2395728" cy="1600200"/>
          </a:xfrm>
          <a:prstGeom prst="rect">
            <a:avLst/>
          </a:prstGeom>
        </p:spPr>
      </p:pic>
      <p:pic>
        <p:nvPicPr>
          <p:cNvPr id="4" name="Image 2" descr="/home/claude/deck/img/p3.jpg"/>
          <p:cNvPicPr>
            <a:picLocks noChangeAspect="1"/>
          </p:cNvPicPr>
          <p:nvPr/>
        </p:nvPicPr>
        <p:blipFill>
          <a:blip r:embed="rId5"/>
          <a:stretch>
            <a:fillRect/>
          </a:stretch>
        </p:blipFill>
        <p:spPr>
          <a:xfrm>
            <a:off x="7168896" y="109728"/>
            <a:ext cx="2395728" cy="1600200"/>
          </a:xfrm>
          <a:prstGeom prst="rect">
            <a:avLst/>
          </a:prstGeom>
        </p:spPr>
      </p:pic>
      <p:pic>
        <p:nvPicPr>
          <p:cNvPr id="5" name="Image 3" descr="/home/claude/deck/img/p1.jpg"/>
          <p:cNvPicPr>
            <a:picLocks noChangeAspect="1"/>
          </p:cNvPicPr>
          <p:nvPr/>
        </p:nvPicPr>
        <p:blipFill>
          <a:blip r:embed="rId6"/>
          <a:stretch>
            <a:fillRect/>
          </a:stretch>
        </p:blipFill>
        <p:spPr>
          <a:xfrm>
            <a:off x="9674352" y="118872"/>
            <a:ext cx="2404872" cy="1563624"/>
          </a:xfrm>
          <a:prstGeom prst="rect">
            <a:avLst/>
          </a:prstGeom>
        </p:spPr>
      </p:pic>
      <p:pic>
        <p:nvPicPr>
          <p:cNvPr id="6" name="Image 4" descr="/home/claude/deck/img/logo_stack.png"/>
          <p:cNvPicPr>
            <a:picLocks noChangeAspect="1"/>
          </p:cNvPicPr>
          <p:nvPr/>
        </p:nvPicPr>
        <p:blipFill>
          <a:blip r:embed="rId7"/>
          <a:stretch>
            <a:fillRect/>
          </a:stretch>
        </p:blipFill>
        <p:spPr>
          <a:xfrm>
            <a:off x="5166360" y="155448"/>
            <a:ext cx="1874520" cy="1499616"/>
          </a:xfrm>
          <a:prstGeom prst="rect">
            <a:avLst/>
          </a:prstGeom>
        </p:spPr>
      </p:pic>
      <p:sp>
        <p:nvSpPr>
          <p:cNvPr id="7" name="Shape 0"/>
          <p:cNvSpPr/>
          <p:nvPr/>
        </p:nvSpPr>
        <p:spPr>
          <a:xfrm>
            <a:off x="0" y="1709928"/>
            <a:ext cx="12191695" cy="0"/>
          </a:xfrm>
          <a:prstGeom prst="line">
            <a:avLst/>
          </a:prstGeom>
          <a:noFill/>
          <a:ln w="25400">
            <a:solidFill>
              <a:srgbClr val="C4113C"/>
            </a:solidFill>
            <a:prstDash val="solid"/>
          </a:ln>
        </p:spPr>
        <p:txBody>
          <a:bodyPr/>
          <a:lstStyle/>
          <a:p>
            <a:endParaRPr lang="en-US"/>
          </a:p>
        </p:txBody>
      </p:sp>
      <p:sp>
        <p:nvSpPr>
          <p:cNvPr id="8" name="Text 1"/>
          <p:cNvSpPr txBox="1"/>
          <p:nvPr/>
        </p:nvSpPr>
        <p:spPr>
          <a:xfrm>
            <a:off x="609585" y="2221992"/>
            <a:ext cx="10972526" cy="1005840"/>
          </a:xfrm>
          <a:prstGeom prst="rect">
            <a:avLst/>
          </a:prstGeom>
          <a:noFill/>
          <a:ln/>
        </p:spPr>
        <p:txBody>
          <a:bodyPr wrap="square" lIns="0" tIns="0" rIns="0" bIns="0" rtlCol="0" anchor="ctr"/>
          <a:lstStyle/>
          <a:p>
            <a:pPr marL="0" indent="0">
              <a:buNone/>
            </a:pPr>
            <a:r>
              <a:rPr lang="en-US" sz="5050" b="1" dirty="0">
                <a:solidFill>
                  <a:srgbClr val="C4113C"/>
                </a:solidFill>
                <a:latin typeface="Arial" pitchFamily="34" charset="0"/>
                <a:ea typeface="Arial" pitchFamily="34" charset="-122"/>
                <a:cs typeface="Arial" pitchFamily="34" charset="-120"/>
              </a:rPr>
              <a:t>Questions?</a:t>
            </a:r>
            <a:endParaRPr lang="en-US" sz="5050" dirty="0"/>
          </a:p>
        </p:txBody>
      </p:sp>
      <p:sp>
        <p:nvSpPr>
          <p:cNvPr id="9" name="Shape 2"/>
          <p:cNvSpPr/>
          <p:nvPr/>
        </p:nvSpPr>
        <p:spPr>
          <a:xfrm>
            <a:off x="673584" y="3479292"/>
            <a:ext cx="603504" cy="603504"/>
          </a:xfrm>
          <a:prstGeom prst="ellipse">
            <a:avLst/>
          </a:prstGeom>
          <a:solidFill>
            <a:srgbClr val="FEC233"/>
          </a:solidFill>
          <a:ln w="12700">
            <a:solidFill>
              <a:srgbClr val="FEC233"/>
            </a:solidFill>
            <a:prstDash val="solid"/>
          </a:ln>
        </p:spPr>
        <p:txBody>
          <a:bodyPr/>
          <a:lstStyle/>
          <a:p>
            <a:endParaRPr lang="en-US"/>
          </a:p>
        </p:txBody>
      </p:sp>
      <p:pic>
        <p:nvPicPr>
          <p:cNvPr id="10" name="Image 5" descr="preencoded.png"/>
          <p:cNvPicPr>
            <a:picLocks noChangeAspect="1"/>
          </p:cNvPicPr>
          <p:nvPr/>
        </p:nvPicPr>
        <p:blipFill>
          <a:blip r:embed="rId8"/>
          <a:stretch>
            <a:fillRect/>
          </a:stretch>
        </p:blipFill>
        <p:spPr>
          <a:xfrm>
            <a:off x="806354" y="3612063"/>
            <a:ext cx="337962" cy="337962"/>
          </a:xfrm>
          <a:prstGeom prst="rect">
            <a:avLst/>
          </a:prstGeom>
        </p:spPr>
      </p:pic>
      <p:sp>
        <p:nvSpPr>
          <p:cNvPr id="11" name="Text 3"/>
          <p:cNvSpPr txBox="1"/>
          <p:nvPr/>
        </p:nvSpPr>
        <p:spPr>
          <a:xfrm>
            <a:off x="1584920" y="3429000"/>
            <a:ext cx="9753356" cy="704088"/>
          </a:xfrm>
          <a:prstGeom prst="rect">
            <a:avLst/>
          </a:prstGeom>
          <a:noFill/>
          <a:ln/>
        </p:spPr>
        <p:txBody>
          <a:bodyPr wrap="square" lIns="0" tIns="0" rIns="0" bIns="0" rtlCol="0" anchor="ctr"/>
          <a:lstStyle/>
          <a:p>
            <a:pPr marL="0" indent="0">
              <a:buNone/>
            </a:pPr>
            <a:r>
              <a:rPr lang="en-US" sz="1850" b="1" dirty="0">
                <a:solidFill>
                  <a:srgbClr val="232323"/>
                </a:solidFill>
                <a:latin typeface="Arial" pitchFamily="34" charset="0"/>
                <a:ea typeface="Arial" pitchFamily="34" charset="-122"/>
                <a:cs typeface="Arial" pitchFamily="34" charset="-120"/>
              </a:rPr>
              <a:t>ogsi.mhec@maryland.gov</a:t>
            </a:r>
            <a:endParaRPr lang="en-US" sz="1850" dirty="0"/>
          </a:p>
          <a:p>
            <a:pPr marL="0" indent="0">
              <a:buNone/>
            </a:pPr>
            <a:r>
              <a:rPr lang="en-US" sz="1300" dirty="0">
                <a:solidFill>
                  <a:srgbClr val="595959"/>
                </a:solidFill>
                <a:latin typeface="Arial" pitchFamily="34" charset="0"/>
                <a:ea typeface="Arial" pitchFamily="34" charset="-122"/>
                <a:cs typeface="Arial" pitchFamily="34" charset="-120"/>
              </a:rPr>
              <a:t>Applications, technical assistance, and reports</a:t>
            </a:r>
            <a:endParaRPr lang="en-US" sz="1850" dirty="0"/>
          </a:p>
        </p:txBody>
      </p:sp>
      <p:sp>
        <p:nvSpPr>
          <p:cNvPr id="12" name="Shape 4"/>
          <p:cNvSpPr/>
          <p:nvPr/>
        </p:nvSpPr>
        <p:spPr>
          <a:xfrm>
            <a:off x="673584" y="4334256"/>
            <a:ext cx="603504" cy="603504"/>
          </a:xfrm>
          <a:prstGeom prst="ellipse">
            <a:avLst/>
          </a:prstGeom>
          <a:solidFill>
            <a:srgbClr val="FEC233"/>
          </a:solidFill>
          <a:ln w="12700">
            <a:solidFill>
              <a:srgbClr val="FEC233"/>
            </a:solidFill>
            <a:prstDash val="solid"/>
          </a:ln>
        </p:spPr>
        <p:txBody>
          <a:bodyPr/>
          <a:lstStyle/>
          <a:p>
            <a:endParaRPr lang="en-US"/>
          </a:p>
        </p:txBody>
      </p:sp>
      <p:pic>
        <p:nvPicPr>
          <p:cNvPr id="13" name="Image 6" descr="preencoded.png"/>
          <p:cNvPicPr>
            <a:picLocks noChangeAspect="1"/>
          </p:cNvPicPr>
          <p:nvPr/>
        </p:nvPicPr>
        <p:blipFill>
          <a:blip r:embed="rId9"/>
          <a:stretch>
            <a:fillRect/>
          </a:stretch>
        </p:blipFill>
        <p:spPr>
          <a:xfrm>
            <a:off x="806354" y="4467027"/>
            <a:ext cx="337962" cy="337962"/>
          </a:xfrm>
          <a:prstGeom prst="rect">
            <a:avLst/>
          </a:prstGeom>
        </p:spPr>
      </p:pic>
      <p:sp>
        <p:nvSpPr>
          <p:cNvPr id="14" name="Text 5"/>
          <p:cNvSpPr txBox="1"/>
          <p:nvPr/>
        </p:nvSpPr>
        <p:spPr>
          <a:xfrm>
            <a:off x="1584920" y="4283964"/>
            <a:ext cx="9753356" cy="704088"/>
          </a:xfrm>
          <a:prstGeom prst="rect">
            <a:avLst/>
          </a:prstGeom>
          <a:noFill/>
          <a:ln/>
        </p:spPr>
        <p:txBody>
          <a:bodyPr wrap="square" lIns="0" tIns="0" rIns="0" bIns="0" rtlCol="0" anchor="ctr"/>
          <a:lstStyle/>
          <a:p>
            <a:pPr marL="0" indent="0">
              <a:buNone/>
            </a:pPr>
            <a:r>
              <a:rPr lang="en-US" sz="1850" b="1" dirty="0">
                <a:solidFill>
                  <a:srgbClr val="232323"/>
                </a:solidFill>
                <a:latin typeface="Arial" pitchFamily="34" charset="0"/>
                <a:ea typeface="Arial" pitchFamily="34" charset="-122"/>
                <a:cs typeface="Arial" pitchFamily="34" charset="-120"/>
              </a:rPr>
              <a:t>October 19, 2026, 11:59 PM ET</a:t>
            </a:r>
            <a:endParaRPr lang="en-US" sz="1850" dirty="0"/>
          </a:p>
          <a:p>
            <a:pPr marL="0" indent="0">
              <a:buNone/>
            </a:pPr>
            <a:r>
              <a:rPr lang="en-US" sz="1300" dirty="0">
                <a:solidFill>
                  <a:srgbClr val="595959"/>
                </a:solidFill>
                <a:latin typeface="Arial" pitchFamily="34" charset="0"/>
                <a:ea typeface="Arial" pitchFamily="34" charset="-122"/>
                <a:cs typeface="Arial" pitchFamily="34" charset="-120"/>
              </a:rPr>
              <a:t>Application deadline</a:t>
            </a:r>
            <a:endParaRPr lang="en-US" sz="1850" dirty="0"/>
          </a:p>
        </p:txBody>
      </p:sp>
      <p:sp>
        <p:nvSpPr>
          <p:cNvPr id="15" name="Shape 6"/>
          <p:cNvSpPr/>
          <p:nvPr/>
        </p:nvSpPr>
        <p:spPr>
          <a:xfrm>
            <a:off x="673584" y="5189220"/>
            <a:ext cx="603504" cy="603504"/>
          </a:xfrm>
          <a:prstGeom prst="ellipse">
            <a:avLst/>
          </a:prstGeom>
          <a:solidFill>
            <a:srgbClr val="FEC233"/>
          </a:solidFill>
          <a:ln w="12700">
            <a:solidFill>
              <a:srgbClr val="FEC233"/>
            </a:solidFill>
            <a:prstDash val="solid"/>
          </a:ln>
        </p:spPr>
        <p:txBody>
          <a:bodyPr/>
          <a:lstStyle/>
          <a:p>
            <a:endParaRPr lang="en-US"/>
          </a:p>
        </p:txBody>
      </p:sp>
      <p:pic>
        <p:nvPicPr>
          <p:cNvPr id="16" name="Image 7" descr="preencoded.png"/>
          <p:cNvPicPr>
            <a:picLocks noChangeAspect="1"/>
          </p:cNvPicPr>
          <p:nvPr/>
        </p:nvPicPr>
        <p:blipFill>
          <a:blip r:embed="rId10"/>
          <a:stretch>
            <a:fillRect/>
          </a:stretch>
        </p:blipFill>
        <p:spPr>
          <a:xfrm>
            <a:off x="806354" y="5321991"/>
            <a:ext cx="337962" cy="337962"/>
          </a:xfrm>
          <a:prstGeom prst="rect">
            <a:avLst/>
          </a:prstGeom>
        </p:spPr>
      </p:pic>
      <p:sp>
        <p:nvSpPr>
          <p:cNvPr id="17" name="Text 7"/>
          <p:cNvSpPr txBox="1"/>
          <p:nvPr/>
        </p:nvSpPr>
        <p:spPr>
          <a:xfrm>
            <a:off x="1584920" y="5138928"/>
            <a:ext cx="9753356" cy="704088"/>
          </a:xfrm>
          <a:prstGeom prst="rect">
            <a:avLst/>
          </a:prstGeom>
          <a:noFill/>
          <a:ln/>
        </p:spPr>
        <p:txBody>
          <a:bodyPr wrap="square" lIns="0" tIns="0" rIns="0" bIns="0" rtlCol="0" anchor="ctr"/>
          <a:lstStyle/>
          <a:p>
            <a:pPr marL="0" indent="0">
              <a:buNone/>
            </a:pPr>
            <a:r>
              <a:rPr lang="en-US" sz="1850" b="1" dirty="0">
                <a:solidFill>
                  <a:srgbClr val="232323"/>
                </a:solidFill>
                <a:latin typeface="Arial" pitchFamily="34" charset="0"/>
                <a:ea typeface="Arial" pitchFamily="34" charset="-122"/>
                <a:cs typeface="Arial" pitchFamily="34" charset="-120"/>
              </a:rPr>
              <a:t>Hunger-Free Campus program page</a:t>
            </a:r>
            <a:endParaRPr lang="en-US" sz="1850" dirty="0"/>
          </a:p>
          <a:p>
            <a:pPr marL="0" indent="0">
              <a:buNone/>
            </a:pPr>
            <a:r>
              <a:rPr lang="en-US" sz="1300" dirty="0">
                <a:solidFill>
                  <a:srgbClr val="595959"/>
                </a:solidFill>
                <a:latin typeface="Arial" pitchFamily="34" charset="0"/>
                <a:ea typeface="Arial" pitchFamily="34" charset="-122"/>
                <a:cs typeface="Arial" pitchFamily="34" charset="-120"/>
              </a:rPr>
              <a:t>mhec.maryland.gov/Pages/hunger-free-campus-grant-program.aspx</a:t>
            </a:r>
            <a:endParaRPr lang="en-US" sz="1850" dirty="0"/>
          </a:p>
        </p:txBody>
      </p:sp>
      <p:sp>
        <p:nvSpPr>
          <p:cNvPr id="18" name="Text 8"/>
          <p:cNvSpPr txBox="1"/>
          <p:nvPr/>
        </p:nvSpPr>
        <p:spPr>
          <a:xfrm>
            <a:off x="609585" y="6144768"/>
            <a:ext cx="10972526" cy="452628"/>
          </a:xfrm>
          <a:prstGeom prst="rect">
            <a:avLst/>
          </a:prstGeom>
          <a:noFill/>
          <a:ln/>
        </p:spPr>
        <p:txBody>
          <a:bodyPr wrap="square" lIns="0" tIns="0" rIns="0" bIns="0" rtlCol="0" anchor="t"/>
          <a:lstStyle/>
          <a:p>
            <a:pPr marL="0" indent="0">
              <a:buNone/>
            </a:pPr>
            <a:r>
              <a:rPr lang="en-US" sz="1200" dirty="0">
                <a:solidFill>
                  <a:srgbClr val="595959"/>
                </a:solidFill>
                <a:latin typeface="Arial" pitchFamily="34" charset="0"/>
                <a:ea typeface="Arial" pitchFamily="34" charset="-122"/>
                <a:cs typeface="Arial" pitchFamily="34" charset="-120"/>
              </a:rPr>
              <a:t>Posted: RFP, Budget Summary workbook, Standardized Student Hunger Survey, Reporting Tool, Interim and Final Report forms, Designation Certification Form.</a:t>
            </a:r>
            <a:endParaRPr lang="en-US" sz="1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210B8B1A6EE4F44B79852DA3044FA2A" ma:contentTypeVersion="5" ma:contentTypeDescription="Create a new document." ma:contentTypeScope="" ma:versionID="b0692298d0040d6d08576aadb1f4a5bf">
  <xsd:schema xmlns:xsd="http://www.w3.org/2001/XMLSchema" xmlns:xs="http://www.w3.org/2001/XMLSchema" xmlns:p="http://schemas.microsoft.com/office/2006/metadata/properties" xmlns:ns1="http://schemas.microsoft.com/sharepoint/v3" targetNamespace="http://schemas.microsoft.com/office/2006/metadata/properties" ma:root="true" ma:fieldsID="2ab91acf0173590172983a49406d7043"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4" nillable="true" ma:displayName="Scheduling Start Date" ma:description="" ma:hidden="true" ma:internalName="PublishingStartDate" ma:readOnly="false">
      <xsd:simpleType>
        <xsd:restriction base="dms:Unknown"/>
      </xsd:simpleType>
    </xsd:element>
    <xsd:element name="PublishingExpirationDate" ma:index="5" nillable="true" ma:displayName="Scheduling End Date" ma:description="" ma:hidden="true" ma:internalName="PublishingExpirationDate" ma:readOnly="fals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6" ma:displayName="Content Typ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Props1.xml><?xml version="1.0" encoding="utf-8"?>
<ds:datastoreItem xmlns:ds="http://schemas.openxmlformats.org/officeDocument/2006/customXml" ds:itemID="{8B6F0ABA-FA98-48B8-9093-78DE002272E5}"/>
</file>

<file path=customXml/itemProps2.xml><?xml version="1.0" encoding="utf-8"?>
<ds:datastoreItem xmlns:ds="http://schemas.openxmlformats.org/officeDocument/2006/customXml" ds:itemID="{F6E6C43E-A3AE-43CE-9828-C18B3300F6C6}"/>
</file>

<file path=customXml/itemProps3.xml><?xml version="1.0" encoding="utf-8"?>
<ds:datastoreItem xmlns:ds="http://schemas.openxmlformats.org/officeDocument/2006/customXml" ds:itemID="{9A830AB3-3567-4F4E-B3D6-53FDB886B991}"/>
</file>

<file path=docProps/app.xml><?xml version="1.0" encoding="utf-8"?>
<Properties xmlns="http://schemas.openxmlformats.org/officeDocument/2006/extended-properties" xmlns:vt="http://schemas.openxmlformats.org/officeDocument/2006/docPropsVTypes">
  <TotalTime>29</TotalTime>
  <Words>5186</Words>
  <Application>Microsoft Office PowerPoint</Application>
  <PresentationFormat>Widescreen</PresentationFormat>
  <Paragraphs>513</Paragraphs>
  <Slides>24</Slides>
  <Notes>24</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24</vt:i4>
      </vt:variant>
    </vt:vector>
  </HeadingPairs>
  <TitlesOfParts>
    <vt:vector size="26" baseType="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FY27 HFC Applicant Webinar</dc:title>
  <dc:subject/>
  <dc:creator>Maryland Higher Education Comission</dc:creator>
  <cp:keywords>FY2027, FY27, Hunger Free Campus, HFC, OGSI, MHEC, RFP</cp:keywords>
  <cp:lastModifiedBy>Piers Duffell -MHEC-</cp:lastModifiedBy>
  <cp:revision>3</cp:revision>
  <dcterms:created xsi:type="dcterms:W3CDTF">2026-09-28T16:17:36Z</dcterms:created>
  <dcterms:modified xsi:type="dcterms:W3CDTF">2026-09-29T14:52:26Z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0x0101002210B8B1A6EE4F44B79852DA3044FA2A</vt:lpwstr>
  </property>
</Properties>
</file>