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7.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6.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8" r:id="rId2"/>
    <p:sldId id="310" r:id="rId3"/>
    <p:sldId id="312" r:id="rId4"/>
    <p:sldId id="358" r:id="rId5"/>
    <p:sldId id="364" r:id="rId6"/>
    <p:sldId id="357" r:id="rId7"/>
    <p:sldId id="353" r:id="rId8"/>
    <p:sldId id="363" r:id="rId9"/>
    <p:sldId id="352" r:id="rId10"/>
    <p:sldId id="262" r:id="rId11"/>
    <p:sldId id="314" r:id="rId12"/>
    <p:sldId id="360" r:id="rId13"/>
    <p:sldId id="365" r:id="rId14"/>
    <p:sldId id="366" r:id="rId15"/>
    <p:sldId id="359" r:id="rId16"/>
    <p:sldId id="345" r:id="rId17"/>
    <p:sldId id="348" r:id="rId18"/>
    <p:sldId id="350" r:id="rId19"/>
    <p:sldId id="303" r:id="rId20"/>
    <p:sldId id="338" r:id="rId21"/>
    <p:sldId id="337" r:id="rId22"/>
    <p:sldId id="343" r:id="rId23"/>
    <p:sldId id="302" r:id="rId24"/>
    <p:sldId id="344" r:id="rId25"/>
    <p:sldId id="267" r:id="rId26"/>
    <p:sldId id="328" r:id="rId27"/>
    <p:sldId id="327" r:id="rId28"/>
    <p:sldId id="367" r:id="rId29"/>
    <p:sldId id="329" r:id="rId30"/>
    <p:sldId id="333" r:id="rId31"/>
    <p:sldId id="330" r:id="rId32"/>
    <p:sldId id="336" r:id="rId33"/>
    <p:sldId id="279" r:id="rId34"/>
    <p:sldId id="281" r:id="rId35"/>
    <p:sldId id="283" r:id="rId36"/>
    <p:sldId id="282" r:id="rId37"/>
    <p:sldId id="339" r:id="rId38"/>
    <p:sldId id="349" r:id="rId39"/>
    <p:sldId id="284" r:id="rId40"/>
    <p:sldId id="287" r:id="rId41"/>
    <p:sldId id="340" r:id="rId42"/>
    <p:sldId id="285" r:id="rId43"/>
    <p:sldId id="308" r:id="rId44"/>
    <p:sldId id="368" r:id="rId45"/>
    <p:sldId id="361" r:id="rId46"/>
    <p:sldId id="295" r:id="rId47"/>
    <p:sldId id="324" r:id="rId48"/>
    <p:sldId id="370" r:id="rId49"/>
    <p:sldId id="326" r:id="rId50"/>
    <p:sldId id="371" r:id="rId51"/>
    <p:sldId id="299" r:id="rId52"/>
    <p:sldId id="319" r:id="rId53"/>
    <p:sldId id="325" r:id="rId54"/>
    <p:sldId id="322" r:id="rId55"/>
    <p:sldId id="321" r:id="rId56"/>
    <p:sldId id="296" r:id="rId57"/>
    <p:sldId id="362" r:id="rId58"/>
    <p:sldId id="369" r:id="rId59"/>
    <p:sldId id="306" r:id="rId60"/>
    <p:sldId id="266" r:id="rId61"/>
    <p:sldId id="286" r:id="rId62"/>
    <p:sldId id="289"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utherland, Stephanie" initials="SS" lastIdx="13" clrIdx="0">
    <p:extLst/>
  </p:cmAuthor>
  <p:cmAuthor id="2" name="Thomas, Donna" initials="TD" lastIdx="60" clrIdx="1"/>
  <p:cmAuthor id="3" name="Stephanie" initials="S"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9852" autoAdjust="0"/>
  </p:normalViewPr>
  <p:slideViewPr>
    <p:cSldViewPr>
      <p:cViewPr>
        <p:scale>
          <a:sx n="122" d="100"/>
          <a:sy n="122" d="100"/>
        </p:scale>
        <p:origin x="-264" y="-20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1BDC587-8382-4505-834C-62B9957981A4}" type="datetimeFigureOut">
              <a:rPr lang="en-US" smtClean="0"/>
              <a:t>3/20/2019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C9631BD-7412-4D06-970B-16A5DF82E9AF}" type="slidenum">
              <a:rPr lang="en-US" smtClean="0"/>
              <a:t>‹#›</a:t>
            </a:fld>
            <a:endParaRPr lang="en-US"/>
          </a:p>
        </p:txBody>
      </p:sp>
    </p:spTree>
    <p:extLst>
      <p:ext uri="{BB962C8B-B14F-4D97-AF65-F5344CB8AC3E}">
        <p14:creationId xmlns:p14="http://schemas.microsoft.com/office/powerpoint/2010/main" val="426594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7154EE-56A6-4E9B-BCC9-0F8E03E9A5E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45975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7154EE-56A6-4E9B-BCC9-0F8E03E9A5E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220724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7154EE-56A6-4E9B-BCC9-0F8E03E9A5E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224410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7154EE-56A6-4E9B-BCC9-0F8E03E9A5E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185581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154EE-56A6-4E9B-BCC9-0F8E03E9A5E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240506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7154EE-56A6-4E9B-BCC9-0F8E03E9A5E6}"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83532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7154EE-56A6-4E9B-BCC9-0F8E03E9A5E6}" type="datetimeFigureOut">
              <a:rPr lang="en-US" smtClean="0"/>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377518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7154EE-56A6-4E9B-BCC9-0F8E03E9A5E6}" type="datetimeFigureOut">
              <a:rPr lang="en-US" smtClean="0"/>
              <a:t>3/20/2019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304835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154EE-56A6-4E9B-BCC9-0F8E03E9A5E6}" type="datetimeFigureOut">
              <a:rPr lang="en-US" smtClean="0"/>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404461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7154EE-56A6-4E9B-BCC9-0F8E03E9A5E6}"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172956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7154EE-56A6-4E9B-BCC9-0F8E03E9A5E6}"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65FD5-F0B2-45B8-A732-34178E380421}" type="slidenum">
              <a:rPr lang="en-US" smtClean="0"/>
              <a:t>‹#›</a:t>
            </a:fld>
            <a:endParaRPr lang="en-US"/>
          </a:p>
        </p:txBody>
      </p:sp>
    </p:spTree>
    <p:extLst>
      <p:ext uri="{BB962C8B-B14F-4D97-AF65-F5344CB8AC3E}">
        <p14:creationId xmlns:p14="http://schemas.microsoft.com/office/powerpoint/2010/main" val="376794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154EE-56A6-4E9B-BCC9-0F8E03E9A5E6}" type="datetimeFigureOut">
              <a:rPr lang="en-US" smtClean="0"/>
              <a:t>3/20/2019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65FD5-F0B2-45B8-A732-34178E380421}" type="slidenum">
              <a:rPr lang="en-US" smtClean="0"/>
              <a:t>‹#›</a:t>
            </a:fld>
            <a:endParaRPr lang="en-US"/>
          </a:p>
        </p:txBody>
      </p:sp>
    </p:spTree>
    <p:extLst>
      <p:ext uri="{BB962C8B-B14F-4D97-AF65-F5344CB8AC3E}">
        <p14:creationId xmlns:p14="http://schemas.microsoft.com/office/powerpoint/2010/main" val="3757079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osfacomliance.mhec@maryland.gov" TargetMode="External"/><Relationship Id="rId2" Type="http://schemas.openxmlformats.org/officeDocument/2006/relationships/hyperlink" Target="http://www.dsd.state.md.us/COMAR/ComarHome.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191000"/>
          </a:xfrm>
        </p:spPr>
        <p:txBody>
          <a:bodyPr>
            <a:normAutofit/>
          </a:bodyPr>
          <a:lstStyle/>
          <a:p>
            <a:pPr marL="0" indent="0" algn="ctr">
              <a:buNone/>
            </a:pPr>
            <a:r>
              <a:rPr lang="en-US" sz="3600" dirty="0">
                <a:solidFill>
                  <a:srgbClr val="FF0000"/>
                </a:solidFill>
                <a:latin typeface="Book Antiqua" panose="02040602050305030304" pitchFamily="18" charset="0"/>
              </a:rPr>
              <a:t>The Maryland Higher Education Commission</a:t>
            </a:r>
          </a:p>
          <a:p>
            <a:pPr marL="0" indent="0">
              <a:buNone/>
            </a:pPr>
            <a:r>
              <a:rPr lang="en-US" dirty="0"/>
              <a:t>_______________________________________</a:t>
            </a:r>
          </a:p>
          <a:p>
            <a:pPr marL="0" indent="0" algn="ctr">
              <a:buNone/>
            </a:pPr>
            <a:r>
              <a:rPr lang="en-US" b="1" i="1" dirty="0"/>
              <a:t>Office of Student Financial Assistance</a:t>
            </a:r>
            <a:endParaRPr lang="en-US" sz="2800" dirty="0"/>
          </a:p>
          <a:p>
            <a:pPr marL="0" indent="0" algn="ctr">
              <a:buNone/>
            </a:pPr>
            <a:r>
              <a:rPr lang="en-US" sz="2800" dirty="0"/>
              <a:t>MHEC Independent Auditor </a:t>
            </a:r>
            <a:r>
              <a:rPr lang="en-US" sz="2800" dirty="0" smtClean="0"/>
              <a:t>Training</a:t>
            </a:r>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153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Tree>
    <p:extLst>
      <p:ext uri="{BB962C8B-B14F-4D97-AF65-F5344CB8AC3E}">
        <p14:creationId xmlns:p14="http://schemas.microsoft.com/office/powerpoint/2010/main" val="1766722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709974"/>
            <a:ext cx="8839200" cy="4462226"/>
          </a:xfrm>
        </p:spPr>
        <p:txBody>
          <a:bodyPr>
            <a:noAutofit/>
          </a:bodyPr>
          <a:lstStyle/>
          <a:p>
            <a:r>
              <a:rPr lang="en-US" sz="2200" dirty="0"/>
              <a:t>To utilize MDCAPS, the Auditor must </a:t>
            </a:r>
            <a:r>
              <a:rPr lang="en-US" sz="2200" dirty="0" smtClean="0"/>
              <a:t>obtain </a:t>
            </a:r>
            <a:r>
              <a:rPr lang="en-US" sz="2200" dirty="0"/>
              <a:t>MDCAPS login information from OSFA;  </a:t>
            </a:r>
            <a:endParaRPr lang="en-US" sz="2200" dirty="0" smtClean="0"/>
          </a:p>
          <a:p>
            <a:pPr marL="0" indent="0">
              <a:buNone/>
            </a:pPr>
            <a:endParaRPr lang="en-US" sz="2200" dirty="0" smtClean="0">
              <a:latin typeface="+mj-lt"/>
            </a:endParaRPr>
          </a:p>
          <a:p>
            <a:r>
              <a:rPr lang="en-US" sz="2200" dirty="0" smtClean="0">
                <a:latin typeface="+mj-lt"/>
              </a:rPr>
              <a:t>To </a:t>
            </a:r>
            <a:r>
              <a:rPr lang="en-US" sz="2200" dirty="0">
                <a:latin typeface="+mj-lt"/>
              </a:rPr>
              <a:t>obtain access, the Auditor must first complete the MDCAPS User Agreement and Contact Information Form</a:t>
            </a:r>
            <a:r>
              <a:rPr lang="en-US" sz="2200" dirty="0" smtClean="0">
                <a:latin typeface="+mj-lt"/>
              </a:rPr>
              <a:t>;</a:t>
            </a:r>
          </a:p>
          <a:p>
            <a:pPr marL="0" indent="0">
              <a:buNone/>
            </a:pPr>
            <a:endParaRPr lang="en-US" sz="2200" dirty="0" smtClean="0">
              <a:latin typeface="+mj-lt"/>
            </a:endParaRPr>
          </a:p>
          <a:p>
            <a:r>
              <a:rPr lang="en-US" sz="2200" dirty="0" smtClean="0">
                <a:latin typeface="+mj-lt"/>
              </a:rPr>
              <a:t>MHEC </a:t>
            </a:r>
            <a:r>
              <a:rPr lang="en-US" sz="2200" dirty="0">
                <a:latin typeface="+mj-lt"/>
              </a:rPr>
              <a:t>will notify the auditor(s) within 2 business days that access to MDCAPS has been </a:t>
            </a:r>
            <a:r>
              <a:rPr lang="en-US" sz="2200" dirty="0" smtClean="0">
                <a:latin typeface="+mj-lt"/>
              </a:rPr>
              <a:t>granted; and</a:t>
            </a:r>
          </a:p>
          <a:p>
            <a:pPr marL="0" indent="0">
              <a:buNone/>
            </a:pPr>
            <a:endParaRPr lang="en-US" sz="2200" dirty="0" smtClean="0">
              <a:latin typeface="+mj-lt"/>
            </a:endParaRPr>
          </a:p>
          <a:p>
            <a:r>
              <a:rPr lang="en-US" sz="2200" dirty="0" smtClean="0">
                <a:latin typeface="+mj-lt"/>
              </a:rPr>
              <a:t>MDCAPS access will be </a:t>
            </a:r>
            <a:r>
              <a:rPr lang="en-US" sz="2200" b="1" i="1" dirty="0" smtClean="0">
                <a:latin typeface="+mj-lt"/>
              </a:rPr>
              <a:t>view only </a:t>
            </a:r>
            <a:r>
              <a:rPr lang="en-US" sz="2200" dirty="0" smtClean="0">
                <a:latin typeface="+mj-lt"/>
              </a:rPr>
              <a:t>for the auditor reviewing each institution and access to MDCAPS will be limited to the duration of each specific audit.</a:t>
            </a:r>
            <a:endParaRPr lang="en-US" sz="2200" dirty="0">
              <a:latin typeface="+mj-lt"/>
            </a:endParaRPr>
          </a:p>
        </p:txBody>
      </p:sp>
      <p:sp>
        <p:nvSpPr>
          <p:cNvPr id="6" name="Title 1"/>
          <p:cNvSpPr txBox="1">
            <a:spLocks/>
          </p:cNvSpPr>
          <p:nvPr/>
        </p:nvSpPr>
        <p:spPr>
          <a:xfrm>
            <a:off x="457200" y="1214674"/>
            <a:ext cx="77724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b="1" dirty="0">
              <a:solidFill>
                <a:srgbClr val="FF0000"/>
              </a:solidFill>
            </a:endParaRPr>
          </a:p>
        </p:txBody>
      </p:sp>
      <p:sp>
        <p:nvSpPr>
          <p:cNvPr id="3" name="Title 2"/>
          <p:cNvSpPr>
            <a:spLocks noGrp="1"/>
          </p:cNvSpPr>
          <p:nvPr>
            <p:ph type="title"/>
          </p:nvPr>
        </p:nvSpPr>
        <p:spPr>
          <a:xfrm>
            <a:off x="0" y="596566"/>
            <a:ext cx="8458200" cy="1143000"/>
          </a:xfrm>
        </p:spPr>
        <p:txBody>
          <a:bodyPr>
            <a:normAutofit fontScale="90000"/>
          </a:bodyPr>
          <a:lstStyle/>
          <a:p>
            <a:pPr algn="l"/>
            <a:r>
              <a:rPr lang="en-US" dirty="0"/>
              <a:t/>
            </a:r>
            <a:br>
              <a:rPr lang="en-US" dirty="0"/>
            </a:br>
            <a:r>
              <a:rPr lang="en-US" sz="3600" b="1" dirty="0">
                <a:solidFill>
                  <a:srgbClr val="FF0000"/>
                </a:solidFill>
              </a:rPr>
              <a:t>Access to Maryland College Aid Processing System (MDCAPS)</a:t>
            </a:r>
            <a:br>
              <a:rPr lang="en-US" sz="3600" b="1" dirty="0">
                <a:solidFill>
                  <a:srgbClr val="FF0000"/>
                </a:solidFill>
              </a:rPr>
            </a:br>
            <a:endParaRPr lang="en-US" sz="3600" b="1" dirty="0">
              <a:solidFill>
                <a:srgbClr val="FF0000"/>
              </a:solidFill>
            </a:endParaRPr>
          </a:p>
        </p:txBody>
      </p:sp>
    </p:spTree>
    <p:extLst>
      <p:ext uri="{BB962C8B-B14F-4D97-AF65-F5344CB8AC3E}">
        <p14:creationId xmlns:p14="http://schemas.microsoft.com/office/powerpoint/2010/main" val="1872333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7265"/>
            <a:ext cx="8686800" cy="615334"/>
          </a:xfrm>
        </p:spPr>
        <p:txBody>
          <a:bodyPr>
            <a:noAutofit/>
          </a:bodyPr>
          <a:lstStyle/>
          <a:p>
            <a:pPr algn="l"/>
            <a:r>
              <a:rPr lang="en-US" sz="3200" b="1" dirty="0">
                <a:solidFill>
                  <a:srgbClr val="FF0000"/>
                </a:solidFill>
              </a:rPr>
              <a:t>Sample MDCAPS User Agreement</a:t>
            </a:r>
            <a:r>
              <a:rPr lang="en-US" sz="2500" b="1" dirty="0">
                <a:solidFill>
                  <a:srgbClr val="FF0000"/>
                </a:solidFill>
              </a:rPr>
              <a:t/>
            </a:r>
            <a:br>
              <a:rPr lang="en-US" sz="2500" b="1" dirty="0">
                <a:solidFill>
                  <a:srgbClr val="FF0000"/>
                </a:solidFill>
              </a:rPr>
            </a:br>
            <a:endParaRPr lang="en-US" sz="2500" b="1" dirty="0">
              <a:solidFill>
                <a:srgbClr val="FF0000"/>
              </a:solidFil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pic>
        <p:nvPicPr>
          <p:cNvPr id="3" name="Picture 2"/>
          <p:cNvPicPr>
            <a:picLocks noChangeAspect="1"/>
          </p:cNvPicPr>
          <p:nvPr/>
        </p:nvPicPr>
        <p:blipFill>
          <a:blip r:embed="rId3"/>
          <a:stretch>
            <a:fillRect/>
          </a:stretch>
        </p:blipFill>
        <p:spPr>
          <a:xfrm>
            <a:off x="2313085" y="1553597"/>
            <a:ext cx="4160003" cy="4634786"/>
          </a:xfrm>
          <a:prstGeom prst="rect">
            <a:avLst/>
          </a:prstGeom>
        </p:spPr>
      </p:pic>
      <p:sp>
        <p:nvSpPr>
          <p:cNvPr id="6" name="TextBox 5"/>
          <p:cNvSpPr txBox="1"/>
          <p:nvPr/>
        </p:nvSpPr>
        <p:spPr>
          <a:xfrm>
            <a:off x="-1" y="1184265"/>
            <a:ext cx="6942670" cy="400110"/>
          </a:xfrm>
          <a:prstGeom prst="rect">
            <a:avLst/>
          </a:prstGeom>
          <a:noFill/>
        </p:spPr>
        <p:txBody>
          <a:bodyPr wrap="none" rtlCol="0">
            <a:spAutoFit/>
          </a:bodyPr>
          <a:lstStyle/>
          <a:p>
            <a:r>
              <a:rPr lang="en-GB" sz="2000" dirty="0"/>
              <a:t>Complete and submit the below MDCAPS User Agreement form.</a:t>
            </a:r>
          </a:p>
        </p:txBody>
      </p:sp>
    </p:spTree>
    <p:extLst>
      <p:ext uri="{BB962C8B-B14F-4D97-AF65-F5344CB8AC3E}">
        <p14:creationId xmlns:p14="http://schemas.microsoft.com/office/powerpoint/2010/main" val="1443631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5719"/>
          </a:xfrm>
        </p:spPr>
        <p:txBody>
          <a:bodyPr>
            <a:normAutofit fontScale="90000"/>
          </a:bodyPr>
          <a:lstStyle/>
          <a:p>
            <a:pPr algn="l"/>
            <a:r>
              <a:rPr lang="en-US" dirty="0">
                <a:solidFill>
                  <a:srgbClr val="FF0000"/>
                </a:solidFill>
              </a:rPr>
              <a:t/>
            </a:r>
            <a:br>
              <a:rPr lang="en-US" dirty="0">
                <a:solidFill>
                  <a:srgbClr val="FF0000"/>
                </a:solidFill>
              </a:rPr>
            </a:br>
            <a:r>
              <a:rPr lang="en-US" sz="3600" b="1" dirty="0">
                <a:solidFill>
                  <a:srgbClr val="FF0000"/>
                </a:solidFill>
              </a:rPr>
              <a:t/>
            </a:r>
            <a:br>
              <a:rPr lang="en-US" sz="3600" b="1" dirty="0">
                <a:solidFill>
                  <a:srgbClr val="FF0000"/>
                </a:solidFill>
              </a:rPr>
            </a:br>
            <a:r>
              <a:rPr lang="en-US" sz="3600" b="1" dirty="0">
                <a:solidFill>
                  <a:srgbClr val="FF0000"/>
                </a:solidFill>
              </a:rPr>
              <a:t>Contact Information Form</a:t>
            </a:r>
          </a:p>
        </p:txBody>
      </p:sp>
      <p:sp>
        <p:nvSpPr>
          <p:cNvPr id="3" name="Content Placeholder 2"/>
          <p:cNvSpPr>
            <a:spLocks noGrp="1"/>
          </p:cNvSpPr>
          <p:nvPr>
            <p:ph idx="1"/>
          </p:nvPr>
        </p:nvSpPr>
        <p:spPr>
          <a:xfrm>
            <a:off x="0" y="1240907"/>
            <a:ext cx="8686800" cy="2743200"/>
          </a:xfrm>
        </p:spPr>
        <p:txBody>
          <a:bodyPr>
            <a:noAutofit/>
          </a:bodyPr>
          <a:lstStyle/>
          <a:p>
            <a:pPr marL="0" indent="0">
              <a:buNone/>
            </a:pPr>
            <a:r>
              <a:rPr lang="en-GB" sz="1800" dirty="0"/>
              <a:t>In addition to the MDCAPS User Agreement, each institution must complete the Contact Information form indicating the contact information of the Auditor(s) designated to perform the institutional audit.</a:t>
            </a:r>
          </a:p>
          <a:p>
            <a:pPr marL="0" indent="0">
              <a:buNone/>
            </a:pPr>
            <a:endParaRPr lang="en-GB" sz="2400" dirty="0">
              <a:latin typeface="+mj-lt"/>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pic>
        <p:nvPicPr>
          <p:cNvPr id="6" name="Picture 5"/>
          <p:cNvPicPr>
            <a:picLocks noChangeAspect="1"/>
          </p:cNvPicPr>
          <p:nvPr/>
        </p:nvPicPr>
        <p:blipFill>
          <a:blip r:embed="rId3"/>
          <a:stretch>
            <a:fillRect/>
          </a:stretch>
        </p:blipFill>
        <p:spPr>
          <a:xfrm>
            <a:off x="2098940" y="2293867"/>
            <a:ext cx="4946120" cy="4038599"/>
          </a:xfrm>
          <a:prstGeom prst="rect">
            <a:avLst/>
          </a:prstGeom>
        </p:spPr>
      </p:pic>
    </p:spTree>
    <p:extLst>
      <p:ext uri="{BB962C8B-B14F-4D97-AF65-F5344CB8AC3E}">
        <p14:creationId xmlns:p14="http://schemas.microsoft.com/office/powerpoint/2010/main" val="49898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5719"/>
          </a:xfrm>
        </p:spPr>
        <p:txBody>
          <a:bodyPr>
            <a:normAutofit fontScale="90000"/>
          </a:bodyPr>
          <a:lstStyle/>
          <a:p>
            <a:pPr algn="l"/>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endParaRPr lang="en-US" sz="3600" b="1" dirty="0">
              <a:solidFill>
                <a:srgbClr val="FF0000"/>
              </a:solidFill>
            </a:endParaRPr>
          </a:p>
        </p:txBody>
      </p:sp>
      <p:sp>
        <p:nvSpPr>
          <p:cNvPr id="3" name="Content Placeholder 2"/>
          <p:cNvSpPr>
            <a:spLocks noGrp="1"/>
          </p:cNvSpPr>
          <p:nvPr>
            <p:ph idx="1"/>
          </p:nvPr>
        </p:nvSpPr>
        <p:spPr>
          <a:xfrm>
            <a:off x="228600" y="1981200"/>
            <a:ext cx="8458200" cy="2209800"/>
          </a:xfrm>
        </p:spPr>
        <p:txBody>
          <a:bodyPr>
            <a:noAutofit/>
          </a:bodyPr>
          <a:lstStyle/>
          <a:p>
            <a:pPr marL="0" indent="0" algn="ctr">
              <a:buNone/>
            </a:pPr>
            <a:r>
              <a:rPr lang="en-US" sz="3600" dirty="0"/>
              <a:t/>
            </a:r>
            <a:br>
              <a:rPr lang="en-US" sz="3600" dirty="0"/>
            </a:br>
            <a:r>
              <a:rPr lang="en-US" sz="3600" b="1" dirty="0">
                <a:solidFill>
                  <a:srgbClr val="FF0000"/>
                </a:solidFill>
              </a:rPr>
              <a:t>Howard P. Rawlings Educational Excellence Awards Program:  </a:t>
            </a:r>
            <a:r>
              <a:rPr lang="en-US" sz="3600" b="1" i="1" dirty="0">
                <a:solidFill>
                  <a:srgbClr val="FF0000"/>
                </a:solidFill>
              </a:rPr>
              <a:t>An Overview</a:t>
            </a:r>
            <a:endParaRPr lang="en-GB" sz="3600" i="1" dirty="0">
              <a:solidFill>
                <a:srgbClr val="FF0000"/>
              </a:solidFill>
              <a:latin typeface="+mj-lt"/>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602169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5719"/>
          </a:xfrm>
        </p:spPr>
        <p:txBody>
          <a:bodyPr>
            <a:normAutofit fontScale="90000"/>
          </a:bodyPr>
          <a:lstStyle/>
          <a:p>
            <a:pPr algn="l"/>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r>
              <a:rPr lang="en-US" sz="3600" b="1" dirty="0">
                <a:solidFill>
                  <a:srgbClr val="FF0000"/>
                </a:solidFill>
              </a:rPr>
              <a:t>Howard P. Rawlings Educational Excellence Awards (EEA) Program</a:t>
            </a:r>
          </a:p>
        </p:txBody>
      </p:sp>
      <p:sp>
        <p:nvSpPr>
          <p:cNvPr id="3" name="Content Placeholder 2"/>
          <p:cNvSpPr>
            <a:spLocks noGrp="1"/>
          </p:cNvSpPr>
          <p:nvPr>
            <p:ph idx="1"/>
          </p:nvPr>
        </p:nvSpPr>
        <p:spPr>
          <a:xfrm>
            <a:off x="0" y="1981200"/>
            <a:ext cx="8686800" cy="2209800"/>
          </a:xfrm>
        </p:spPr>
        <p:txBody>
          <a:bodyPr>
            <a:noAutofit/>
          </a:bodyPr>
          <a:lstStyle/>
          <a:p>
            <a:pPr marL="0" indent="0">
              <a:buNone/>
            </a:pPr>
            <a:r>
              <a:rPr lang="en-GB" sz="2400" b="1" dirty="0">
                <a:latin typeface="+mj-lt"/>
              </a:rPr>
              <a:t>The Howard P. Rawlings Educational Excellence Awards (EEA) programs include the following need-based grants: </a:t>
            </a:r>
          </a:p>
          <a:p>
            <a:pPr marL="0" indent="0">
              <a:buNone/>
            </a:pPr>
            <a:endParaRPr lang="en-GB" sz="2400" dirty="0">
              <a:latin typeface="+mj-lt"/>
            </a:endParaRPr>
          </a:p>
          <a:p>
            <a:r>
              <a:rPr lang="en-GB" sz="2400" dirty="0">
                <a:latin typeface="+mj-lt"/>
              </a:rPr>
              <a:t>Educational Assistance Grant;</a:t>
            </a:r>
          </a:p>
          <a:p>
            <a:endParaRPr lang="en-GB" sz="2400" dirty="0">
              <a:latin typeface="+mj-lt"/>
            </a:endParaRPr>
          </a:p>
          <a:p>
            <a:r>
              <a:rPr lang="en-GB" sz="2400" dirty="0">
                <a:latin typeface="+mj-lt"/>
              </a:rPr>
              <a:t>Guaranteed Access Grant; and</a:t>
            </a:r>
          </a:p>
          <a:p>
            <a:pPr marL="0" indent="0">
              <a:buNone/>
            </a:pPr>
            <a:endParaRPr lang="en-GB" sz="2400" dirty="0">
              <a:latin typeface="+mj-lt"/>
            </a:endParaRPr>
          </a:p>
          <a:p>
            <a:r>
              <a:rPr lang="en-GB" sz="2400" dirty="0" smtClean="0">
                <a:latin typeface="+mj-lt"/>
              </a:rPr>
              <a:t>Campus Based </a:t>
            </a:r>
            <a:r>
              <a:rPr lang="en-GB" sz="2400" dirty="0">
                <a:latin typeface="+mj-lt"/>
              </a:rPr>
              <a:t>Educational Assistance Grant (</a:t>
            </a:r>
            <a:r>
              <a:rPr lang="en-GB" sz="2400" dirty="0" smtClean="0">
                <a:latin typeface="+mj-lt"/>
              </a:rPr>
              <a:t>CBEAG</a:t>
            </a:r>
            <a:r>
              <a:rPr lang="en-GB" sz="2400" dirty="0">
                <a:latin typeface="+mj-lt"/>
              </a:rPr>
              <a:t>).</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954576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5719"/>
          </a:xfrm>
        </p:spPr>
        <p:txBody>
          <a:bodyPr>
            <a:normAutofit fontScale="90000"/>
          </a:bodyPr>
          <a:lstStyle/>
          <a:p>
            <a:pPr algn="l"/>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r>
              <a:rPr lang="en-US" sz="3600" b="1" dirty="0">
                <a:solidFill>
                  <a:srgbClr val="FF0000"/>
                </a:solidFill>
              </a:rPr>
              <a:t>Educational Assistance Grant</a:t>
            </a:r>
          </a:p>
        </p:txBody>
      </p:sp>
      <p:sp>
        <p:nvSpPr>
          <p:cNvPr id="3" name="Content Placeholder 2"/>
          <p:cNvSpPr>
            <a:spLocks noGrp="1"/>
          </p:cNvSpPr>
          <p:nvPr>
            <p:ph idx="1"/>
          </p:nvPr>
        </p:nvSpPr>
        <p:spPr>
          <a:xfrm>
            <a:off x="76200" y="1371599"/>
            <a:ext cx="8991600" cy="4876801"/>
          </a:xfrm>
        </p:spPr>
        <p:txBody>
          <a:bodyPr>
            <a:normAutofit lnSpcReduction="10000"/>
          </a:bodyPr>
          <a:lstStyle/>
          <a:p>
            <a:pPr marL="0" indent="0">
              <a:buNone/>
            </a:pPr>
            <a:r>
              <a:rPr lang="en-GB" sz="2800" b="1" dirty="0">
                <a:latin typeface="+mj-lt"/>
              </a:rPr>
              <a:t>Program </a:t>
            </a:r>
            <a:r>
              <a:rPr lang="en-GB" sz="2800" b="1" dirty="0" smtClean="0">
                <a:latin typeface="+mj-lt"/>
              </a:rPr>
              <a:t>Requirements</a:t>
            </a:r>
          </a:p>
          <a:p>
            <a:pPr marL="0" indent="0">
              <a:buNone/>
            </a:pPr>
            <a:r>
              <a:rPr lang="en-GB" sz="2400" dirty="0"/>
              <a:t>The Howard P. Rawlings </a:t>
            </a:r>
            <a:r>
              <a:rPr lang="en-GB" sz="2400" dirty="0" smtClean="0"/>
              <a:t>Educational Assistance (EA</a:t>
            </a:r>
            <a:r>
              <a:rPr lang="en-GB" sz="2400" dirty="0"/>
              <a:t>) Grant provides postsecondary financial assistance to eligible in-state students </a:t>
            </a:r>
            <a:r>
              <a:rPr lang="en-GB" sz="2400" dirty="0" smtClean="0"/>
              <a:t>who </a:t>
            </a:r>
            <a:r>
              <a:rPr lang="en-GB" sz="2600" dirty="0" smtClean="0"/>
              <a:t>are </a:t>
            </a:r>
            <a:r>
              <a:rPr lang="en-GB" sz="2400" dirty="0"/>
              <a:t>c</a:t>
            </a:r>
            <a:r>
              <a:rPr lang="en-GB" sz="2400" dirty="0" smtClean="0"/>
              <a:t>urrent </a:t>
            </a:r>
            <a:r>
              <a:rPr lang="en-GB" sz="2400" dirty="0"/>
              <a:t>high school seniors </a:t>
            </a:r>
            <a:r>
              <a:rPr lang="en-GB" sz="2400" dirty="0" smtClean="0"/>
              <a:t>and/or students who will enroll as full-time</a:t>
            </a:r>
            <a:r>
              <a:rPr lang="en-GB" sz="2400" dirty="0"/>
              <a:t>, degree-seeking </a:t>
            </a:r>
            <a:r>
              <a:rPr lang="en-GB" sz="2400" dirty="0" smtClean="0"/>
              <a:t>undergraduates at a Maryland college or university.</a:t>
            </a:r>
            <a:endParaRPr lang="en-GB" sz="2400" dirty="0"/>
          </a:p>
          <a:p>
            <a:pPr marL="0" indent="0">
              <a:buNone/>
            </a:pPr>
            <a:endParaRPr lang="en-GB" sz="2400" dirty="0">
              <a:latin typeface="+mj-lt"/>
            </a:endParaRPr>
          </a:p>
          <a:p>
            <a:r>
              <a:rPr lang="en-GB" sz="2400" dirty="0">
                <a:latin typeface="+mj-lt"/>
              </a:rPr>
              <a:t>FAFSA must be filed annually by March </a:t>
            </a:r>
            <a:r>
              <a:rPr lang="en-GB" sz="2400" dirty="0" smtClean="0">
                <a:latin typeface="+mj-lt"/>
              </a:rPr>
              <a:t>1;</a:t>
            </a:r>
            <a:endParaRPr lang="en-GB" sz="2400" dirty="0">
              <a:latin typeface="+mj-lt"/>
            </a:endParaRPr>
          </a:p>
          <a:p>
            <a:pPr marL="0" indent="0">
              <a:buNone/>
            </a:pPr>
            <a:endParaRPr lang="en-GB" sz="2400" dirty="0">
              <a:latin typeface="+mj-lt"/>
            </a:endParaRPr>
          </a:p>
          <a:p>
            <a:r>
              <a:rPr lang="en-GB" sz="2400" dirty="0">
                <a:latin typeface="+mj-lt"/>
              </a:rPr>
              <a:t>All initial applicants are ranked by Expected Family Contribution (EFC</a:t>
            </a:r>
            <a:r>
              <a:rPr lang="en-GB" sz="2400" dirty="0" smtClean="0">
                <a:latin typeface="+mj-lt"/>
              </a:rPr>
              <a:t>); and</a:t>
            </a:r>
            <a:endParaRPr lang="en-GB" sz="2400" dirty="0">
              <a:latin typeface="+mj-lt"/>
            </a:endParaRPr>
          </a:p>
          <a:p>
            <a:pPr marL="0" indent="0">
              <a:buNone/>
            </a:pPr>
            <a:endParaRPr lang="en-GB" sz="2400" dirty="0">
              <a:latin typeface="+mj-lt"/>
            </a:endParaRPr>
          </a:p>
          <a:p>
            <a:r>
              <a:rPr lang="en-GB" sz="2400" dirty="0">
                <a:latin typeface="+mj-lt"/>
              </a:rPr>
              <a:t>An EA Grant is determined by student need as determined by </a:t>
            </a:r>
            <a:r>
              <a:rPr lang="en-GB" sz="2400" dirty="0" smtClean="0">
                <a:latin typeface="+mj-lt"/>
              </a:rPr>
              <a:t>OSFA.</a:t>
            </a:r>
            <a:endParaRPr lang="en-GB" sz="2400" dirty="0">
              <a:latin typeface="+mj-lt"/>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49898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494143" cy="793178"/>
          </a:xfrm>
        </p:spPr>
        <p:txBody>
          <a:bodyPr>
            <a:normAutofit fontScale="90000"/>
          </a:bodyPr>
          <a:lstStyle/>
          <a:p>
            <a:pPr algn="l"/>
            <a:r>
              <a:rPr lang="en-US" dirty="0">
                <a:solidFill>
                  <a:srgbClr val="FF0000"/>
                </a:solidFill>
              </a:rPr>
              <a:t/>
            </a:r>
            <a:br>
              <a:rPr lang="en-US" dirty="0">
                <a:solidFill>
                  <a:srgbClr val="FF0000"/>
                </a:solidFill>
              </a:rPr>
            </a:br>
            <a:r>
              <a:rPr lang="en-US" sz="3600" b="1" dirty="0">
                <a:solidFill>
                  <a:srgbClr val="FF0000"/>
                </a:solidFill>
              </a:rPr>
              <a:t>Guaranteed Access Grant</a:t>
            </a:r>
            <a:br>
              <a:rPr lang="en-US" sz="3600" b="1" dirty="0">
                <a:solidFill>
                  <a:srgbClr val="FF0000"/>
                </a:solidFill>
              </a:rPr>
            </a:br>
            <a:endParaRPr lang="en-US" sz="3600" b="1" dirty="0">
              <a:solidFill>
                <a:srgbClr val="FF0000"/>
              </a:solidFill>
            </a:endParaRPr>
          </a:p>
        </p:txBody>
      </p:sp>
      <p:sp>
        <p:nvSpPr>
          <p:cNvPr id="3" name="Content Placeholder 2"/>
          <p:cNvSpPr>
            <a:spLocks noGrp="1"/>
          </p:cNvSpPr>
          <p:nvPr>
            <p:ph idx="1"/>
          </p:nvPr>
        </p:nvSpPr>
        <p:spPr>
          <a:xfrm>
            <a:off x="9939" y="1219200"/>
            <a:ext cx="9057862" cy="5105400"/>
          </a:xfrm>
        </p:spPr>
        <p:txBody>
          <a:bodyPr>
            <a:normAutofit fontScale="55000" lnSpcReduction="20000"/>
          </a:bodyPr>
          <a:lstStyle/>
          <a:p>
            <a:pPr marL="0" indent="0">
              <a:buNone/>
            </a:pPr>
            <a:r>
              <a:rPr lang="en-GB" sz="4400" b="1" dirty="0"/>
              <a:t>Program Requirements</a:t>
            </a:r>
          </a:p>
          <a:p>
            <a:pPr marL="0" indent="0">
              <a:buNone/>
            </a:pPr>
            <a:r>
              <a:rPr lang="en-GB" sz="3600" dirty="0"/>
              <a:t>The Howard P. Rawlings Guaranteed Access (GA) Grant provides postsecondary financial assistance to eligible in-state students currently enrolled as high school seniors who:</a:t>
            </a:r>
          </a:p>
          <a:p>
            <a:pPr marL="0" indent="0">
              <a:buNone/>
            </a:pPr>
            <a:endParaRPr lang="en-GB" sz="3400" dirty="0"/>
          </a:p>
          <a:p>
            <a:r>
              <a:rPr lang="en-GB" sz="3600" dirty="0" smtClean="0"/>
              <a:t>Have filed the FAFSA by March 1;</a:t>
            </a:r>
          </a:p>
          <a:p>
            <a:pPr marL="0" indent="0">
              <a:buNone/>
            </a:pPr>
            <a:endParaRPr lang="en-GB" sz="3600" dirty="0"/>
          </a:p>
          <a:p>
            <a:r>
              <a:rPr lang="en-GB" sz="3600" dirty="0" smtClean="0"/>
              <a:t>Will </a:t>
            </a:r>
            <a:r>
              <a:rPr lang="en-GB" sz="3600" dirty="0"/>
              <a:t>complete a college preparatory program;</a:t>
            </a:r>
          </a:p>
          <a:p>
            <a:pPr marL="0" indent="0">
              <a:buNone/>
            </a:pPr>
            <a:endParaRPr lang="en-GB" sz="3600" dirty="0"/>
          </a:p>
          <a:p>
            <a:r>
              <a:rPr lang="en-GB" sz="3600" dirty="0"/>
              <a:t>Maintain High School GPA of 2.5;</a:t>
            </a:r>
          </a:p>
          <a:p>
            <a:pPr marL="0" indent="0">
              <a:buNone/>
            </a:pPr>
            <a:endParaRPr lang="en-GB" sz="3600" dirty="0"/>
          </a:p>
          <a:p>
            <a:r>
              <a:rPr lang="en-GB" sz="3600" dirty="0"/>
              <a:t>Meet annual income requirements determined by MHEC; and</a:t>
            </a:r>
          </a:p>
          <a:p>
            <a:pPr marL="0" indent="0">
              <a:buNone/>
            </a:pPr>
            <a:endParaRPr lang="en-GB" sz="3600" dirty="0"/>
          </a:p>
          <a:p>
            <a:r>
              <a:rPr lang="en-GB" sz="3600" dirty="0"/>
              <a:t>Submit all required GA documentation requested by MHEC by April </a:t>
            </a:r>
            <a:r>
              <a:rPr lang="en-GB" sz="3600" dirty="0" smtClean="0"/>
              <a:t>1 </a:t>
            </a:r>
            <a:r>
              <a:rPr lang="en-GB" sz="3600" dirty="0"/>
              <a:t>of each year.</a:t>
            </a:r>
          </a:p>
          <a:p>
            <a:pPr marL="0" indent="0">
              <a:buNone/>
            </a:pPr>
            <a:r>
              <a:rPr lang="en-GB" sz="3400" dirty="0"/>
              <a:t> </a:t>
            </a:r>
          </a:p>
          <a:p>
            <a:pPr marL="0" indent="0">
              <a:buNone/>
            </a:pPr>
            <a:r>
              <a:rPr lang="en-US" sz="3600" b="1" u="sng" dirty="0"/>
              <a:t>Note</a:t>
            </a:r>
            <a:r>
              <a:rPr lang="en-US" sz="3600" b="1" dirty="0"/>
              <a:t>:  </a:t>
            </a:r>
            <a:r>
              <a:rPr lang="en-GB" sz="3600" dirty="0"/>
              <a:t>The amount of the GA Grant equals 100 percent of the student’s financial  </a:t>
            </a:r>
            <a:r>
              <a:rPr lang="en-GB" sz="3600" dirty="0" smtClean="0"/>
              <a:t>            need</a:t>
            </a:r>
            <a:r>
              <a:rPr lang="en-GB" sz="3600" dirty="0"/>
              <a:t>.</a:t>
            </a:r>
            <a:endParaRPr lang="en-US" sz="36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806369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88378"/>
          </a:xfrm>
        </p:spPr>
        <p:txBody>
          <a:bodyPr>
            <a:normAutofit fontScale="90000"/>
          </a:bodyPr>
          <a:lstStyle/>
          <a:p>
            <a:pPr algn="l"/>
            <a:r>
              <a:rPr lang="en-US" dirty="0">
                <a:solidFill>
                  <a:srgbClr val="FF0000"/>
                </a:solidFill>
              </a:rPr>
              <a:t/>
            </a:r>
            <a:br>
              <a:rPr lang="en-US" dirty="0">
                <a:solidFill>
                  <a:srgbClr val="FF0000"/>
                </a:solidFill>
              </a:rPr>
            </a:br>
            <a:r>
              <a:rPr lang="en-US" sz="3600" b="1" dirty="0" smtClean="0">
                <a:solidFill>
                  <a:srgbClr val="FF0000"/>
                </a:solidFill>
              </a:rPr>
              <a:t>Campus Based </a:t>
            </a:r>
            <a:r>
              <a:rPr lang="en-US" sz="3600" b="1" dirty="0">
                <a:solidFill>
                  <a:srgbClr val="FF0000"/>
                </a:solidFill>
              </a:rPr>
              <a:t>Educational Assistance Grant</a:t>
            </a:r>
          </a:p>
        </p:txBody>
      </p:sp>
      <p:sp>
        <p:nvSpPr>
          <p:cNvPr id="3" name="Content Placeholder 2"/>
          <p:cNvSpPr>
            <a:spLocks noGrp="1"/>
          </p:cNvSpPr>
          <p:nvPr>
            <p:ph idx="1"/>
          </p:nvPr>
        </p:nvSpPr>
        <p:spPr>
          <a:xfrm>
            <a:off x="76200" y="1295400"/>
            <a:ext cx="8686800" cy="4760958"/>
          </a:xfrm>
        </p:spPr>
        <p:txBody>
          <a:bodyPr>
            <a:normAutofit/>
          </a:bodyPr>
          <a:lstStyle/>
          <a:p>
            <a:pPr marL="0" indent="0">
              <a:buNone/>
            </a:pPr>
            <a:r>
              <a:rPr lang="en-GB" sz="2400" b="1" dirty="0" smtClean="0">
                <a:latin typeface="+mj-lt"/>
              </a:rPr>
              <a:t>Program </a:t>
            </a:r>
            <a:r>
              <a:rPr lang="en-GB" sz="2400" b="1" dirty="0">
                <a:latin typeface="+mj-lt"/>
              </a:rPr>
              <a:t>Requirements</a:t>
            </a:r>
            <a:r>
              <a:rPr lang="en-GB" sz="2400" b="1" dirty="0" smtClean="0">
                <a:latin typeface="+mj-lt"/>
              </a:rPr>
              <a:t>:</a:t>
            </a:r>
          </a:p>
          <a:p>
            <a:pPr marL="0" indent="0">
              <a:buNone/>
            </a:pPr>
            <a:r>
              <a:rPr lang="en-GB" sz="2400" dirty="0"/>
              <a:t>The Howard P. Rawlings </a:t>
            </a:r>
            <a:r>
              <a:rPr lang="en-GB" sz="2400" dirty="0" smtClean="0"/>
              <a:t>Campus Based Educational Assistance Grant (CBEAG) provides </a:t>
            </a:r>
            <a:r>
              <a:rPr lang="en-GB" sz="2400" dirty="0"/>
              <a:t>postsecondary financial assistance to </a:t>
            </a:r>
            <a:r>
              <a:rPr lang="en-GB" sz="2400" dirty="0" smtClean="0"/>
              <a:t>eligible </a:t>
            </a:r>
            <a:r>
              <a:rPr lang="en-GB" sz="2400" dirty="0"/>
              <a:t>in-state students who </a:t>
            </a:r>
            <a:r>
              <a:rPr lang="en-GB" sz="2600" dirty="0" smtClean="0"/>
              <a:t>are:</a:t>
            </a:r>
          </a:p>
          <a:p>
            <a:pPr marL="0" indent="0">
              <a:buNone/>
            </a:pPr>
            <a:endParaRPr lang="en-GB" sz="2400" b="1" dirty="0">
              <a:latin typeface="+mj-lt"/>
            </a:endParaRPr>
          </a:p>
          <a:p>
            <a:r>
              <a:rPr lang="en-GB" sz="2200" dirty="0">
                <a:latin typeface="+mj-lt"/>
              </a:rPr>
              <a:t>Current high school seniors and full-time, degree-seeking undergraduates;</a:t>
            </a:r>
          </a:p>
          <a:p>
            <a:pPr marL="0" indent="0">
              <a:buNone/>
            </a:pPr>
            <a:endParaRPr lang="en-GB" sz="2200" dirty="0">
              <a:latin typeface="+mj-lt"/>
            </a:endParaRPr>
          </a:p>
          <a:p>
            <a:r>
              <a:rPr lang="en-GB" sz="2200" dirty="0">
                <a:latin typeface="+mj-lt"/>
              </a:rPr>
              <a:t>FAFSA must be filed </a:t>
            </a:r>
            <a:r>
              <a:rPr lang="en-GB" sz="2200" b="1" u="sng" dirty="0">
                <a:latin typeface="+mj-lt"/>
              </a:rPr>
              <a:t>after March 1</a:t>
            </a:r>
            <a:r>
              <a:rPr lang="en-GB" sz="2200" dirty="0">
                <a:latin typeface="+mj-lt"/>
              </a:rPr>
              <a:t> each year; </a:t>
            </a:r>
            <a:r>
              <a:rPr lang="en-GB" sz="2200" dirty="0" smtClean="0">
                <a:latin typeface="+mj-lt"/>
              </a:rPr>
              <a:t>and</a:t>
            </a:r>
          </a:p>
          <a:p>
            <a:endParaRPr lang="en-GB" sz="2200" dirty="0">
              <a:latin typeface="+mj-lt"/>
            </a:endParaRPr>
          </a:p>
          <a:p>
            <a:r>
              <a:rPr lang="en-GB" sz="2200" dirty="0">
                <a:latin typeface="+mj-lt"/>
              </a:rPr>
              <a:t>A </a:t>
            </a:r>
            <a:r>
              <a:rPr lang="en-GB" sz="2200" dirty="0" smtClean="0">
                <a:latin typeface="+mj-lt"/>
              </a:rPr>
              <a:t>CBEAG </a:t>
            </a:r>
            <a:r>
              <a:rPr lang="en-GB" sz="2200" dirty="0">
                <a:latin typeface="+mj-lt"/>
              </a:rPr>
              <a:t>award is determined by the </a:t>
            </a:r>
            <a:r>
              <a:rPr lang="en-GB" sz="2200" dirty="0" smtClean="0">
                <a:latin typeface="+mj-lt"/>
              </a:rPr>
              <a:t>institution.</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3564522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364974"/>
            <a:ext cx="8648700" cy="5334001"/>
          </a:xfrm>
        </p:spPr>
        <p:txBody>
          <a:bodyPr>
            <a:noAutofit/>
          </a:bodyPr>
          <a:lstStyle/>
          <a:p>
            <a:pPr marL="0" indent="0">
              <a:buNone/>
            </a:pPr>
            <a:r>
              <a:rPr lang="en-US" sz="2100" dirty="0"/>
              <a:t>Upon receiving access to MDCAPS the MHEC Compliance Officer will provide the Auditor with the following reports for the respective aid year applicable to the institution being audited:</a:t>
            </a:r>
          </a:p>
          <a:p>
            <a:pPr marL="0" indent="0">
              <a:buNone/>
            </a:pPr>
            <a:endParaRPr lang="en-US" sz="2100" dirty="0"/>
          </a:p>
          <a:p>
            <a:pPr>
              <a:buAutoNum type="arabicPeriod"/>
            </a:pPr>
            <a:r>
              <a:rPr lang="en-US" sz="2100" dirty="0"/>
              <a:t>The Sampling Size template;</a:t>
            </a:r>
          </a:p>
          <a:p>
            <a:pPr>
              <a:buAutoNum type="arabicPeriod" startAt="2"/>
            </a:pPr>
            <a:r>
              <a:rPr lang="en-US" sz="2100" dirty="0"/>
              <a:t>A standard report of the total number of Guaranteed Access (GA) Grant recipients  awarded/paid; </a:t>
            </a:r>
          </a:p>
          <a:p>
            <a:pPr>
              <a:buAutoNum type="arabicPeriod" startAt="2"/>
            </a:pPr>
            <a:r>
              <a:rPr lang="en-US" sz="2100" dirty="0"/>
              <a:t>A standard report of the total number of Educational Assistance (EA) Grant recipients </a:t>
            </a:r>
            <a:r>
              <a:rPr lang="en-US" sz="2100" b="1" dirty="0"/>
              <a:t>selected</a:t>
            </a:r>
            <a:r>
              <a:rPr lang="en-US" sz="2100" dirty="0"/>
              <a:t> for verification by MHEC who were awarded/paid; </a:t>
            </a:r>
          </a:p>
          <a:p>
            <a:pPr>
              <a:buAutoNum type="arabicPeriod" startAt="4"/>
            </a:pPr>
            <a:r>
              <a:rPr lang="en-US" sz="2100" dirty="0"/>
              <a:t>A standard report of the total number of Educational Assistance (EA) Grant recipients </a:t>
            </a:r>
            <a:r>
              <a:rPr lang="en-US" sz="2100" b="1" u="sng" dirty="0"/>
              <a:t>not </a:t>
            </a:r>
            <a:r>
              <a:rPr lang="en-US" sz="2100" dirty="0"/>
              <a:t>selected for verification awarded/paid; and</a:t>
            </a:r>
          </a:p>
          <a:p>
            <a:pPr>
              <a:buAutoNum type="arabicPeriod" startAt="5"/>
            </a:pPr>
            <a:r>
              <a:rPr lang="en-US" sz="2100" dirty="0"/>
              <a:t>A standard report of the total number of Campus Based Educational Assistance Grant (</a:t>
            </a:r>
            <a:r>
              <a:rPr lang="en-US" sz="2100" dirty="0" smtClean="0"/>
              <a:t>CBEAG</a:t>
            </a:r>
            <a:r>
              <a:rPr lang="en-US" sz="2100" dirty="0"/>
              <a:t>) awarded.</a:t>
            </a:r>
          </a:p>
          <a:p>
            <a:endParaRPr lang="en-US" sz="2000" dirty="0"/>
          </a:p>
        </p:txBody>
      </p:sp>
      <p:sp>
        <p:nvSpPr>
          <p:cNvPr id="6" name="Title 1"/>
          <p:cNvSpPr txBox="1">
            <a:spLocks/>
          </p:cNvSpPr>
          <p:nvPr/>
        </p:nvSpPr>
        <p:spPr>
          <a:xfrm>
            <a:off x="0" y="838200"/>
            <a:ext cx="7543800" cy="5334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FF0000"/>
                </a:solidFill>
              </a:rPr>
              <a:t>Sampling Size Determination:  The Process</a:t>
            </a:r>
          </a:p>
        </p:txBody>
      </p:sp>
    </p:spTree>
    <p:extLst>
      <p:ext uri="{BB962C8B-B14F-4D97-AF65-F5344CB8AC3E}">
        <p14:creationId xmlns:p14="http://schemas.microsoft.com/office/powerpoint/2010/main" val="3117581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229600" cy="533400"/>
          </a:xfrm>
        </p:spPr>
        <p:txBody>
          <a:bodyPr>
            <a:normAutofit fontScale="90000"/>
          </a:bodyPr>
          <a:lstStyle/>
          <a:p>
            <a:pPr algn="l"/>
            <a:r>
              <a:rPr lang="en-US" sz="3600" b="1" dirty="0">
                <a:solidFill>
                  <a:srgbClr val="FF0000"/>
                </a:solidFill>
              </a:rPr>
              <a:t>Sampling Size Determination (cont’d)</a:t>
            </a:r>
          </a:p>
        </p:txBody>
      </p:sp>
      <p:sp>
        <p:nvSpPr>
          <p:cNvPr id="3" name="Content Placeholder 2"/>
          <p:cNvSpPr>
            <a:spLocks noGrp="1"/>
          </p:cNvSpPr>
          <p:nvPr>
            <p:ph idx="1"/>
          </p:nvPr>
        </p:nvSpPr>
        <p:spPr>
          <a:xfrm>
            <a:off x="0" y="1524000"/>
            <a:ext cx="8648700" cy="3741505"/>
          </a:xfrm>
        </p:spPr>
        <p:txBody>
          <a:bodyPr>
            <a:normAutofit lnSpcReduction="10000"/>
          </a:bodyPr>
          <a:lstStyle/>
          <a:p>
            <a:pPr marL="0" indent="0">
              <a:buNone/>
            </a:pPr>
            <a:endParaRPr lang="en-US" b="1" dirty="0"/>
          </a:p>
          <a:p>
            <a:pPr marL="0" indent="0">
              <a:buNone/>
            </a:pPr>
            <a:r>
              <a:rPr lang="en-US" sz="2600" b="1" dirty="0"/>
              <a:t>How to Determine the Sample Sizes:</a:t>
            </a:r>
          </a:p>
          <a:p>
            <a:pPr marL="0" indent="0">
              <a:buNone/>
            </a:pPr>
            <a:endParaRPr lang="en-US" sz="2600" dirty="0"/>
          </a:p>
          <a:p>
            <a:pPr marL="0" indent="0">
              <a:buNone/>
            </a:pPr>
            <a:r>
              <a:rPr lang="en-US" sz="2600" dirty="0"/>
              <a:t>If population &gt; 100, use HYPGEOM.DIST formula</a:t>
            </a:r>
          </a:p>
          <a:p>
            <a:pPr marL="0" indent="0">
              <a:buNone/>
            </a:pPr>
            <a:endParaRPr lang="en-US" sz="2600" dirty="0"/>
          </a:p>
          <a:p>
            <a:pPr marL="0" indent="0">
              <a:buNone/>
            </a:pPr>
            <a:r>
              <a:rPr lang="en-US" sz="2600" dirty="0"/>
              <a:t>If population &gt; 10 but &lt; 100, select 10% of total</a:t>
            </a:r>
          </a:p>
          <a:p>
            <a:pPr marL="0" indent="0">
              <a:buNone/>
            </a:pPr>
            <a:endParaRPr lang="en-US" sz="2600" dirty="0"/>
          </a:p>
          <a:p>
            <a:pPr marL="0" indent="0">
              <a:buNone/>
            </a:pPr>
            <a:r>
              <a:rPr lang="en-US" sz="2600" dirty="0"/>
              <a:t>If population &lt; or = 10, select all records</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Tree>
    <p:extLst>
      <p:ext uri="{BB962C8B-B14F-4D97-AF65-F5344CB8AC3E}">
        <p14:creationId xmlns:p14="http://schemas.microsoft.com/office/powerpoint/2010/main" val="278600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0707"/>
            <a:ext cx="8915400" cy="914400"/>
          </a:xfrm>
        </p:spPr>
        <p:txBody>
          <a:bodyPr>
            <a:normAutofit/>
          </a:bodyPr>
          <a:lstStyle/>
          <a:p>
            <a:pPr algn="l"/>
            <a:r>
              <a:rPr lang="en-US" sz="3200" b="1" dirty="0">
                <a:solidFill>
                  <a:srgbClr val="FF0000"/>
                </a:solidFill>
              </a:rPr>
              <a:t>  Agenda</a:t>
            </a:r>
          </a:p>
        </p:txBody>
      </p:sp>
      <p:sp>
        <p:nvSpPr>
          <p:cNvPr id="3" name="Content Placeholder 2"/>
          <p:cNvSpPr>
            <a:spLocks noGrp="1"/>
          </p:cNvSpPr>
          <p:nvPr>
            <p:ph idx="1"/>
          </p:nvPr>
        </p:nvSpPr>
        <p:spPr>
          <a:xfrm>
            <a:off x="0" y="1425041"/>
            <a:ext cx="8686800" cy="4525963"/>
          </a:xfrm>
        </p:spPr>
        <p:txBody>
          <a:bodyPr>
            <a:normAutofit fontScale="77500" lnSpcReduction="20000"/>
          </a:bodyPr>
          <a:lstStyle/>
          <a:p>
            <a:pPr marL="514350" indent="-514350">
              <a:buAutoNum type="romanUcPeriod"/>
            </a:pPr>
            <a:r>
              <a:rPr lang="en-US" sz="2400" dirty="0"/>
              <a:t>Purpose of the Audit</a:t>
            </a:r>
          </a:p>
          <a:p>
            <a:pPr marL="514350" indent="-514350">
              <a:buAutoNum type="romanUcPeriod"/>
            </a:pPr>
            <a:endParaRPr lang="en-US" sz="2400" dirty="0"/>
          </a:p>
          <a:p>
            <a:pPr marL="514350" indent="-514350">
              <a:buAutoNum type="romanUcPeriod"/>
            </a:pPr>
            <a:r>
              <a:rPr lang="en-GB" sz="2400" dirty="0"/>
              <a:t>Sampling Size Determination</a:t>
            </a:r>
          </a:p>
          <a:p>
            <a:pPr marL="514350" indent="-514350">
              <a:buAutoNum type="romanUcPeriod"/>
            </a:pPr>
            <a:endParaRPr lang="en-GB" sz="2400" dirty="0"/>
          </a:p>
          <a:p>
            <a:pPr marL="514350" indent="-514350">
              <a:buAutoNum type="romanUcPeriod"/>
            </a:pPr>
            <a:r>
              <a:rPr lang="en-GB" sz="2400" dirty="0"/>
              <a:t>MDCAPS Accessibility</a:t>
            </a:r>
          </a:p>
          <a:p>
            <a:pPr marL="514350" indent="-514350">
              <a:buAutoNum type="romanUcPeriod"/>
            </a:pPr>
            <a:endParaRPr lang="en-GB" sz="2400" dirty="0"/>
          </a:p>
          <a:p>
            <a:pPr marL="514350" indent="-514350">
              <a:buAutoNum type="romanUcPeriod"/>
            </a:pPr>
            <a:r>
              <a:rPr lang="en-GB" sz="2400" dirty="0"/>
              <a:t>Overview of Howard P. Rawlings Educational Excellence Awards Programs</a:t>
            </a:r>
          </a:p>
          <a:p>
            <a:pPr marL="514350" indent="-514350">
              <a:buFont typeface="Arial" panose="020B0604020202020204" pitchFamily="34" charset="0"/>
              <a:buAutoNum type="romanUcPeriod"/>
            </a:pPr>
            <a:endParaRPr lang="en-GB" sz="2400" dirty="0"/>
          </a:p>
          <a:p>
            <a:pPr marL="514350" indent="-514350">
              <a:buFont typeface="Arial" panose="020B0604020202020204" pitchFamily="34" charset="0"/>
              <a:buAutoNum type="romanUcPeriod"/>
            </a:pPr>
            <a:r>
              <a:rPr lang="en-GB" sz="2400" dirty="0"/>
              <a:t>Auditing Requirements </a:t>
            </a:r>
          </a:p>
          <a:p>
            <a:pPr marL="514350" indent="-514350">
              <a:buFont typeface="Arial" panose="020B0604020202020204" pitchFamily="34" charset="0"/>
              <a:buAutoNum type="romanUcPeriod"/>
            </a:pPr>
            <a:endParaRPr lang="en-GB" sz="2400" dirty="0"/>
          </a:p>
          <a:p>
            <a:pPr marL="514350" indent="-514350">
              <a:buAutoNum type="romanUcPeriod"/>
            </a:pPr>
            <a:r>
              <a:rPr lang="en-GB" sz="2400" dirty="0"/>
              <a:t>Overview:  Calculating Campus-Based Educational Assistance Grant</a:t>
            </a:r>
          </a:p>
          <a:p>
            <a:pPr marL="514350" indent="-514350">
              <a:buAutoNum type="romanUcPeriod"/>
            </a:pPr>
            <a:endParaRPr lang="en-GB" sz="2400" dirty="0"/>
          </a:p>
          <a:p>
            <a:pPr marL="514350" indent="-514350">
              <a:buAutoNum type="romanUcPeriod"/>
            </a:pPr>
            <a:r>
              <a:rPr lang="en-GB" sz="2400" dirty="0"/>
              <a:t>Reporting Procedures</a:t>
            </a:r>
          </a:p>
          <a:p>
            <a:pPr marL="514350" indent="-514350">
              <a:buAutoNum type="romanUcPeriod"/>
            </a:pPr>
            <a:endParaRPr lang="en-GB" sz="2400" dirty="0"/>
          </a:p>
          <a:p>
            <a:pPr marL="514350" indent="-514350">
              <a:buAutoNum type="romanUcPeriod"/>
            </a:pPr>
            <a:r>
              <a:rPr lang="en-GB" sz="2400" dirty="0"/>
              <a:t>Independent Audit Review Resources </a:t>
            </a:r>
          </a:p>
          <a:p>
            <a:pPr marL="514350" indent="-514350">
              <a:buAutoNum type="romanUcPeriod"/>
            </a:pPr>
            <a:endParaRPr lang="en-GB" sz="2400" dirty="0"/>
          </a:p>
          <a:p>
            <a:pPr marL="0" indent="0">
              <a:buNone/>
            </a:pPr>
            <a:endParaRPr lang="en-GB" sz="2400" dirty="0"/>
          </a:p>
        </p:txBody>
      </p:sp>
      <p:sp>
        <p:nvSpPr>
          <p:cNvPr id="5" name="Footer Placeholder 4"/>
          <p:cNvSpPr>
            <a:spLocks noGrp="1"/>
          </p:cNvSpPr>
          <p:nvPr>
            <p:ph type="ftr" sz="quarter" idx="11"/>
          </p:nvPr>
        </p:nvSpPr>
        <p:spPr/>
        <p:txBody>
          <a:bodyPr/>
          <a:lstStyle/>
          <a:p>
            <a:r>
              <a:rPr lang="en-US" dirty="0"/>
              <a:t>Office of Student Financial Assistance www.mhec.maryland.gov</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510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267"/>
            <a:ext cx="8991600" cy="1224934"/>
          </a:xfrm>
        </p:spPr>
        <p:txBody>
          <a:bodyPr>
            <a:normAutofit fontScale="90000"/>
          </a:bodyPr>
          <a:lstStyle/>
          <a:p>
            <a:pPr algn="l"/>
            <a:r>
              <a:rPr lang="en-US" sz="3600" b="1" dirty="0">
                <a:solidFill>
                  <a:srgbClr val="FF0000"/>
                </a:solidFill>
              </a:rPr>
              <a:t>Sampling Size Determination Worksheet</a:t>
            </a:r>
            <a:br>
              <a:rPr lang="en-US" sz="3600" b="1" dirty="0">
                <a:solidFill>
                  <a:srgbClr val="FF0000"/>
                </a:solidFill>
              </a:rPr>
            </a:br>
            <a:r>
              <a:rPr lang="en-US" sz="2400" dirty="0"/>
              <a:t>Below is the sample size worksheet that will be provided by MHEC to the Independent </a:t>
            </a:r>
            <a:r>
              <a:rPr lang="en-US" sz="2400" dirty="0" smtClean="0"/>
              <a:t>Auditors once they have obtained access to MDCAPS.</a:t>
            </a:r>
            <a:endParaRPr lang="en-US" sz="2400"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2057400"/>
            <a:ext cx="8991600" cy="4038600"/>
          </a:xfrm>
        </p:spPr>
      </p:pic>
    </p:spTree>
    <p:extLst>
      <p:ext uri="{BB962C8B-B14F-4D97-AF65-F5344CB8AC3E}">
        <p14:creationId xmlns:p14="http://schemas.microsoft.com/office/powerpoint/2010/main" val="3541084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266"/>
            <a:ext cx="8686800" cy="539133"/>
          </a:xfrm>
        </p:spPr>
        <p:txBody>
          <a:bodyPr>
            <a:normAutofit fontScale="90000"/>
          </a:bodyPr>
          <a:lstStyle/>
          <a:p>
            <a:pPr algn="l"/>
            <a:r>
              <a:rPr lang="en-US" sz="3600" b="1" dirty="0">
                <a:solidFill>
                  <a:srgbClr val="FF0000"/>
                </a:solidFill>
              </a:rPr>
              <a:t>Sampling Size Determination Worksheet cont’d</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
        <p:nvSpPr>
          <p:cNvPr id="11" name="TextBox 10"/>
          <p:cNvSpPr txBox="1"/>
          <p:nvPr/>
        </p:nvSpPr>
        <p:spPr>
          <a:xfrm>
            <a:off x="0" y="1242187"/>
            <a:ext cx="8534400" cy="769441"/>
          </a:xfrm>
          <a:prstGeom prst="rect">
            <a:avLst/>
          </a:prstGeom>
          <a:noFill/>
        </p:spPr>
        <p:txBody>
          <a:bodyPr wrap="square" rtlCol="0">
            <a:spAutoFit/>
          </a:bodyPr>
          <a:lstStyle/>
          <a:p>
            <a:r>
              <a:rPr lang="en-US" sz="2200" dirty="0">
                <a:latin typeface="+mj-lt"/>
              </a:rPr>
              <a:t>Enter the population sizes for each EEA Program noted on the report(s) provided by MHEC to the Auditor.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2133600"/>
            <a:ext cx="8991600" cy="3581400"/>
          </a:xfrm>
        </p:spPr>
      </p:pic>
    </p:spTree>
    <p:extLst>
      <p:ext uri="{BB962C8B-B14F-4D97-AF65-F5344CB8AC3E}">
        <p14:creationId xmlns:p14="http://schemas.microsoft.com/office/powerpoint/2010/main" val="354108497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266"/>
            <a:ext cx="8686800" cy="539133"/>
          </a:xfrm>
        </p:spPr>
        <p:txBody>
          <a:bodyPr>
            <a:normAutofit fontScale="90000"/>
          </a:bodyPr>
          <a:lstStyle/>
          <a:p>
            <a:pPr algn="l"/>
            <a:r>
              <a:rPr lang="en-US" sz="3600" b="1" dirty="0">
                <a:solidFill>
                  <a:srgbClr val="FF0000"/>
                </a:solidFill>
              </a:rPr>
              <a:t>Sampling Size Determination Worksheet cont’d</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
        <p:nvSpPr>
          <p:cNvPr id="11" name="TextBox 10"/>
          <p:cNvSpPr txBox="1"/>
          <p:nvPr/>
        </p:nvSpPr>
        <p:spPr>
          <a:xfrm>
            <a:off x="0" y="1245512"/>
            <a:ext cx="8534400" cy="430887"/>
          </a:xfrm>
          <a:prstGeom prst="rect">
            <a:avLst/>
          </a:prstGeom>
          <a:noFill/>
        </p:spPr>
        <p:txBody>
          <a:bodyPr wrap="square" rtlCol="0">
            <a:spAutoFit/>
          </a:bodyPr>
          <a:lstStyle/>
          <a:p>
            <a:r>
              <a:rPr lang="en-US" sz="2200" dirty="0">
                <a:latin typeface="+mj-lt"/>
              </a:rPr>
              <a:t>Enter an estimate of the sample size for the EA Program.</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828800"/>
            <a:ext cx="8991600" cy="3886200"/>
          </a:xfrm>
        </p:spPr>
      </p:pic>
    </p:spTree>
    <p:extLst>
      <p:ext uri="{BB962C8B-B14F-4D97-AF65-F5344CB8AC3E}">
        <p14:creationId xmlns:p14="http://schemas.microsoft.com/office/powerpoint/2010/main" val="69794960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266"/>
            <a:ext cx="8686800" cy="539133"/>
          </a:xfrm>
        </p:spPr>
        <p:txBody>
          <a:bodyPr>
            <a:normAutofit fontScale="90000"/>
          </a:bodyPr>
          <a:lstStyle/>
          <a:p>
            <a:pPr algn="l"/>
            <a:r>
              <a:rPr lang="en-US" sz="3600" b="1" dirty="0">
                <a:solidFill>
                  <a:srgbClr val="FF0000"/>
                </a:solidFill>
              </a:rPr>
              <a:t>Sampling Size Determination Worksheet cont’d</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
        <p:nvSpPr>
          <p:cNvPr id="3" name="TextBox 2"/>
          <p:cNvSpPr txBox="1"/>
          <p:nvPr/>
        </p:nvSpPr>
        <p:spPr>
          <a:xfrm>
            <a:off x="23191" y="1278467"/>
            <a:ext cx="7971539" cy="2062103"/>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mj-lt"/>
              </a:rPr>
              <a:t>Adjust the EA Program Sample Size to yield a Formula Result value that is less than or equal to  0.25; and</a:t>
            </a:r>
          </a:p>
          <a:p>
            <a:pPr marL="285750" indent="-285750">
              <a:buFont typeface="Arial" panose="020B0604020202020204" pitchFamily="34" charset="0"/>
              <a:buChar char="•"/>
            </a:pPr>
            <a:endParaRPr lang="en-US" sz="2200" dirty="0">
              <a:latin typeface="+mj-lt"/>
            </a:endParaRPr>
          </a:p>
          <a:p>
            <a:pPr marL="285750" indent="-285750">
              <a:buFont typeface="Arial" panose="020B0604020202020204" pitchFamily="34" charset="0"/>
              <a:buChar char="•"/>
            </a:pPr>
            <a:r>
              <a:rPr lang="en-US" sz="2200" dirty="0">
                <a:latin typeface="+mj-lt"/>
              </a:rPr>
              <a:t>The total Sample Size (the number of record to be reviewed) result will be displayed in the next cell to the right.</a:t>
            </a:r>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91" y="3124200"/>
            <a:ext cx="9044610" cy="3051649"/>
          </a:xfrm>
        </p:spPr>
      </p:pic>
    </p:spTree>
    <p:extLst>
      <p:ext uri="{BB962C8B-B14F-4D97-AF65-F5344CB8AC3E}">
        <p14:creationId xmlns:p14="http://schemas.microsoft.com/office/powerpoint/2010/main" val="205653212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266"/>
            <a:ext cx="8686800" cy="539133"/>
          </a:xfrm>
        </p:spPr>
        <p:txBody>
          <a:bodyPr>
            <a:normAutofit fontScale="90000"/>
          </a:bodyPr>
          <a:lstStyle/>
          <a:p>
            <a:pPr algn="l"/>
            <a:r>
              <a:rPr lang="en-US" sz="3600" b="1" dirty="0">
                <a:solidFill>
                  <a:srgbClr val="FF0000"/>
                </a:solidFill>
              </a:rPr>
              <a:t>Sampling Size Determination Worksheet cont’d</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
        <p:nvSpPr>
          <p:cNvPr id="3" name="TextBox 2"/>
          <p:cNvSpPr txBox="1"/>
          <p:nvPr/>
        </p:nvSpPr>
        <p:spPr>
          <a:xfrm>
            <a:off x="76200" y="1295399"/>
            <a:ext cx="7971539" cy="707886"/>
          </a:xfrm>
          <a:prstGeom prst="rect">
            <a:avLst/>
          </a:prstGeom>
          <a:noFill/>
        </p:spPr>
        <p:txBody>
          <a:bodyPr wrap="square" rtlCol="0">
            <a:spAutoFit/>
          </a:bodyPr>
          <a:lstStyle/>
          <a:p>
            <a:r>
              <a:rPr lang="en-US" sz="2200" dirty="0"/>
              <a:t>Detailed results will be displayed in the next cells to the right.</a:t>
            </a:r>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199" y="1828800"/>
            <a:ext cx="8991601" cy="4191000"/>
          </a:xfrm>
        </p:spPr>
      </p:pic>
    </p:spTree>
    <p:extLst>
      <p:ext uri="{BB962C8B-B14F-4D97-AF65-F5344CB8AC3E}">
        <p14:creationId xmlns:p14="http://schemas.microsoft.com/office/powerpoint/2010/main" val="3994940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a:solidFill>
                  <a:prstClr val="black">
                    <a:tint val="75000"/>
                  </a:prstClr>
                </a:solidFill>
              </a:rPr>
              <a:t>Office of Student Financial Assistance www.mhec.maryland.gov </a:t>
            </a:r>
            <a:endParaRPr lang="en-US" dirty="0">
              <a:solidFill>
                <a:prstClr val="black">
                  <a:tint val="75000"/>
                </a:prstClr>
              </a:solidFill>
            </a:endParaRPr>
          </a:p>
        </p:txBody>
      </p:sp>
      <p:sp>
        <p:nvSpPr>
          <p:cNvPr id="2" name="Content Placeholder 1"/>
          <p:cNvSpPr>
            <a:spLocks noGrp="1"/>
          </p:cNvSpPr>
          <p:nvPr>
            <p:ph idx="1"/>
          </p:nvPr>
        </p:nvSpPr>
        <p:spPr>
          <a:xfrm>
            <a:off x="0" y="1336548"/>
            <a:ext cx="9067800" cy="4759452"/>
          </a:xfrm>
        </p:spPr>
        <p:txBody>
          <a:bodyPr>
            <a:noAutofit/>
          </a:bodyPr>
          <a:lstStyle/>
          <a:p>
            <a:pPr marL="0" lvl="1" indent="0">
              <a:buNone/>
            </a:pPr>
            <a:r>
              <a:rPr lang="en-US" sz="2400" b="1" dirty="0">
                <a:latin typeface="+mj-lt"/>
              </a:rPr>
              <a:t>Institutional Policies </a:t>
            </a:r>
          </a:p>
          <a:p>
            <a:pPr marL="0" lvl="1" indent="0">
              <a:buNone/>
            </a:pPr>
            <a:r>
              <a:rPr lang="en-US" sz="2200" dirty="0">
                <a:latin typeface="+mj-lt"/>
              </a:rPr>
              <a:t>The review of student records by the auditor should be performed with a view toward ensuring that the institution has complied with its own stated policies regarding the following policy areas:</a:t>
            </a:r>
          </a:p>
          <a:p>
            <a:pPr marL="342900" lvl="1" indent="-342900">
              <a:buFont typeface="Arial" panose="020B0604020202020204" pitchFamily="34" charset="0"/>
              <a:buChar char="•"/>
            </a:pPr>
            <a:endParaRPr lang="en-US" sz="2200" dirty="0">
              <a:latin typeface="+mj-lt"/>
            </a:endParaRPr>
          </a:p>
          <a:p>
            <a:pPr lvl="1"/>
            <a:r>
              <a:rPr lang="en-US" sz="2200" dirty="0">
                <a:latin typeface="+mj-lt"/>
              </a:rPr>
              <a:t>RESIDENCY</a:t>
            </a:r>
          </a:p>
          <a:p>
            <a:pPr lvl="1"/>
            <a:r>
              <a:rPr lang="en-US" sz="2200" dirty="0">
                <a:latin typeface="+mj-lt"/>
              </a:rPr>
              <a:t>VERIFICATION</a:t>
            </a:r>
          </a:p>
          <a:p>
            <a:pPr lvl="1"/>
            <a:r>
              <a:rPr lang="en-US" sz="2200" dirty="0">
                <a:latin typeface="+mj-lt"/>
              </a:rPr>
              <a:t>SATISFACTORY ACADEMIC PROGRESS (SAP)</a:t>
            </a:r>
          </a:p>
          <a:p>
            <a:pPr lvl="1"/>
            <a:r>
              <a:rPr lang="en-US" sz="2200" dirty="0">
                <a:latin typeface="+mj-lt"/>
              </a:rPr>
              <a:t>STUDENT HOUSING</a:t>
            </a:r>
          </a:p>
          <a:p>
            <a:pPr marL="457200" lvl="1" indent="0">
              <a:buNone/>
            </a:pPr>
            <a:endParaRPr lang="en-US" sz="1600" dirty="0"/>
          </a:p>
        </p:txBody>
      </p:sp>
      <p:sp>
        <p:nvSpPr>
          <p:cNvPr id="6" name="Title 1"/>
          <p:cNvSpPr txBox="1">
            <a:spLocks/>
          </p:cNvSpPr>
          <p:nvPr/>
        </p:nvSpPr>
        <p:spPr>
          <a:xfrm>
            <a:off x="-1" y="803149"/>
            <a:ext cx="8112711" cy="53339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FF0000"/>
                </a:solidFill>
              </a:rPr>
              <a:t>Auditing Requirements</a:t>
            </a:r>
          </a:p>
        </p:txBody>
      </p:sp>
    </p:spTree>
    <p:extLst>
      <p:ext uri="{BB962C8B-B14F-4D97-AF65-F5344CB8AC3E}">
        <p14:creationId xmlns:p14="http://schemas.microsoft.com/office/powerpoint/2010/main" val="3433963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295400"/>
            <a:ext cx="8839200" cy="5029200"/>
          </a:xfrm>
        </p:spPr>
        <p:txBody>
          <a:bodyPr>
            <a:noAutofit/>
          </a:bodyPr>
          <a:lstStyle/>
          <a:p>
            <a:pPr marL="0" indent="0">
              <a:buNone/>
            </a:pPr>
            <a:r>
              <a:rPr lang="en-US" sz="1800" dirty="0" smtClean="0">
                <a:latin typeface="+mj-lt"/>
              </a:rPr>
              <a:t>The </a:t>
            </a:r>
            <a:r>
              <a:rPr lang="en-US" sz="1800" dirty="0">
                <a:latin typeface="+mj-lt"/>
              </a:rPr>
              <a:t>following areas of review and corresponding documents noted below (as applicable) must be reviewed by the independent auditor for each student record to ensure the institution properly confirmed the students’ eligibility for the award:</a:t>
            </a:r>
          </a:p>
          <a:p>
            <a:pPr lvl="1"/>
            <a:r>
              <a:rPr lang="en-US" sz="1800" b="1" dirty="0">
                <a:latin typeface="+mj-lt"/>
              </a:rPr>
              <a:t>RESIDENCY</a:t>
            </a:r>
            <a:r>
              <a:rPr lang="en-US" sz="1800" dirty="0">
                <a:latin typeface="+mj-lt"/>
              </a:rPr>
              <a:t> (i.e. Admissions documentation, state license, or other documents used by the institution to determine Maryland residency)</a:t>
            </a:r>
          </a:p>
          <a:p>
            <a:pPr marL="457200" lvl="1" indent="0">
              <a:buNone/>
            </a:pPr>
            <a:endParaRPr lang="en-US" sz="1800" dirty="0">
              <a:latin typeface="+mj-lt"/>
            </a:endParaRPr>
          </a:p>
          <a:p>
            <a:pPr lvl="1"/>
            <a:r>
              <a:rPr lang="en-US" sz="1800" b="1" dirty="0">
                <a:latin typeface="+mj-lt"/>
              </a:rPr>
              <a:t>DEGREE PROGRAM </a:t>
            </a:r>
            <a:r>
              <a:rPr lang="en-US" sz="1800" dirty="0">
                <a:latin typeface="+mj-lt"/>
              </a:rPr>
              <a:t>(i.e.  Academic transcript, class schedule, etc.)</a:t>
            </a:r>
          </a:p>
          <a:p>
            <a:pPr marL="457200" lvl="1" indent="0">
              <a:buNone/>
            </a:pPr>
            <a:endParaRPr lang="en-US" sz="1800" dirty="0">
              <a:latin typeface="+mj-lt"/>
            </a:endParaRPr>
          </a:p>
          <a:p>
            <a:pPr lvl="1"/>
            <a:r>
              <a:rPr lang="en-US" sz="1800" b="1" dirty="0">
                <a:latin typeface="+mj-lt"/>
              </a:rPr>
              <a:t>ENROLLMENT STATUS </a:t>
            </a:r>
            <a:r>
              <a:rPr lang="en-US" sz="1800" dirty="0">
                <a:latin typeface="+mj-lt"/>
              </a:rPr>
              <a:t>(Academic transcript, class schedule, add/drop slips, etc.)</a:t>
            </a:r>
          </a:p>
          <a:p>
            <a:pPr marL="457200" lvl="1" indent="0">
              <a:buNone/>
            </a:pPr>
            <a:endParaRPr lang="en-US" sz="1800" dirty="0">
              <a:latin typeface="+mj-lt"/>
            </a:endParaRPr>
          </a:p>
          <a:p>
            <a:pPr lvl="1"/>
            <a:r>
              <a:rPr lang="en-US" sz="1800" b="1" dirty="0">
                <a:latin typeface="+mj-lt"/>
              </a:rPr>
              <a:t>SAP STATUS </a:t>
            </a:r>
            <a:r>
              <a:rPr lang="en-US" sz="1800" dirty="0">
                <a:latin typeface="+mj-lt"/>
              </a:rPr>
              <a:t>(Academic transcript, SAP forms/appeals collected from the student by the institution)</a:t>
            </a:r>
          </a:p>
          <a:p>
            <a:pPr lvl="1"/>
            <a:endParaRPr lang="en-US" sz="1800" dirty="0">
              <a:latin typeface="+mj-lt"/>
            </a:endParaRPr>
          </a:p>
          <a:p>
            <a:pPr lvl="1"/>
            <a:r>
              <a:rPr lang="en-US" sz="1800" b="1" dirty="0">
                <a:latin typeface="+mj-lt"/>
              </a:rPr>
              <a:t>VERIFICATION</a:t>
            </a:r>
            <a:r>
              <a:rPr lang="en-US" sz="1800" dirty="0">
                <a:latin typeface="+mj-lt"/>
              </a:rPr>
              <a:t> (Documentation required for each V-group as outlined in Title IV regulation)</a:t>
            </a:r>
          </a:p>
        </p:txBody>
      </p:sp>
      <p:sp>
        <p:nvSpPr>
          <p:cNvPr id="6" name="Title 1"/>
          <p:cNvSpPr txBox="1">
            <a:spLocks/>
          </p:cNvSpPr>
          <p:nvPr/>
        </p:nvSpPr>
        <p:spPr>
          <a:xfrm>
            <a:off x="0" y="847311"/>
            <a:ext cx="6705600" cy="5334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800" b="1" dirty="0">
                <a:solidFill>
                  <a:srgbClr val="FF0000"/>
                </a:solidFill>
              </a:rPr>
              <a:t>Auditing Requirements (cont’d)</a:t>
            </a:r>
          </a:p>
          <a:p>
            <a:pPr algn="l"/>
            <a:r>
              <a:rPr lang="en-US" sz="3200" b="1" dirty="0">
                <a:solidFill>
                  <a:srgbClr val="FF0000"/>
                </a:solidFill>
              </a:rPr>
              <a:t> </a:t>
            </a:r>
          </a:p>
        </p:txBody>
      </p:sp>
    </p:spTree>
    <p:extLst>
      <p:ext uri="{BB962C8B-B14F-4D97-AF65-F5344CB8AC3E}">
        <p14:creationId xmlns:p14="http://schemas.microsoft.com/office/powerpoint/2010/main" val="3256224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295400"/>
            <a:ext cx="8686800" cy="4876800"/>
          </a:xfrm>
        </p:spPr>
        <p:txBody>
          <a:bodyPr>
            <a:noAutofit/>
          </a:bodyPr>
          <a:lstStyle/>
          <a:p>
            <a:pPr lvl="1"/>
            <a:endParaRPr lang="en-US" sz="1800" dirty="0"/>
          </a:p>
          <a:p>
            <a:pPr lvl="1"/>
            <a:r>
              <a:rPr lang="en-US" sz="2000" b="1" dirty="0"/>
              <a:t>HOUSING STATUS </a:t>
            </a:r>
            <a:r>
              <a:rPr lang="en-US" sz="2000" dirty="0"/>
              <a:t>(billing/housing statements, student leases, documentation from institution’s Housing Office, etc.)</a:t>
            </a:r>
          </a:p>
          <a:p>
            <a:pPr marL="457200" lvl="1" indent="0">
              <a:buNone/>
            </a:pPr>
            <a:endParaRPr lang="en-US" sz="2000" dirty="0"/>
          </a:p>
          <a:p>
            <a:pPr lvl="1"/>
            <a:r>
              <a:rPr lang="en-US" sz="2000" b="1" dirty="0"/>
              <a:t>ISIR or STUDENT AID REPORT (SAR) </a:t>
            </a:r>
            <a:r>
              <a:rPr lang="en-US" sz="2000" dirty="0"/>
              <a:t>(Copy of ISIR or SAR upon which the student was </a:t>
            </a:r>
            <a:r>
              <a:rPr lang="en-US" sz="2000" b="1" u="sng" dirty="0"/>
              <a:t>paid</a:t>
            </a:r>
            <a:r>
              <a:rPr lang="en-US" sz="2000" dirty="0"/>
              <a:t> the state </a:t>
            </a:r>
            <a:r>
              <a:rPr lang="en-US" sz="2000" dirty="0" smtClean="0"/>
              <a:t>award </a:t>
            </a:r>
            <a:endParaRPr lang="en-US" sz="2000" dirty="0"/>
          </a:p>
          <a:p>
            <a:pPr marL="457200" lvl="1" indent="0">
              <a:buNone/>
            </a:pPr>
            <a:endParaRPr lang="en-US" sz="2000" b="1" i="1" dirty="0"/>
          </a:p>
          <a:p>
            <a:pPr lvl="1"/>
            <a:r>
              <a:rPr lang="en-US" sz="2000" b="1" dirty="0"/>
              <a:t>CAMPUS BASED EAG CALCULATIONS </a:t>
            </a:r>
            <a:r>
              <a:rPr lang="en-US" sz="2000" dirty="0"/>
              <a:t>(if institution awarded funds for that program)</a:t>
            </a:r>
          </a:p>
          <a:p>
            <a:pPr marL="457200" lvl="1" indent="0">
              <a:buNone/>
            </a:pPr>
            <a:endParaRPr lang="en-US" sz="2000" dirty="0"/>
          </a:p>
          <a:p>
            <a:pPr lvl="1"/>
            <a:r>
              <a:rPr lang="en-US" sz="2000" dirty="0"/>
              <a:t>Any other documents relating to each student's enrollment including the school enrollment contract, records of disciplinary action, drop slips, etc.</a:t>
            </a:r>
          </a:p>
          <a:p>
            <a:pPr marL="0" lvl="0" indent="0">
              <a:buNone/>
            </a:pP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a:solidFill>
                  <a:prstClr val="black">
                    <a:tint val="75000"/>
                  </a:prstClr>
                </a:solidFill>
              </a:rPr>
              <a:t>Office of Student Financial Assistance www.mhec.maryland.gov</a:t>
            </a:r>
          </a:p>
          <a:p>
            <a:endParaRPr lang="en-US" dirty="0"/>
          </a:p>
        </p:txBody>
      </p:sp>
    </p:spTree>
    <p:extLst>
      <p:ext uri="{BB962C8B-B14F-4D97-AF65-F5344CB8AC3E}">
        <p14:creationId xmlns:p14="http://schemas.microsoft.com/office/powerpoint/2010/main" val="2006935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371600"/>
            <a:ext cx="9067800" cy="4800600"/>
          </a:xfrm>
        </p:spPr>
        <p:txBody>
          <a:bodyPr>
            <a:noAutofit/>
          </a:bodyPr>
          <a:lstStyle/>
          <a:p>
            <a:pPr marL="0" lvl="0" indent="0">
              <a:buNone/>
            </a:pPr>
            <a:r>
              <a:rPr lang="en-US" sz="2200" dirty="0"/>
              <a:t>For more information on acceptable documentation that may be collected from the institution for auditing purposes, please reference the</a:t>
            </a:r>
            <a:r>
              <a:rPr lang="en-US" sz="2200" b="1" i="1" dirty="0"/>
              <a:t> Independent Audit Review Manual</a:t>
            </a:r>
            <a:r>
              <a:rPr lang="en-US" sz="2200" dirty="0"/>
              <a:t>. </a:t>
            </a:r>
            <a:endParaRPr lang="en-US" sz="2200" dirty="0" smtClean="0"/>
          </a:p>
          <a:p>
            <a:pPr marL="0" lvl="0" indent="0">
              <a:buNone/>
            </a:pPr>
            <a:r>
              <a:rPr lang="en-US" sz="2200" dirty="0" smtClean="0"/>
              <a:t>The </a:t>
            </a:r>
            <a:r>
              <a:rPr lang="en-US" sz="2200" dirty="0"/>
              <a:t>below chart provides the page numbers which you may reference in the IAR manual:</a:t>
            </a:r>
          </a:p>
          <a:p>
            <a:pPr marL="0" lvl="0" indent="0">
              <a:buNone/>
            </a:pP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a:solidFill>
                  <a:prstClr val="black">
                    <a:tint val="75000"/>
                  </a:prstClr>
                </a:solidFill>
              </a:rPr>
              <a:t>Office of Student Financial Assistance www.mhec.maryland.gov</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6857789"/>
              </p:ext>
            </p:extLst>
          </p:nvPr>
        </p:nvGraphicFramePr>
        <p:xfrm>
          <a:off x="2085975" y="3276600"/>
          <a:ext cx="4972050" cy="2209800"/>
        </p:xfrm>
        <a:graphic>
          <a:graphicData uri="http://schemas.openxmlformats.org/drawingml/2006/table">
            <a:tbl>
              <a:tblPr/>
              <a:tblGrid>
                <a:gridCol w="2443739">
                  <a:extLst>
                    <a:ext uri="{9D8B030D-6E8A-4147-A177-3AD203B41FA5}">
                      <a16:colId xmlns:a16="http://schemas.microsoft.com/office/drawing/2014/main" xmlns="" val="2641666305"/>
                    </a:ext>
                  </a:extLst>
                </a:gridCol>
                <a:gridCol w="2528311">
                  <a:extLst>
                    <a:ext uri="{9D8B030D-6E8A-4147-A177-3AD203B41FA5}">
                      <a16:colId xmlns:a16="http://schemas.microsoft.com/office/drawing/2014/main" xmlns="" val="710837875"/>
                    </a:ext>
                  </a:extLst>
                </a:gridCol>
              </a:tblGrid>
              <a:tr h="276225">
                <a:tc>
                  <a:txBody>
                    <a:bodyPr/>
                    <a:lstStyle/>
                    <a:p>
                      <a:pPr algn="l" fontAlgn="b"/>
                      <a:r>
                        <a:rPr lang="en-US" sz="1400" b="1" i="0" u="none" strike="noStrike" dirty="0">
                          <a:solidFill>
                            <a:srgbClr val="000000"/>
                          </a:solidFill>
                          <a:effectLst/>
                          <a:latin typeface="Calibri" panose="020F0502020204030204" pitchFamily="34" charset="0"/>
                        </a:rPr>
                        <a:t>Acceptable Documentation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400" b="1" i="0" u="none" strike="noStrike" dirty="0">
                          <a:solidFill>
                            <a:srgbClr val="000000"/>
                          </a:solidFill>
                          <a:effectLst/>
                          <a:latin typeface="Calibri" panose="020F0502020204030204" pitchFamily="34" charset="0"/>
                        </a:rPr>
                        <a:t>IAR Manual Page Number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217185994"/>
                  </a:ext>
                </a:extLst>
              </a:tr>
              <a:tr h="276225">
                <a:tc>
                  <a:txBody>
                    <a:bodyPr/>
                    <a:lstStyle/>
                    <a:p>
                      <a:pPr algn="l" fontAlgn="b"/>
                      <a:r>
                        <a:rPr lang="en-US" sz="1500" b="0" i="0" u="none" strike="noStrike">
                          <a:solidFill>
                            <a:srgbClr val="000000"/>
                          </a:solidFill>
                          <a:effectLst/>
                          <a:latin typeface="Calibri" panose="020F0502020204030204" pitchFamily="34" charset="0"/>
                        </a:rPr>
                        <a:t>Residency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25-28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0015825"/>
                  </a:ext>
                </a:extLst>
              </a:tr>
              <a:tr h="276225">
                <a:tc>
                  <a:txBody>
                    <a:bodyPr/>
                    <a:lstStyle/>
                    <a:p>
                      <a:pPr algn="l" fontAlgn="b"/>
                      <a:r>
                        <a:rPr lang="en-US" sz="1500" b="0" i="0" u="none" strike="noStrike">
                          <a:solidFill>
                            <a:srgbClr val="000000"/>
                          </a:solidFill>
                          <a:effectLst/>
                          <a:latin typeface="Calibri" panose="020F0502020204030204" pitchFamily="34" charset="0"/>
                        </a:rPr>
                        <a:t>Degree Program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8755765"/>
                  </a:ext>
                </a:extLst>
              </a:tr>
              <a:tr h="276225">
                <a:tc>
                  <a:txBody>
                    <a:bodyPr/>
                    <a:lstStyle/>
                    <a:p>
                      <a:pPr algn="l" fontAlgn="b"/>
                      <a:r>
                        <a:rPr lang="en-US" sz="1500" b="0" i="0" u="none" strike="noStrike" dirty="0">
                          <a:solidFill>
                            <a:srgbClr val="000000"/>
                          </a:solidFill>
                          <a:effectLst/>
                          <a:latin typeface="Calibri" panose="020F0502020204030204" pitchFamily="34" charset="0"/>
                        </a:rPr>
                        <a:t>Enrollment Status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29-30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8466317"/>
                  </a:ext>
                </a:extLst>
              </a:tr>
              <a:tr h="276225">
                <a:tc>
                  <a:txBody>
                    <a:bodyPr/>
                    <a:lstStyle/>
                    <a:p>
                      <a:pPr algn="l" fontAlgn="b"/>
                      <a:r>
                        <a:rPr lang="en-US" sz="1500" b="0" i="0" u="none" strike="noStrike">
                          <a:solidFill>
                            <a:srgbClr val="000000"/>
                          </a:solidFill>
                          <a:effectLst/>
                          <a:latin typeface="Calibri" panose="020F0502020204030204" pitchFamily="34" charset="0"/>
                        </a:rPr>
                        <a:t>SAP Status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2197911"/>
                  </a:ext>
                </a:extLst>
              </a:tr>
              <a:tr h="276225">
                <a:tc>
                  <a:txBody>
                    <a:bodyPr/>
                    <a:lstStyle/>
                    <a:p>
                      <a:pPr algn="l" fontAlgn="b"/>
                      <a:r>
                        <a:rPr lang="en-US" sz="1500" b="0" i="0" u="none" strike="noStrike" dirty="0">
                          <a:solidFill>
                            <a:srgbClr val="000000"/>
                          </a:solidFill>
                          <a:effectLst/>
                          <a:latin typeface="Calibri" panose="020F0502020204030204" pitchFamily="34" charset="0"/>
                        </a:rPr>
                        <a:t>Verification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38-41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4573429"/>
                  </a:ext>
                </a:extLst>
              </a:tr>
              <a:tr h="276225">
                <a:tc>
                  <a:txBody>
                    <a:bodyPr/>
                    <a:lstStyle/>
                    <a:p>
                      <a:pPr algn="l" fontAlgn="b"/>
                      <a:r>
                        <a:rPr lang="en-US" sz="1500" b="0" i="0" u="none" strike="noStrike">
                          <a:solidFill>
                            <a:srgbClr val="000000"/>
                          </a:solidFill>
                          <a:effectLst/>
                          <a:latin typeface="Calibri" panose="020F0502020204030204" pitchFamily="34" charset="0"/>
                        </a:rPr>
                        <a:t>Housing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36-37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0360615"/>
                  </a:ext>
                </a:extLst>
              </a:tr>
              <a:tr h="276225">
                <a:tc>
                  <a:txBody>
                    <a:bodyPr/>
                    <a:lstStyle/>
                    <a:p>
                      <a:pPr algn="l" fontAlgn="b"/>
                      <a:r>
                        <a:rPr lang="en-US" sz="1500" b="0" i="0" u="none" strike="noStrike">
                          <a:solidFill>
                            <a:srgbClr val="000000"/>
                          </a:solidFill>
                          <a:effectLst/>
                          <a:latin typeface="Calibri" panose="020F0502020204030204" pitchFamily="34" charset="0"/>
                        </a:rPr>
                        <a:t>ISIR or SAR Reporting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8855986"/>
                  </a:ext>
                </a:extLst>
              </a:tr>
            </a:tbl>
          </a:graphicData>
        </a:graphic>
      </p:graphicFrame>
    </p:spTree>
    <p:extLst>
      <p:ext uri="{BB962C8B-B14F-4D97-AF65-F5344CB8AC3E}">
        <p14:creationId xmlns:p14="http://schemas.microsoft.com/office/powerpoint/2010/main" val="2948065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312654"/>
            <a:ext cx="8839200" cy="4800600"/>
          </a:xfrm>
        </p:spPr>
        <p:txBody>
          <a:bodyPr>
            <a:noAutofit/>
          </a:bodyPr>
          <a:lstStyle/>
          <a:p>
            <a:pPr marL="0" indent="0">
              <a:buNone/>
            </a:pPr>
            <a:r>
              <a:rPr lang="en-US" sz="2200" dirty="0">
                <a:latin typeface="+mj-lt"/>
              </a:rPr>
              <a:t>Below is a screenshot of the MDCAPS home screen once logged in:</a:t>
            </a:r>
          </a:p>
        </p:txBody>
      </p:sp>
      <p:sp>
        <p:nvSpPr>
          <p:cNvPr id="6" name="Title 1"/>
          <p:cNvSpPr txBox="1">
            <a:spLocks/>
          </p:cNvSpPr>
          <p:nvPr/>
        </p:nvSpPr>
        <p:spPr>
          <a:xfrm>
            <a:off x="9939" y="858078"/>
            <a:ext cx="6878715" cy="5715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800" b="1" dirty="0">
                <a:solidFill>
                  <a:srgbClr val="FF0000"/>
                </a:solidFill>
              </a:rPr>
              <a:t>Auditing Requirements (cont’d)</a:t>
            </a:r>
          </a:p>
          <a:p>
            <a:pPr algn="l"/>
            <a:r>
              <a:rPr lang="en-US" sz="3200" b="1" dirty="0">
                <a:solidFill>
                  <a:srgbClr val="FF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828800"/>
            <a:ext cx="8839200" cy="4267200"/>
          </a:xfrm>
          <a:prstGeom prst="rect">
            <a:avLst/>
          </a:prstGeom>
        </p:spPr>
      </p:pic>
      <p:sp>
        <p:nvSpPr>
          <p:cNvPr id="7" name="Rectangle 6"/>
          <p:cNvSpPr/>
          <p:nvPr/>
        </p:nvSpPr>
        <p:spPr>
          <a:xfrm>
            <a:off x="7696200" y="2895600"/>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492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8"/>
            <a:ext cx="8686800" cy="912813"/>
          </a:xfrm>
        </p:spPr>
        <p:txBody>
          <a:bodyPr>
            <a:normAutofit fontScale="90000"/>
          </a:bodyPr>
          <a:lstStyle/>
          <a:p>
            <a:pPr algn="l"/>
            <a:r>
              <a:rPr lang="en-US" sz="3200" b="1" dirty="0">
                <a:solidFill>
                  <a:srgbClr val="FF0000"/>
                </a:solidFill>
              </a:rPr>
              <a:t/>
            </a:r>
            <a:br>
              <a:rPr lang="en-US" sz="3200" b="1" dirty="0">
                <a:solidFill>
                  <a:srgbClr val="FF0000"/>
                </a:solidFill>
              </a:rPr>
            </a:br>
            <a:r>
              <a:rPr lang="en-US" sz="3600" b="1" dirty="0">
                <a:solidFill>
                  <a:srgbClr val="FF0000"/>
                </a:solidFill>
              </a:rPr>
              <a:t>Purpose of the Audit</a:t>
            </a:r>
          </a:p>
        </p:txBody>
      </p:sp>
      <p:sp>
        <p:nvSpPr>
          <p:cNvPr id="3" name="Content Placeholder 2"/>
          <p:cNvSpPr>
            <a:spLocks noGrp="1"/>
          </p:cNvSpPr>
          <p:nvPr>
            <p:ph idx="1"/>
          </p:nvPr>
        </p:nvSpPr>
        <p:spPr>
          <a:xfrm>
            <a:off x="0" y="1370014"/>
            <a:ext cx="8686800" cy="4756150"/>
          </a:xfrm>
        </p:spPr>
        <p:txBody>
          <a:bodyPr>
            <a:normAutofit fontScale="92500"/>
          </a:bodyPr>
          <a:lstStyle/>
          <a:p>
            <a:pPr marL="0" indent="0">
              <a:buNone/>
            </a:pPr>
            <a:r>
              <a:rPr lang="en-GB" sz="2400" dirty="0"/>
              <a:t>The Maryland Higher Education Commission (MHEC) Office of Student Financial Assistance (OSFA) is responsible for maintaining the integrity of state grant/scholarship awarding and distribution at Maryland colleges and universities to students. Institutions are required to certify eligibility of state grant recipients prior to making awards. </a:t>
            </a:r>
          </a:p>
          <a:p>
            <a:pPr marL="0" indent="0">
              <a:buNone/>
            </a:pPr>
            <a:endParaRPr lang="en-GB" sz="2400" dirty="0"/>
          </a:p>
          <a:p>
            <a:pPr marL="0" indent="0">
              <a:buNone/>
            </a:pPr>
            <a:r>
              <a:rPr lang="en-GB" sz="2400" dirty="0"/>
              <a:t>To ensure the accuracy of this process, an annual independent audit known as the MHEC Independent Audit is to be conducted annually at each institution on awards granted to students who participate in the Howard P. Rawlings Educational Excellence Awards (EEA) Program which includes the </a:t>
            </a:r>
            <a:r>
              <a:rPr lang="en-GB" sz="2400" b="1" dirty="0"/>
              <a:t>Educational Assistance (EA) Grant</a:t>
            </a:r>
            <a:r>
              <a:rPr lang="en-GB" sz="2400" dirty="0"/>
              <a:t>, </a:t>
            </a:r>
            <a:r>
              <a:rPr lang="en-GB" sz="2400" b="1" dirty="0"/>
              <a:t>Guaranteed Access (GA) Grant</a:t>
            </a:r>
            <a:r>
              <a:rPr lang="en-GB" sz="2400" dirty="0"/>
              <a:t>, and </a:t>
            </a:r>
            <a:r>
              <a:rPr lang="en-GB" sz="2400" b="1" dirty="0" smtClean="0"/>
              <a:t>Campus Based </a:t>
            </a:r>
            <a:r>
              <a:rPr lang="en-GB" sz="2400" b="1" dirty="0"/>
              <a:t>Educational Assistance Grant (</a:t>
            </a:r>
            <a:r>
              <a:rPr lang="en-GB" sz="2400" b="1" dirty="0" smtClean="0"/>
              <a:t>CBEAG</a:t>
            </a:r>
            <a:r>
              <a:rPr lang="en-GB" sz="2400" b="1" dirty="0"/>
              <a:t>)</a:t>
            </a:r>
            <a:r>
              <a:rPr lang="en-GB" sz="2400" dirty="0"/>
              <a:t>.</a:t>
            </a:r>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28"/>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Tree>
    <p:extLst>
      <p:ext uri="{BB962C8B-B14F-4D97-AF65-F5344CB8AC3E}">
        <p14:creationId xmlns:p14="http://schemas.microsoft.com/office/powerpoint/2010/main" val="3210786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295400"/>
            <a:ext cx="8991600" cy="4800600"/>
          </a:xfrm>
        </p:spPr>
        <p:txBody>
          <a:bodyPr>
            <a:noAutofit/>
          </a:bodyPr>
          <a:lstStyle/>
          <a:p>
            <a:pPr marL="0" indent="0">
              <a:buNone/>
            </a:pPr>
            <a:r>
              <a:rPr lang="en-US" sz="2200" dirty="0">
                <a:latin typeface="+mj-lt"/>
              </a:rPr>
              <a:t>Click on the 2018-2019 year down arrow and select the 2017-2018 year to ensure you are reviewing records from the correct year.</a:t>
            </a:r>
          </a:p>
        </p:txBody>
      </p:sp>
      <p:sp>
        <p:nvSpPr>
          <p:cNvPr id="6" name="Title 1"/>
          <p:cNvSpPr txBox="1">
            <a:spLocks/>
          </p:cNvSpPr>
          <p:nvPr/>
        </p:nvSpPr>
        <p:spPr>
          <a:xfrm>
            <a:off x="0" y="863876"/>
            <a:ext cx="6878715" cy="5715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800" b="1" dirty="0">
                <a:solidFill>
                  <a:srgbClr val="FF0000"/>
                </a:solidFill>
              </a:rPr>
              <a:t>Auditing Requirements (cont’d)</a:t>
            </a:r>
          </a:p>
          <a:p>
            <a:pPr algn="l"/>
            <a:r>
              <a:rPr lang="en-US" sz="3200" b="1" dirty="0">
                <a:solidFill>
                  <a:srgbClr val="FF0000"/>
                </a:solidFill>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2057400"/>
            <a:ext cx="7648575" cy="4038600"/>
          </a:xfrm>
          <a:prstGeom prst="rect">
            <a:avLst/>
          </a:prstGeom>
        </p:spPr>
      </p:pic>
      <p:sp>
        <p:nvSpPr>
          <p:cNvPr id="3" name="Rectangle 2"/>
          <p:cNvSpPr/>
          <p:nvPr/>
        </p:nvSpPr>
        <p:spPr>
          <a:xfrm>
            <a:off x="6847453" y="3581400"/>
            <a:ext cx="512685" cy="121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08346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295400"/>
            <a:ext cx="8991600" cy="4800600"/>
          </a:xfrm>
        </p:spPr>
        <p:txBody>
          <a:bodyPr>
            <a:noAutofit/>
          </a:bodyPr>
          <a:lstStyle/>
          <a:p>
            <a:pPr marL="0" indent="0">
              <a:buNone/>
            </a:pPr>
            <a:r>
              <a:rPr lang="en-US" sz="2200" dirty="0">
                <a:latin typeface="+mj-lt"/>
              </a:rPr>
              <a:t>After selecting the correct academic year, enter the student’s MHEC ID number </a:t>
            </a:r>
            <a:r>
              <a:rPr lang="en-US" sz="2200" dirty="0" smtClean="0">
                <a:latin typeface="+mj-lt"/>
              </a:rPr>
              <a:t>as noted on the spreadsheet, and </a:t>
            </a:r>
            <a:r>
              <a:rPr lang="en-US" sz="2200" dirty="0">
                <a:latin typeface="+mj-lt"/>
              </a:rPr>
              <a:t>hit the GO button or the Enter key on your keyboard.</a:t>
            </a:r>
          </a:p>
        </p:txBody>
      </p:sp>
      <p:sp>
        <p:nvSpPr>
          <p:cNvPr id="6" name="Title 1"/>
          <p:cNvSpPr txBox="1">
            <a:spLocks/>
          </p:cNvSpPr>
          <p:nvPr/>
        </p:nvSpPr>
        <p:spPr>
          <a:xfrm>
            <a:off x="0" y="800101"/>
            <a:ext cx="6878715" cy="6477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800" b="1" dirty="0">
                <a:solidFill>
                  <a:srgbClr val="FF0000"/>
                </a:solidFill>
              </a:rPr>
              <a:t>Auditing Requirements (cont’d)</a:t>
            </a:r>
          </a:p>
          <a:p>
            <a:pPr algn="l"/>
            <a:r>
              <a:rPr lang="en-US" sz="3200" b="1" dirty="0">
                <a:solidFill>
                  <a:srgbClr val="FF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438400"/>
            <a:ext cx="8839200" cy="3733800"/>
          </a:xfrm>
          <a:prstGeom prst="rect">
            <a:avLst/>
          </a:prstGeom>
        </p:spPr>
      </p:pic>
      <p:sp>
        <p:nvSpPr>
          <p:cNvPr id="7" name="Rectangle 6"/>
          <p:cNvSpPr/>
          <p:nvPr/>
        </p:nvSpPr>
        <p:spPr>
          <a:xfrm>
            <a:off x="2072053" y="3762322"/>
            <a:ext cx="381000" cy="121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96200" y="4038600"/>
            <a:ext cx="6858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91495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524000"/>
            <a:ext cx="8991600" cy="4572000"/>
          </a:xfrm>
        </p:spPr>
        <p:txBody>
          <a:bodyPr>
            <a:noAutofit/>
          </a:bodyPr>
          <a:lstStyle/>
          <a:p>
            <a:pPr marL="0" indent="0">
              <a:buNone/>
            </a:pPr>
            <a:r>
              <a:rPr lang="en-US" sz="2400" dirty="0"/>
              <a:t>Next, go to the Academic Period Information </a:t>
            </a:r>
            <a:r>
              <a:rPr lang="en-US" sz="2400" dirty="0" smtClean="0"/>
              <a:t>section and </a:t>
            </a:r>
            <a:r>
              <a:rPr lang="en-US" sz="2400" dirty="0"/>
              <a:t>review the certification information for each term (Fall &amp; Spring).</a:t>
            </a:r>
          </a:p>
        </p:txBody>
      </p:sp>
      <p:sp>
        <p:nvSpPr>
          <p:cNvPr id="6" name="Title 1"/>
          <p:cNvSpPr txBox="1">
            <a:spLocks/>
          </p:cNvSpPr>
          <p:nvPr/>
        </p:nvSpPr>
        <p:spPr>
          <a:xfrm>
            <a:off x="0" y="800101"/>
            <a:ext cx="6878715" cy="6477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800" b="1" dirty="0">
                <a:solidFill>
                  <a:srgbClr val="FF0000"/>
                </a:solidFill>
              </a:rPr>
              <a:t>Auditing Requirements (cont’d)</a:t>
            </a:r>
          </a:p>
          <a:p>
            <a:pPr algn="l"/>
            <a:r>
              <a:rPr lang="en-US" sz="3200" b="1" dirty="0">
                <a:solidFill>
                  <a:srgbClr val="FF0000"/>
                </a:solidFill>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438400"/>
            <a:ext cx="8534400" cy="3614468"/>
          </a:xfrm>
          <a:prstGeom prst="rect">
            <a:avLst/>
          </a:prstGeom>
        </p:spPr>
      </p:pic>
      <p:sp>
        <p:nvSpPr>
          <p:cNvPr id="3" name="Rectangle 2"/>
          <p:cNvSpPr/>
          <p:nvPr/>
        </p:nvSpPr>
        <p:spPr>
          <a:xfrm>
            <a:off x="1066800" y="3429000"/>
            <a:ext cx="2590800" cy="121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6400" y="3657600"/>
            <a:ext cx="533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81200" y="4495800"/>
            <a:ext cx="609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78715" y="3429001"/>
            <a:ext cx="741285" cy="106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004794"/>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295400"/>
            <a:ext cx="9067800" cy="4907757"/>
          </a:xfrm>
        </p:spPr>
        <p:txBody>
          <a:bodyPr>
            <a:noAutofit/>
          </a:bodyPr>
          <a:lstStyle/>
          <a:p>
            <a:pPr marL="0" lvl="0" indent="0">
              <a:buNone/>
            </a:pPr>
            <a:r>
              <a:rPr lang="en-US" sz="2400" b="1" dirty="0">
                <a:solidFill>
                  <a:prstClr val="black"/>
                </a:solidFill>
              </a:rPr>
              <a:t>Housing Certification Requirements:</a:t>
            </a:r>
            <a:endParaRPr lang="en-US" sz="1800" dirty="0"/>
          </a:p>
          <a:p>
            <a:r>
              <a:rPr lang="en-US" sz="1800" dirty="0"/>
              <a:t>The housing status for students must be updated in MDCAPS to reflect the student’s housing as determined by the institution’s </a:t>
            </a:r>
            <a:r>
              <a:rPr lang="en-US" sz="1800" dirty="0" smtClean="0"/>
              <a:t>policy  </a:t>
            </a:r>
            <a:endParaRPr lang="en-US" sz="1800" dirty="0"/>
          </a:p>
          <a:p>
            <a:r>
              <a:rPr lang="en-US" sz="1800" dirty="0"/>
              <a:t>MHEC defines a student’s housing in one of the following ways:</a:t>
            </a:r>
          </a:p>
          <a:p>
            <a:pPr lvl="1" fontAlgn="base" hangingPunct="0"/>
            <a:r>
              <a:rPr lang="en-US" sz="1600" b="1" dirty="0"/>
              <a:t>On Campus- </a:t>
            </a:r>
            <a:r>
              <a:rPr lang="en-US" sz="1600" dirty="0"/>
              <a:t>residing in on campus housing where charges are directly applied by the institution;</a:t>
            </a:r>
          </a:p>
          <a:p>
            <a:pPr lvl="1" fontAlgn="base" hangingPunct="0"/>
            <a:r>
              <a:rPr lang="en-US" sz="1600" b="1" dirty="0"/>
              <a:t>Off Campus- </a:t>
            </a:r>
            <a:r>
              <a:rPr lang="en-US" sz="1600" dirty="0"/>
              <a:t>residing in off campus housing, not with a </a:t>
            </a:r>
            <a:r>
              <a:rPr lang="en-US" sz="1600" dirty="0" smtClean="0"/>
              <a:t>parent; and</a:t>
            </a:r>
            <a:endParaRPr lang="en-US" sz="1600" dirty="0"/>
          </a:p>
          <a:p>
            <a:pPr lvl="1" fontAlgn="base" hangingPunct="0"/>
            <a:r>
              <a:rPr lang="en-US" sz="1600" b="1" dirty="0"/>
              <a:t>With Parent- </a:t>
            </a:r>
            <a:r>
              <a:rPr lang="en-US" sz="1600" dirty="0"/>
              <a:t>residing off campus with a </a:t>
            </a:r>
            <a:r>
              <a:rPr lang="en-US" sz="1600" dirty="0" smtClean="0"/>
              <a:t>parent.</a:t>
            </a:r>
            <a:endParaRPr lang="en-US" sz="1600" dirty="0"/>
          </a:p>
          <a:p>
            <a:pPr fontAlgn="base" hangingPunct="0"/>
            <a:r>
              <a:rPr lang="en-US" sz="1800" dirty="0"/>
              <a:t>Schools are required to certify the housing status for each student receiving a State award(s). For more information on acceptable documentation that may be collected to verify the housing status of each student, refer to </a:t>
            </a:r>
            <a:r>
              <a:rPr lang="en-US" sz="1800" b="1" i="1" dirty="0"/>
              <a:t>page	</a:t>
            </a:r>
            <a:r>
              <a:rPr lang="en-US" sz="1800" b="1" i="1" dirty="0" smtClean="0"/>
              <a:t>36-37 </a:t>
            </a:r>
            <a:r>
              <a:rPr lang="en-US" sz="1800" dirty="0"/>
              <a:t>of the IAR </a:t>
            </a:r>
            <a:r>
              <a:rPr lang="en-US" sz="1800" dirty="0" smtClean="0"/>
              <a:t>manual.</a:t>
            </a:r>
            <a:endParaRPr lang="en-US" sz="1800" dirty="0"/>
          </a:p>
          <a:p>
            <a:pPr marL="0" indent="0" fontAlgn="base" hangingPunct="0">
              <a:buNone/>
            </a:pPr>
            <a:endParaRPr lang="en-US" sz="20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08922"/>
            <a:ext cx="7329628" cy="1554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427383" y="5254229"/>
            <a:ext cx="1172817" cy="2321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10400" y="5334000"/>
            <a:ext cx="457200" cy="82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82991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447800"/>
            <a:ext cx="9067800" cy="4678363"/>
          </a:xfrm>
        </p:spPr>
        <p:txBody>
          <a:bodyPr>
            <a:noAutofit/>
          </a:bodyPr>
          <a:lstStyle/>
          <a:p>
            <a:pPr marL="0" lvl="0" indent="0">
              <a:buNone/>
            </a:pPr>
            <a:r>
              <a:rPr lang="en-US" sz="2400" b="1" dirty="0">
                <a:solidFill>
                  <a:prstClr val="black"/>
                </a:solidFill>
                <a:latin typeface="+mj-lt"/>
              </a:rPr>
              <a:t>Degree Program Certification Requirements:</a:t>
            </a:r>
            <a:endParaRPr lang="en-US" sz="2400" dirty="0">
              <a:latin typeface="+mj-lt"/>
            </a:endParaRPr>
          </a:p>
          <a:p>
            <a:pPr marL="0" indent="0">
              <a:buNone/>
            </a:pPr>
            <a:r>
              <a:rPr lang="en-US" sz="2200" dirty="0">
                <a:latin typeface="+mj-lt"/>
              </a:rPr>
              <a:t>The degree program should be certified based on the degree status of the student at the time of certification.</a:t>
            </a:r>
          </a:p>
          <a:p>
            <a:pPr fontAlgn="base" hangingPunct="0"/>
            <a:endParaRPr lang="en-US" sz="20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02" y="2838450"/>
            <a:ext cx="8182266"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200400" y="3295650"/>
            <a:ext cx="22860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6200" y="36576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177303"/>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371600"/>
            <a:ext cx="8686800" cy="4754563"/>
          </a:xfrm>
        </p:spPr>
        <p:txBody>
          <a:bodyPr>
            <a:noAutofit/>
          </a:bodyPr>
          <a:lstStyle/>
          <a:p>
            <a:pPr marL="0" lvl="0" indent="0">
              <a:buNone/>
            </a:pPr>
            <a:r>
              <a:rPr lang="en-US" sz="2800" b="1" dirty="0">
                <a:solidFill>
                  <a:prstClr val="black"/>
                </a:solidFill>
              </a:rPr>
              <a:t>Enrollment Status Certification Requirements:</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32" y="2076450"/>
            <a:ext cx="8258736"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867400" y="2438400"/>
            <a:ext cx="16002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 y="4114800"/>
            <a:ext cx="8839200" cy="1446550"/>
          </a:xfrm>
          <a:prstGeom prst="rect">
            <a:avLst/>
          </a:prstGeom>
          <a:solidFill>
            <a:srgbClr val="FFFF00"/>
          </a:solidFill>
        </p:spPr>
        <p:txBody>
          <a:bodyPr wrap="square">
            <a:spAutoFit/>
          </a:bodyPr>
          <a:lstStyle/>
          <a:p>
            <a:pPr lvl="0"/>
            <a:r>
              <a:rPr lang="en-US" sz="2200" b="1" u="sng" dirty="0"/>
              <a:t>Note</a:t>
            </a:r>
            <a:r>
              <a:rPr lang="en-US" sz="2200" b="1" dirty="0"/>
              <a:t>:</a:t>
            </a:r>
            <a:r>
              <a:rPr lang="en-US" sz="2200" dirty="0"/>
              <a:t>  </a:t>
            </a:r>
            <a:r>
              <a:rPr lang="en-US" sz="2200" dirty="0" smtClean="0"/>
              <a:t>MHEC awards and disburses scholarships on a semester basis. Therefore, if an institution follows a trimester/quarter calendar it must determine the appropriate distribution of awards according to the established Billing Roster cycles.</a:t>
            </a:r>
            <a:endParaRPr lang="en-US" sz="2200" dirty="0"/>
          </a:p>
        </p:txBody>
      </p:sp>
      <p:sp>
        <p:nvSpPr>
          <p:cNvPr id="8" name="Rectangle 7"/>
          <p:cNvSpPr/>
          <p:nvPr/>
        </p:nvSpPr>
        <p:spPr>
          <a:xfrm>
            <a:off x="7911123" y="2794634"/>
            <a:ext cx="457200" cy="14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729447"/>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76200" y="1371600"/>
            <a:ext cx="8610600" cy="4754563"/>
          </a:xfrm>
        </p:spPr>
        <p:txBody>
          <a:bodyPr>
            <a:noAutofit/>
          </a:bodyPr>
          <a:lstStyle/>
          <a:p>
            <a:pPr marL="0" lvl="0" indent="0">
              <a:buNone/>
            </a:pPr>
            <a:r>
              <a:rPr lang="en-US" sz="2400" b="1" dirty="0">
                <a:solidFill>
                  <a:prstClr val="black"/>
                </a:solidFill>
                <a:latin typeface="+mj-lt"/>
              </a:rPr>
              <a:t>Enrollment Status Certification Requirements:</a:t>
            </a:r>
            <a:endParaRPr lang="en-US" sz="2400" dirty="0">
              <a:latin typeface="+mj-lt"/>
            </a:endParaRPr>
          </a:p>
          <a:p>
            <a:pPr marL="0" indent="0">
              <a:buNone/>
            </a:pPr>
            <a:r>
              <a:rPr lang="en-US" sz="2200" dirty="0">
                <a:latin typeface="+mj-lt"/>
              </a:rPr>
              <a:t>The enrollment status should be certified at the time that the student’s eligibility can be confirmed. </a:t>
            </a:r>
          </a:p>
          <a:p>
            <a:pPr lvl="1">
              <a:buFont typeface="Arial" panose="020B0604020202020204" pitchFamily="34" charset="0"/>
              <a:buChar char="•"/>
            </a:pPr>
            <a:r>
              <a:rPr lang="en-US" sz="2200" dirty="0">
                <a:latin typeface="+mj-lt"/>
              </a:rPr>
              <a:t>MHEC defines a student’s enrollment in one of the following ways:</a:t>
            </a:r>
          </a:p>
          <a:p>
            <a:pPr marL="457200" lvl="1" indent="0">
              <a:buNone/>
            </a:pPr>
            <a:endParaRPr lang="en-US" sz="2000" dirty="0"/>
          </a:p>
          <a:p>
            <a:pPr lvl="1"/>
            <a:endParaRPr lang="en-US" sz="2000" dirty="0"/>
          </a:p>
          <a:p>
            <a:pPr lvl="1"/>
            <a:endParaRPr lang="en-US" sz="2000" b="1" u="sng"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695211184"/>
              </p:ext>
            </p:extLst>
          </p:nvPr>
        </p:nvGraphicFramePr>
        <p:xfrm>
          <a:off x="1295400" y="3276599"/>
          <a:ext cx="6096000" cy="2346961"/>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709153">
                <a:tc>
                  <a:txBody>
                    <a:bodyPr/>
                    <a:lstStyle/>
                    <a:p>
                      <a:endParaRPr lang="en-US" dirty="0"/>
                    </a:p>
                  </a:txBody>
                  <a:tcPr/>
                </a:tc>
                <a:tc>
                  <a:txBody>
                    <a:bodyPr/>
                    <a:lstStyle/>
                    <a:p>
                      <a:r>
                        <a:rPr lang="en-US" dirty="0"/>
                        <a:t>Undergraduate Students</a:t>
                      </a:r>
                    </a:p>
                  </a:txBody>
                  <a:tcPr/>
                </a:tc>
                <a:tc>
                  <a:txBody>
                    <a:bodyPr/>
                    <a:lstStyle/>
                    <a:p>
                      <a:r>
                        <a:rPr lang="en-US" dirty="0"/>
                        <a:t>Graduate Students</a:t>
                      </a:r>
                    </a:p>
                  </a:txBody>
                  <a:tcPr/>
                </a:tc>
                <a:extLst>
                  <a:ext uri="{0D108BD9-81ED-4DB2-BD59-A6C34878D82A}">
                    <a16:rowId xmlns:a16="http://schemas.microsoft.com/office/drawing/2014/main" xmlns="" val="10000"/>
                  </a:ext>
                </a:extLst>
              </a:tr>
              <a:tr h="410859">
                <a:tc>
                  <a:txBody>
                    <a:bodyPr/>
                    <a:lstStyle/>
                    <a:p>
                      <a:r>
                        <a:rPr lang="en-US" dirty="0"/>
                        <a:t>Full-time</a:t>
                      </a:r>
                    </a:p>
                  </a:txBody>
                  <a:tcPr/>
                </a:tc>
                <a:tc>
                  <a:txBody>
                    <a:bodyPr/>
                    <a:lstStyle/>
                    <a:p>
                      <a:r>
                        <a:rPr lang="en-US" dirty="0"/>
                        <a:t>12+</a:t>
                      </a:r>
                    </a:p>
                  </a:txBody>
                  <a:tcPr/>
                </a:tc>
                <a:tc>
                  <a:txBody>
                    <a:bodyPr/>
                    <a:lstStyle/>
                    <a:p>
                      <a:r>
                        <a:rPr lang="en-US" dirty="0"/>
                        <a:t>9</a:t>
                      </a:r>
                    </a:p>
                  </a:txBody>
                  <a:tcPr/>
                </a:tc>
                <a:extLst>
                  <a:ext uri="{0D108BD9-81ED-4DB2-BD59-A6C34878D82A}">
                    <a16:rowId xmlns:a16="http://schemas.microsoft.com/office/drawing/2014/main" xmlns="" val="10001"/>
                  </a:ext>
                </a:extLst>
              </a:tr>
              <a:tr h="410859">
                <a:tc>
                  <a:txBody>
                    <a:bodyPr/>
                    <a:lstStyle/>
                    <a:p>
                      <a:r>
                        <a:rPr lang="en-US" dirty="0"/>
                        <a:t>Three-quarter</a:t>
                      </a:r>
                      <a:r>
                        <a:rPr lang="en-US" baseline="0" dirty="0"/>
                        <a:t> </a:t>
                      </a:r>
                      <a:r>
                        <a:rPr lang="en-US" dirty="0"/>
                        <a:t>time</a:t>
                      </a:r>
                    </a:p>
                  </a:txBody>
                  <a:tcPr/>
                </a:tc>
                <a:tc>
                  <a:txBody>
                    <a:bodyPr/>
                    <a:lstStyle/>
                    <a:p>
                      <a:r>
                        <a:rPr lang="en-US" dirty="0"/>
                        <a:t>9-11</a:t>
                      </a:r>
                    </a:p>
                  </a:txBody>
                  <a:tcPr/>
                </a:tc>
                <a:tc>
                  <a:txBody>
                    <a:bodyPr/>
                    <a:lstStyle/>
                    <a:p>
                      <a:r>
                        <a:rPr lang="en-US" dirty="0"/>
                        <a:t>N/A</a:t>
                      </a:r>
                    </a:p>
                  </a:txBody>
                  <a:tcPr/>
                </a:tc>
                <a:extLst>
                  <a:ext uri="{0D108BD9-81ED-4DB2-BD59-A6C34878D82A}">
                    <a16:rowId xmlns:a16="http://schemas.microsoft.com/office/drawing/2014/main" xmlns="" val="10002"/>
                  </a:ext>
                </a:extLst>
              </a:tr>
              <a:tr h="405231">
                <a:tc>
                  <a:txBody>
                    <a:bodyPr/>
                    <a:lstStyle/>
                    <a:p>
                      <a:r>
                        <a:rPr lang="en-US" dirty="0"/>
                        <a:t>Half-time</a:t>
                      </a:r>
                    </a:p>
                  </a:txBody>
                  <a:tcPr/>
                </a:tc>
                <a:tc>
                  <a:txBody>
                    <a:bodyPr/>
                    <a:lstStyle/>
                    <a:p>
                      <a:r>
                        <a:rPr lang="en-US" dirty="0"/>
                        <a:t>6-8</a:t>
                      </a:r>
                    </a:p>
                  </a:txBody>
                  <a:tcPr/>
                </a:tc>
                <a:tc>
                  <a:txBody>
                    <a:bodyPr/>
                    <a:lstStyle/>
                    <a:p>
                      <a:r>
                        <a:rPr lang="en-US" dirty="0"/>
                        <a:t>6-8</a:t>
                      </a:r>
                    </a:p>
                  </a:txBody>
                  <a:tcPr/>
                </a:tc>
                <a:extLst>
                  <a:ext uri="{0D108BD9-81ED-4DB2-BD59-A6C34878D82A}">
                    <a16:rowId xmlns:a16="http://schemas.microsoft.com/office/drawing/2014/main" xmlns="" val="10003"/>
                  </a:ext>
                </a:extLst>
              </a:tr>
              <a:tr h="410859">
                <a:tc>
                  <a:txBody>
                    <a:bodyPr/>
                    <a:lstStyle/>
                    <a:p>
                      <a:r>
                        <a:rPr lang="en-US" dirty="0"/>
                        <a:t>Less than half-time</a:t>
                      </a:r>
                    </a:p>
                  </a:txBody>
                  <a:tcPr/>
                </a:tc>
                <a:tc>
                  <a:txBody>
                    <a:bodyPr/>
                    <a:lstStyle/>
                    <a:p>
                      <a:r>
                        <a:rPr lang="en-US" dirty="0"/>
                        <a:t>&lt;6</a:t>
                      </a:r>
                    </a:p>
                  </a:txBody>
                  <a:tcPr/>
                </a:tc>
                <a:tc>
                  <a:txBody>
                    <a:bodyPr/>
                    <a:lstStyle/>
                    <a:p>
                      <a:r>
                        <a:rPr lang="en-US" dirty="0"/>
                        <a:t>&lt;6</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61940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371600"/>
            <a:ext cx="8686800" cy="4602163"/>
          </a:xfrm>
          <a:noFill/>
        </p:spPr>
        <p:txBody>
          <a:bodyPr>
            <a:noAutofit/>
          </a:bodyPr>
          <a:lstStyle/>
          <a:p>
            <a:pPr marL="0" lvl="0" indent="0">
              <a:buNone/>
            </a:pPr>
            <a:r>
              <a:rPr lang="en-US" sz="2400" b="1" dirty="0">
                <a:solidFill>
                  <a:prstClr val="black"/>
                </a:solidFill>
                <a:latin typeface="+mj-lt"/>
              </a:rPr>
              <a:t>Enrollment Status Certification Requirements:</a:t>
            </a:r>
            <a:endParaRPr lang="en-US" sz="2400" dirty="0">
              <a:latin typeface="+mj-lt"/>
            </a:endParaRPr>
          </a:p>
          <a:p>
            <a:r>
              <a:rPr lang="en-US" sz="2200" dirty="0">
                <a:latin typeface="+mj-lt"/>
              </a:rPr>
              <a:t>A student may appeal for less than Full-time enrollment and qualify for a prorated award under certain circumstances;</a:t>
            </a:r>
          </a:p>
          <a:p>
            <a:pPr marL="0" indent="0">
              <a:buNone/>
            </a:pPr>
            <a:endParaRPr lang="en-US" sz="2200" dirty="0">
              <a:latin typeface="+mj-lt"/>
            </a:endParaRPr>
          </a:p>
          <a:p>
            <a:r>
              <a:rPr lang="en-US" sz="2200" dirty="0">
                <a:latin typeface="+mj-lt"/>
              </a:rPr>
              <a:t>If enrolled in a qualifying program which requires clinical training, as documented by the institution (e.g. Nursing); or</a:t>
            </a:r>
          </a:p>
          <a:p>
            <a:pPr marL="0" indent="0">
              <a:buNone/>
            </a:pPr>
            <a:endParaRPr lang="en-US" sz="2200" dirty="0">
              <a:latin typeface="+mj-lt"/>
            </a:endParaRPr>
          </a:p>
          <a:p>
            <a:r>
              <a:rPr lang="en-US" sz="2200" dirty="0">
                <a:latin typeface="+mj-lt"/>
              </a:rPr>
              <a:t>Other special circumstances, (e.g. documented disability), as approved by OSFA.</a:t>
            </a:r>
          </a:p>
          <a:p>
            <a:pPr marL="457200" lvl="1" indent="0">
              <a:buNone/>
            </a:pPr>
            <a:endParaRPr lang="en-US" sz="2000" dirty="0"/>
          </a:p>
          <a:p>
            <a:pPr lvl="1"/>
            <a:endParaRPr lang="en-US" sz="2000" dirty="0"/>
          </a:p>
          <a:p>
            <a:pPr marL="457200" lvl="1" indent="0">
              <a:buNone/>
            </a:pPr>
            <a:endParaRPr lang="en-US" sz="2000" b="1" u="sng"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a:p>
            <a:endParaRPr lang="en-US" dirty="0">
              <a:solidFill>
                <a:prstClr val="black">
                  <a:tint val="75000"/>
                </a:prstClr>
              </a:solidFill>
            </a:endParaRPr>
          </a:p>
        </p:txBody>
      </p:sp>
    </p:spTree>
    <p:extLst>
      <p:ext uri="{BB962C8B-B14F-4D97-AF65-F5344CB8AC3E}">
        <p14:creationId xmlns:p14="http://schemas.microsoft.com/office/powerpoint/2010/main" val="849585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371600"/>
            <a:ext cx="8686800" cy="4754563"/>
          </a:xfrm>
        </p:spPr>
        <p:txBody>
          <a:bodyPr>
            <a:noAutofit/>
          </a:bodyPr>
          <a:lstStyle/>
          <a:p>
            <a:pPr marL="0" lvl="0" indent="0">
              <a:buNone/>
            </a:pPr>
            <a:r>
              <a:rPr lang="en-US" sz="2200" dirty="0">
                <a:solidFill>
                  <a:prstClr val="black"/>
                </a:solidFill>
                <a:latin typeface="+mj-lt"/>
              </a:rPr>
              <a:t>Enrollment Status Certification Requirements for less than 12 credits (if appeal was approved by OSFA):</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
        <p:nvSpPr>
          <p:cNvPr id="7" name="Rectangle 6"/>
          <p:cNvSpPr/>
          <p:nvPr/>
        </p:nvSpPr>
        <p:spPr>
          <a:xfrm>
            <a:off x="0" y="5715000"/>
            <a:ext cx="8839200" cy="430887"/>
          </a:xfrm>
          <a:prstGeom prst="rect">
            <a:avLst/>
          </a:prstGeom>
        </p:spPr>
        <p:txBody>
          <a:bodyPr wrap="square">
            <a:spAutoFit/>
          </a:bodyPr>
          <a:lstStyle/>
          <a:p>
            <a:pPr lvl="0"/>
            <a:r>
              <a:rPr lang="en-US" sz="2200" b="1" u="sng" dirty="0"/>
              <a:t>Note</a:t>
            </a:r>
            <a:r>
              <a:rPr lang="en-US" sz="2200" b="1" dirty="0"/>
              <a:t>:</a:t>
            </a:r>
            <a:r>
              <a:rPr lang="en-US" sz="2200" dirty="0"/>
              <a:t>  Confirm that prorated award amount is displayed as </a:t>
            </a:r>
            <a:r>
              <a:rPr lang="en-US" sz="2200" b="1" dirty="0"/>
              <a:t>Award.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800"/>
            <a:ext cx="8628743" cy="3505200"/>
          </a:xfrm>
          <a:prstGeom prst="rect">
            <a:avLst/>
          </a:prstGeom>
        </p:spPr>
      </p:pic>
    </p:spTree>
    <p:extLst>
      <p:ext uri="{BB962C8B-B14F-4D97-AF65-F5344CB8AC3E}">
        <p14:creationId xmlns:p14="http://schemas.microsoft.com/office/powerpoint/2010/main" val="174404572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447800"/>
            <a:ext cx="8686800" cy="4678363"/>
          </a:xfrm>
        </p:spPr>
        <p:txBody>
          <a:bodyPr>
            <a:noAutofit/>
          </a:bodyPr>
          <a:lstStyle/>
          <a:p>
            <a:pPr marL="0" lvl="0" indent="0">
              <a:buNone/>
            </a:pPr>
            <a:r>
              <a:rPr lang="en-US" sz="2400" b="1" dirty="0">
                <a:solidFill>
                  <a:prstClr val="black"/>
                </a:solidFill>
                <a:latin typeface="+mj-lt"/>
              </a:rPr>
              <a:t>SAP Certification Requirements:</a:t>
            </a:r>
          </a:p>
          <a:p>
            <a:pPr marL="0" indent="0">
              <a:buNone/>
            </a:pPr>
            <a:r>
              <a:rPr lang="en-US" sz="2200" dirty="0" smtClean="0">
                <a:latin typeface="+mj-lt"/>
              </a:rPr>
              <a:t>SAP </a:t>
            </a:r>
            <a:r>
              <a:rPr lang="en-US" sz="2200" dirty="0">
                <a:latin typeface="+mj-lt"/>
              </a:rPr>
              <a:t>should be certified as determined by federal regulations </a:t>
            </a:r>
            <a:r>
              <a:rPr lang="en-US" sz="2200" dirty="0" smtClean="0">
                <a:latin typeface="+mj-lt"/>
              </a:rPr>
              <a:t>in accordance with </a:t>
            </a:r>
            <a:r>
              <a:rPr lang="en-US" sz="2200" dirty="0">
                <a:latin typeface="+mj-lt"/>
              </a:rPr>
              <a:t>the institution’s policy.</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64" y="2886074"/>
            <a:ext cx="8258736"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315200" y="3501231"/>
            <a:ext cx="5715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800" y="3761794"/>
            <a:ext cx="533400" cy="175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625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8"/>
            <a:ext cx="8686800" cy="912813"/>
          </a:xfrm>
        </p:spPr>
        <p:txBody>
          <a:bodyPr>
            <a:normAutofit fontScale="90000"/>
          </a:bodyPr>
          <a:lstStyle/>
          <a:p>
            <a:pPr algn="l"/>
            <a:r>
              <a:rPr lang="en-US" sz="3200" b="1" dirty="0">
                <a:solidFill>
                  <a:srgbClr val="FF0000"/>
                </a:solidFill>
              </a:rPr>
              <a:t/>
            </a:r>
            <a:br>
              <a:rPr lang="en-US" sz="3200" b="1" dirty="0">
                <a:solidFill>
                  <a:srgbClr val="FF0000"/>
                </a:solidFill>
              </a:rPr>
            </a:br>
            <a:r>
              <a:rPr lang="en-US" sz="3600" b="1" dirty="0">
                <a:solidFill>
                  <a:srgbClr val="FF0000"/>
                </a:solidFill>
              </a:rPr>
              <a:t>Role of MHEC-OSFA</a:t>
            </a:r>
          </a:p>
        </p:txBody>
      </p:sp>
      <p:sp>
        <p:nvSpPr>
          <p:cNvPr id="3" name="Content Placeholder 2"/>
          <p:cNvSpPr>
            <a:spLocks noGrp="1"/>
          </p:cNvSpPr>
          <p:nvPr>
            <p:ph idx="1"/>
          </p:nvPr>
        </p:nvSpPr>
        <p:spPr>
          <a:xfrm>
            <a:off x="0" y="1370014"/>
            <a:ext cx="8686800" cy="4756150"/>
          </a:xfrm>
        </p:spPr>
        <p:txBody>
          <a:bodyPr>
            <a:normAutofit fontScale="92500" lnSpcReduction="10000"/>
          </a:bodyPr>
          <a:lstStyle/>
          <a:p>
            <a:pPr lvl="0"/>
            <a:r>
              <a:rPr lang="en-US" sz="2400" dirty="0"/>
              <a:t>OSFA identifies eligible initial and renewal EA and GA applicants who have completed their FAFSA annually by the Maryland state deadline of March </a:t>
            </a:r>
            <a:r>
              <a:rPr lang="en-US" sz="2400" dirty="0" smtClean="0"/>
              <a:t>1;   </a:t>
            </a:r>
            <a:endParaRPr lang="en-US" sz="2400" dirty="0"/>
          </a:p>
          <a:p>
            <a:pPr marL="0" lvl="0" indent="0">
              <a:buNone/>
            </a:pPr>
            <a:endParaRPr lang="en-US" sz="2400" dirty="0"/>
          </a:p>
          <a:p>
            <a:pPr lvl="0"/>
            <a:r>
              <a:rPr lang="en-US" sz="2400" dirty="0"/>
              <a:t>OSFA performs verification of all initial GA applicants and 25% of </a:t>
            </a:r>
            <a:r>
              <a:rPr lang="en-US" sz="2400" dirty="0" smtClean="0"/>
              <a:t>GA </a:t>
            </a:r>
            <a:r>
              <a:rPr lang="en-US" sz="2400" dirty="0"/>
              <a:t>renewal applicants who have submitted all required documentation by April </a:t>
            </a:r>
            <a:r>
              <a:rPr lang="en-US" sz="2400" dirty="0" smtClean="0"/>
              <a:t>1; </a:t>
            </a:r>
            <a:endParaRPr lang="en-US" sz="2400" dirty="0"/>
          </a:p>
          <a:p>
            <a:pPr lvl="0"/>
            <a:endParaRPr lang="en-US" sz="2400" dirty="0"/>
          </a:p>
          <a:p>
            <a:r>
              <a:rPr lang="en-US" sz="2400" dirty="0"/>
              <a:t>OSFA makes awards to students who are eligible for the EA and GA program; and</a:t>
            </a:r>
          </a:p>
          <a:p>
            <a:pPr marL="0" lvl="0" indent="0">
              <a:buNone/>
            </a:pPr>
            <a:endParaRPr lang="en-US" sz="2400" dirty="0"/>
          </a:p>
          <a:p>
            <a:pPr lvl="0"/>
            <a:r>
              <a:rPr lang="en-US" sz="2400" dirty="0" smtClean="0"/>
              <a:t>CBEAG </a:t>
            </a:r>
            <a:r>
              <a:rPr lang="en-US" sz="2400" dirty="0"/>
              <a:t>funds are allocated to the institution, and the institution selects and awards eligible students.</a:t>
            </a:r>
          </a:p>
          <a:p>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28"/>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Tree>
    <p:extLst>
      <p:ext uri="{BB962C8B-B14F-4D97-AF65-F5344CB8AC3E}">
        <p14:creationId xmlns:p14="http://schemas.microsoft.com/office/powerpoint/2010/main" val="10874250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2551"/>
            <a:ext cx="8686800" cy="689049"/>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295400"/>
            <a:ext cx="8686800" cy="4617037"/>
          </a:xfrm>
        </p:spPr>
        <p:txBody>
          <a:bodyPr>
            <a:noAutofit/>
          </a:bodyPr>
          <a:lstStyle/>
          <a:p>
            <a:pPr marL="0" lvl="0" indent="0">
              <a:buNone/>
            </a:pPr>
            <a:r>
              <a:rPr lang="en-US" sz="2200" b="1" dirty="0">
                <a:solidFill>
                  <a:prstClr val="black"/>
                </a:solidFill>
                <a:latin typeface="+mj-lt"/>
              </a:rPr>
              <a:t>Proper Usage of Certification Codes </a:t>
            </a:r>
            <a:endParaRPr lang="en-US" sz="2200" dirty="0">
              <a:latin typeface="+mj-lt"/>
            </a:endParaRPr>
          </a:p>
          <a:p>
            <a:pPr marL="0" lvl="0" indent="0">
              <a:buNone/>
            </a:pPr>
            <a:r>
              <a:rPr lang="en-US" sz="2200" dirty="0">
                <a:solidFill>
                  <a:prstClr val="black"/>
                </a:solidFill>
                <a:latin typeface="+mj-lt"/>
              </a:rPr>
              <a:t>Institutions are required to report the appropriate certification codes in MDCAPS in each student record.  </a:t>
            </a:r>
          </a:p>
          <a:p>
            <a:pPr lvl="1"/>
            <a:r>
              <a:rPr lang="en-US" sz="2200" dirty="0">
                <a:solidFill>
                  <a:prstClr val="black"/>
                </a:solidFill>
                <a:latin typeface="+mj-lt"/>
              </a:rPr>
              <a:t>System Assigned cancellation codes are automatically applied to the student’s record once the institution has properly updated the student’s Housing, </a:t>
            </a:r>
            <a:r>
              <a:rPr lang="en-US" sz="2200" dirty="0" smtClean="0">
                <a:solidFill>
                  <a:prstClr val="black"/>
                </a:solidFill>
                <a:latin typeface="+mj-lt"/>
              </a:rPr>
              <a:t>Degree </a:t>
            </a:r>
            <a:r>
              <a:rPr lang="en-US" sz="2200" dirty="0">
                <a:solidFill>
                  <a:prstClr val="black"/>
                </a:solidFill>
                <a:latin typeface="+mj-lt"/>
              </a:rPr>
              <a:t>Program, Enrollment Status and SAP.</a:t>
            </a:r>
          </a:p>
          <a:p>
            <a:pPr lvl="1"/>
            <a:r>
              <a:rPr lang="en-US" sz="2200" dirty="0">
                <a:solidFill>
                  <a:prstClr val="black"/>
                </a:solidFill>
                <a:latin typeface="+mj-lt"/>
              </a:rPr>
              <a:t>To certify or cancel an award for any other reason, the institution must enter the appropriate code(s) into the certification box or click the for a full listing of all cancellation codes.</a:t>
            </a:r>
          </a:p>
          <a:p>
            <a:pPr marL="457200" lvl="1" indent="0">
              <a:buNone/>
            </a:pPr>
            <a:endParaRPr lang="en-US" sz="2000" b="1" dirty="0">
              <a:solidFill>
                <a:prstClr val="black"/>
              </a:solidFill>
            </a:endParaRPr>
          </a:p>
          <a:p>
            <a:pPr marL="457200" lvl="1" indent="0">
              <a:buNone/>
            </a:pPr>
            <a:endParaRPr lang="en-US" sz="2000" b="1" dirty="0">
              <a:solidFill>
                <a:prstClr val="black"/>
              </a:solidFil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pic>
        <p:nvPicPr>
          <p:cNvPr id="7" name="Picture 6"/>
          <p:cNvPicPr>
            <a:picLocks noChangeAspect="1"/>
          </p:cNvPicPr>
          <p:nvPr/>
        </p:nvPicPr>
        <p:blipFill>
          <a:blip r:embed="rId3"/>
          <a:stretch>
            <a:fillRect/>
          </a:stretch>
        </p:blipFill>
        <p:spPr>
          <a:xfrm>
            <a:off x="3124200" y="4953000"/>
            <a:ext cx="1876425" cy="723900"/>
          </a:xfrm>
          <a:prstGeom prst="rect">
            <a:avLst/>
          </a:prstGeom>
        </p:spPr>
      </p:pic>
    </p:spTree>
    <p:extLst>
      <p:ext uri="{BB962C8B-B14F-4D97-AF65-F5344CB8AC3E}">
        <p14:creationId xmlns:p14="http://schemas.microsoft.com/office/powerpoint/2010/main" val="3206100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2551"/>
            <a:ext cx="8686800" cy="689049"/>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295400"/>
            <a:ext cx="8686800" cy="4830763"/>
          </a:xfrm>
        </p:spPr>
        <p:txBody>
          <a:bodyPr>
            <a:noAutofit/>
          </a:bodyPr>
          <a:lstStyle/>
          <a:p>
            <a:pPr marL="0" lvl="0" indent="0">
              <a:buNone/>
            </a:pPr>
            <a:r>
              <a:rPr lang="en-US" sz="2200" b="1" dirty="0">
                <a:solidFill>
                  <a:prstClr val="black"/>
                </a:solidFill>
              </a:rPr>
              <a:t>Examples of Certification Codes </a:t>
            </a:r>
            <a:endParaRPr lang="en-US" sz="2200" dirty="0"/>
          </a:p>
          <a:p>
            <a:pPr marL="457200" lvl="1" indent="0">
              <a:buNone/>
            </a:pPr>
            <a:endParaRPr lang="en-US" sz="2000" b="1" dirty="0">
              <a:solidFill>
                <a:prstClr val="black"/>
              </a:solidFill>
            </a:endParaRPr>
          </a:p>
          <a:p>
            <a:pPr marL="457200" lvl="1" indent="0">
              <a:buNone/>
            </a:pPr>
            <a:endParaRPr lang="en-US" sz="2000" b="1" dirty="0">
              <a:solidFill>
                <a:prstClr val="black"/>
              </a:solidFil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a:p>
            <a:endParaRPr lang="en-US" dirty="0">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594" y="1828800"/>
            <a:ext cx="5394993" cy="4419600"/>
          </a:xfrm>
          <a:prstGeom prst="rect">
            <a:avLst/>
          </a:prstGeom>
        </p:spPr>
      </p:pic>
    </p:spTree>
    <p:extLst>
      <p:ext uri="{BB962C8B-B14F-4D97-AF65-F5344CB8AC3E}">
        <p14:creationId xmlns:p14="http://schemas.microsoft.com/office/powerpoint/2010/main" val="2741368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 </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0" y="803814"/>
            <a:ext cx="8610600" cy="567786"/>
          </a:xfrm>
        </p:spPr>
        <p:txBody>
          <a:bodyPr>
            <a:noAutofit/>
          </a:bodyPr>
          <a:lstStyle/>
          <a:p>
            <a:pPr algn="l"/>
            <a:r>
              <a:rPr lang="en-US" sz="3200" b="1" dirty="0">
                <a:solidFill>
                  <a:srgbClr val="FF0000"/>
                </a:solidFill>
              </a:rPr>
              <a:t>Audit Review Requirements (cont’d)</a:t>
            </a:r>
            <a:endParaRPr lang="en-US" altLang="en-US" sz="3200" b="1" dirty="0">
              <a:solidFill>
                <a:srgbClr val="FF0000"/>
              </a:solidFill>
            </a:endParaRPr>
          </a:p>
        </p:txBody>
      </p:sp>
      <p:sp>
        <p:nvSpPr>
          <p:cNvPr id="10" name="Content Placeholder 2"/>
          <p:cNvSpPr>
            <a:spLocks noGrp="1"/>
          </p:cNvSpPr>
          <p:nvPr>
            <p:ph idx="1"/>
          </p:nvPr>
        </p:nvSpPr>
        <p:spPr>
          <a:xfrm>
            <a:off x="0" y="1371600"/>
            <a:ext cx="8915400" cy="4267200"/>
          </a:xfrm>
        </p:spPr>
        <p:txBody>
          <a:bodyPr>
            <a:normAutofit fontScale="92500" lnSpcReduction="10000"/>
          </a:bodyPr>
          <a:lstStyle/>
          <a:p>
            <a:pPr marL="0" lvl="0" indent="0">
              <a:buNone/>
            </a:pPr>
            <a:r>
              <a:rPr lang="en-US" sz="2600" b="1" dirty="0">
                <a:latin typeface="+mj-lt"/>
              </a:rPr>
              <a:t>Institutions are required to report ISIR information in MDCAPS for EA recipients under the following circumstances:</a:t>
            </a:r>
          </a:p>
          <a:p>
            <a:pPr marL="0" lvl="0" indent="0">
              <a:buNone/>
            </a:pPr>
            <a:endParaRPr lang="en-US" sz="2600" b="1" dirty="0">
              <a:latin typeface="+mj-lt"/>
            </a:endParaRPr>
          </a:p>
          <a:p>
            <a:r>
              <a:rPr lang="en-US" sz="2600" dirty="0">
                <a:latin typeface="+mj-lt"/>
              </a:rPr>
              <a:t>If a student was an on-time applicant and selected for verification;  </a:t>
            </a:r>
          </a:p>
          <a:p>
            <a:pPr marL="400050" lvl="1" indent="0" algn="ctr">
              <a:buNone/>
            </a:pPr>
            <a:r>
              <a:rPr lang="en-US" sz="2600" b="1" i="1" dirty="0">
                <a:latin typeface="+mj-lt"/>
              </a:rPr>
              <a:t>OR</a:t>
            </a:r>
          </a:p>
          <a:p>
            <a:r>
              <a:rPr lang="en-US" sz="2600" dirty="0">
                <a:latin typeface="+mj-lt"/>
              </a:rPr>
              <a:t>If a student was not selected for verification and was</a:t>
            </a:r>
            <a:r>
              <a:rPr lang="en-US" sz="2600" baseline="0" dirty="0">
                <a:latin typeface="+mj-lt"/>
              </a:rPr>
              <a:t> an</a:t>
            </a:r>
            <a:r>
              <a:rPr lang="en-US" sz="2600" dirty="0">
                <a:latin typeface="+mj-lt"/>
              </a:rPr>
              <a:t> on-time applicant and there is an increase or decrease in the student’s EFC (Estimated Family Contribution).</a:t>
            </a:r>
          </a:p>
          <a:p>
            <a:pPr marL="0" indent="0">
              <a:buNone/>
            </a:pPr>
            <a:endParaRPr lang="en-US" sz="2600" dirty="0">
              <a:latin typeface="+mj-lt"/>
            </a:endParaRPr>
          </a:p>
          <a:p>
            <a:pPr marL="0" indent="0">
              <a:buNone/>
            </a:pPr>
            <a:r>
              <a:rPr lang="en-US" sz="2600" b="1" i="1" dirty="0">
                <a:latin typeface="+mj-lt"/>
              </a:rPr>
              <a:t>* Note all institutions must update the Institutional line in MDCAPS for students selected for verification regardless if the EFC changes. </a:t>
            </a:r>
          </a:p>
          <a:p>
            <a:pPr marL="0" indent="0">
              <a:buNone/>
              <a:defRPr/>
            </a:pPr>
            <a:endParaRPr lang="en-US" altLang="en-US" dirty="0"/>
          </a:p>
        </p:txBody>
      </p:sp>
    </p:spTree>
    <p:extLst>
      <p:ext uri="{BB962C8B-B14F-4D97-AF65-F5344CB8AC3E}">
        <p14:creationId xmlns:p14="http://schemas.microsoft.com/office/powerpoint/2010/main" val="1507128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762000"/>
          </a:xfrm>
        </p:spPr>
        <p:txBody>
          <a:bodyPr>
            <a:normAutofit/>
          </a:bodyPr>
          <a:lstStyle/>
          <a:p>
            <a:pPr algn="l"/>
            <a:r>
              <a:rPr lang="en-US" sz="3200" b="1" dirty="0">
                <a:solidFill>
                  <a:srgbClr val="FF0000"/>
                </a:solidFill>
              </a:rPr>
              <a:t>Auditing Requirements (cont’d)</a:t>
            </a:r>
          </a:p>
        </p:txBody>
      </p:sp>
      <p:sp>
        <p:nvSpPr>
          <p:cNvPr id="3" name="Content Placeholder 2"/>
          <p:cNvSpPr>
            <a:spLocks noGrp="1"/>
          </p:cNvSpPr>
          <p:nvPr>
            <p:ph idx="1"/>
          </p:nvPr>
        </p:nvSpPr>
        <p:spPr>
          <a:xfrm>
            <a:off x="0" y="1371600"/>
            <a:ext cx="8686800" cy="4754563"/>
          </a:xfrm>
        </p:spPr>
        <p:txBody>
          <a:bodyPr>
            <a:noAutofit/>
          </a:bodyPr>
          <a:lstStyle/>
          <a:p>
            <a:pPr marL="0" lvl="0" indent="0">
              <a:buNone/>
            </a:pPr>
            <a:r>
              <a:rPr lang="en-US" sz="2200" b="1" dirty="0">
                <a:solidFill>
                  <a:prstClr val="black"/>
                </a:solidFill>
                <a:latin typeface="+mj-lt"/>
              </a:rPr>
              <a:t>ISIR (FAFSA) information:</a:t>
            </a:r>
          </a:p>
          <a:p>
            <a:pPr marL="0" indent="0">
              <a:buNone/>
            </a:pPr>
            <a:r>
              <a:rPr lang="en-US" sz="2200" dirty="0">
                <a:latin typeface="+mj-lt"/>
              </a:rPr>
              <a:t>The ISIR data should be reviewed as follows:</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a:solidFill>
                  <a:prstClr val="black">
                    <a:tint val="75000"/>
                  </a:prstClr>
                </a:solidFill>
              </a:rPr>
              <a:t>Office of Student Financial Assistance www.mhec.maryland.gov</a:t>
            </a:r>
          </a:p>
          <a:p>
            <a:endParaRPr lang="en-US" dirty="0"/>
          </a:p>
        </p:txBody>
      </p:sp>
      <p:sp>
        <p:nvSpPr>
          <p:cNvPr id="6" name="Oval 5"/>
          <p:cNvSpPr/>
          <p:nvPr/>
        </p:nvSpPr>
        <p:spPr>
          <a:xfrm>
            <a:off x="7277100" y="3838575"/>
            <a:ext cx="5715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415380"/>
            <a:ext cx="8534400" cy="2994819"/>
          </a:xfrm>
          <a:prstGeom prst="rect">
            <a:avLst/>
          </a:prstGeom>
        </p:spPr>
      </p:pic>
      <p:sp>
        <p:nvSpPr>
          <p:cNvPr id="7" name="Rectangle 6"/>
          <p:cNvSpPr/>
          <p:nvPr/>
        </p:nvSpPr>
        <p:spPr>
          <a:xfrm>
            <a:off x="2971800" y="3962400"/>
            <a:ext cx="762000" cy="161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204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5719"/>
          </a:xfrm>
        </p:spPr>
        <p:txBody>
          <a:bodyPr>
            <a:normAutofit fontScale="90000"/>
          </a:bodyPr>
          <a:lstStyle/>
          <a:p>
            <a:pPr algn="l"/>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endParaRPr lang="en-US" sz="3600" b="1" dirty="0">
              <a:solidFill>
                <a:srgbClr val="FF0000"/>
              </a:solidFill>
            </a:endParaRPr>
          </a:p>
        </p:txBody>
      </p:sp>
      <p:sp>
        <p:nvSpPr>
          <p:cNvPr id="3" name="Content Placeholder 2"/>
          <p:cNvSpPr>
            <a:spLocks noGrp="1"/>
          </p:cNvSpPr>
          <p:nvPr>
            <p:ph idx="1"/>
          </p:nvPr>
        </p:nvSpPr>
        <p:spPr>
          <a:xfrm>
            <a:off x="0" y="1981200"/>
            <a:ext cx="8686800" cy="2209800"/>
          </a:xfrm>
        </p:spPr>
        <p:txBody>
          <a:bodyPr>
            <a:noAutofit/>
          </a:bodyPr>
          <a:lstStyle/>
          <a:p>
            <a:pPr marL="0" indent="0" algn="ctr">
              <a:buNone/>
            </a:pPr>
            <a:r>
              <a:rPr lang="en-US" sz="3600" dirty="0"/>
              <a:t/>
            </a:r>
            <a:br>
              <a:rPr lang="en-US" sz="3600" dirty="0"/>
            </a:br>
            <a:r>
              <a:rPr lang="en-GB" sz="3600" b="1" dirty="0">
                <a:solidFill>
                  <a:srgbClr val="FF0000"/>
                </a:solidFill>
              </a:rPr>
              <a:t>Overview:  Calculating Campus-Based Educational Assistance Grant</a:t>
            </a:r>
          </a:p>
          <a:p>
            <a:pPr marL="0" indent="0" algn="ctr">
              <a:buNone/>
            </a:pPr>
            <a:endParaRPr lang="en-GB" sz="3600" i="1" dirty="0">
              <a:latin typeface="+mj-lt"/>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340110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88378"/>
          </a:xfrm>
        </p:spPr>
        <p:txBody>
          <a:bodyPr>
            <a:normAutofit fontScale="90000"/>
          </a:bodyPr>
          <a:lstStyle/>
          <a:p>
            <a:pPr algn="l"/>
            <a:r>
              <a:rPr lang="en-US" dirty="0">
                <a:solidFill>
                  <a:srgbClr val="FF0000"/>
                </a:solidFill>
              </a:rPr>
              <a:t/>
            </a:r>
            <a:br>
              <a:rPr lang="en-US" dirty="0">
                <a:solidFill>
                  <a:srgbClr val="FF0000"/>
                </a:solidFill>
              </a:rPr>
            </a:br>
            <a:r>
              <a:rPr lang="en-US" sz="3600" b="1" dirty="0" smtClean="0">
                <a:solidFill>
                  <a:srgbClr val="FF0000"/>
                </a:solidFill>
              </a:rPr>
              <a:t>Campus Based </a:t>
            </a:r>
            <a:r>
              <a:rPr lang="en-US" sz="3600" b="1" dirty="0">
                <a:solidFill>
                  <a:srgbClr val="FF0000"/>
                </a:solidFill>
              </a:rPr>
              <a:t>Educational Assistance Grant</a:t>
            </a:r>
          </a:p>
        </p:txBody>
      </p:sp>
      <p:sp>
        <p:nvSpPr>
          <p:cNvPr id="3" name="Content Placeholder 2"/>
          <p:cNvSpPr>
            <a:spLocks noGrp="1"/>
          </p:cNvSpPr>
          <p:nvPr>
            <p:ph idx="1"/>
          </p:nvPr>
        </p:nvSpPr>
        <p:spPr>
          <a:xfrm>
            <a:off x="0" y="1371600"/>
            <a:ext cx="8991600" cy="4689566"/>
          </a:xfrm>
        </p:spPr>
        <p:txBody>
          <a:bodyPr>
            <a:normAutofit/>
          </a:bodyPr>
          <a:lstStyle/>
          <a:p>
            <a:r>
              <a:rPr lang="en-GB" sz="2400" dirty="0">
                <a:latin typeface="+mj-lt"/>
              </a:rPr>
              <a:t>The CBEAG program is a decentralized program, </a:t>
            </a:r>
            <a:r>
              <a:rPr lang="en-GB" sz="2400" dirty="0" smtClean="0">
                <a:latin typeface="+mj-lt"/>
              </a:rPr>
              <a:t>whereby institutions </a:t>
            </a:r>
            <a:r>
              <a:rPr lang="en-GB" sz="2400" dirty="0">
                <a:latin typeface="+mj-lt"/>
              </a:rPr>
              <a:t>are allocated funds by MHEC and </a:t>
            </a:r>
            <a:r>
              <a:rPr lang="en-GB" sz="2400" dirty="0" smtClean="0">
                <a:latin typeface="+mj-lt"/>
              </a:rPr>
              <a:t>institutions </a:t>
            </a:r>
            <a:r>
              <a:rPr lang="en-GB" sz="2400" dirty="0">
                <a:latin typeface="+mj-lt"/>
              </a:rPr>
              <a:t>then make award determinations at the campus </a:t>
            </a:r>
            <a:r>
              <a:rPr lang="en-GB" sz="2400" dirty="0" smtClean="0">
                <a:latin typeface="+mj-lt"/>
              </a:rPr>
              <a:t>level; and</a:t>
            </a:r>
            <a:endParaRPr lang="en-GB" sz="2400" dirty="0">
              <a:latin typeface="+mj-lt"/>
            </a:endParaRPr>
          </a:p>
          <a:p>
            <a:pPr marL="0" indent="0">
              <a:buNone/>
            </a:pPr>
            <a:endParaRPr lang="en-GB" sz="3500" dirty="0">
              <a:latin typeface="+mj-lt"/>
            </a:endParaRPr>
          </a:p>
          <a:p>
            <a:r>
              <a:rPr lang="en-GB" sz="2400" dirty="0">
                <a:latin typeface="+mj-lt"/>
              </a:rPr>
              <a:t>Auditors are required to review and determine the institution’s accuracy in calculating </a:t>
            </a:r>
            <a:r>
              <a:rPr lang="en-GB" sz="2400" dirty="0" smtClean="0">
                <a:latin typeface="+mj-lt"/>
              </a:rPr>
              <a:t>CBEAG </a:t>
            </a:r>
            <a:r>
              <a:rPr lang="en-GB" sz="2400" dirty="0">
                <a:latin typeface="+mj-lt"/>
              </a:rPr>
              <a:t>award amounts.</a:t>
            </a:r>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357515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88378"/>
          </a:xfrm>
        </p:spPr>
        <p:txBody>
          <a:bodyPr>
            <a:normAutofit fontScale="90000"/>
          </a:bodyPr>
          <a:lstStyle/>
          <a:p>
            <a:pPr algn="l"/>
            <a:r>
              <a:rPr lang="en-US" dirty="0">
                <a:solidFill>
                  <a:srgbClr val="FF0000"/>
                </a:solidFill>
              </a:rPr>
              <a:t/>
            </a:r>
            <a:br>
              <a:rPr lang="en-US" dirty="0">
                <a:solidFill>
                  <a:srgbClr val="FF0000"/>
                </a:solidFill>
              </a:rPr>
            </a:br>
            <a:r>
              <a:rPr lang="en-US" sz="3600" b="1" dirty="0" smtClean="0">
                <a:solidFill>
                  <a:srgbClr val="FF0000"/>
                </a:solidFill>
              </a:rPr>
              <a:t>Campus Based </a:t>
            </a:r>
            <a:r>
              <a:rPr lang="en-US" sz="3600" b="1" dirty="0">
                <a:solidFill>
                  <a:srgbClr val="FF0000"/>
                </a:solidFill>
              </a:rPr>
              <a:t>Educational Assistance Grant</a:t>
            </a:r>
          </a:p>
        </p:txBody>
      </p:sp>
      <p:sp>
        <p:nvSpPr>
          <p:cNvPr id="3" name="Content Placeholder 2"/>
          <p:cNvSpPr>
            <a:spLocks noGrp="1"/>
          </p:cNvSpPr>
          <p:nvPr>
            <p:ph idx="1"/>
          </p:nvPr>
        </p:nvSpPr>
        <p:spPr>
          <a:xfrm>
            <a:off x="76200" y="1232748"/>
            <a:ext cx="8991600" cy="5168052"/>
          </a:xfrm>
        </p:spPr>
        <p:txBody>
          <a:bodyPr>
            <a:normAutofit fontScale="55000" lnSpcReduction="20000"/>
          </a:bodyPr>
          <a:lstStyle/>
          <a:p>
            <a:pPr marL="0" indent="0">
              <a:buNone/>
            </a:pPr>
            <a:r>
              <a:rPr lang="en-GB" sz="3500" dirty="0">
                <a:latin typeface="+mj-lt"/>
              </a:rPr>
              <a:t>Since the CBEAG program is decentralized, the institutions make the awards to eligible students.</a:t>
            </a:r>
          </a:p>
          <a:p>
            <a:pPr marL="0" indent="0">
              <a:buNone/>
            </a:pPr>
            <a:endParaRPr lang="en-GB" sz="3500" dirty="0">
              <a:latin typeface="+mj-lt"/>
            </a:endParaRPr>
          </a:p>
          <a:p>
            <a:pPr marL="0" indent="0">
              <a:buNone/>
            </a:pPr>
            <a:r>
              <a:rPr lang="en-GB" sz="3500" dirty="0">
                <a:latin typeface="+mj-lt"/>
              </a:rPr>
              <a:t>Auditors are required to review and determine the institution’s accuracy in calculating CB-EAG award </a:t>
            </a:r>
            <a:r>
              <a:rPr lang="en-GB" sz="3500" dirty="0" smtClean="0">
                <a:latin typeface="+mj-lt"/>
              </a:rPr>
              <a:t>amounts.</a:t>
            </a:r>
            <a:endParaRPr lang="en-GB" sz="3500" dirty="0">
              <a:latin typeface="+mj-lt"/>
            </a:endParaRPr>
          </a:p>
          <a:p>
            <a:pPr marL="0" indent="0">
              <a:buNone/>
            </a:pPr>
            <a:endParaRPr lang="en-GB" sz="3500" dirty="0">
              <a:latin typeface="+mj-lt"/>
            </a:endParaRPr>
          </a:p>
          <a:p>
            <a:pPr marL="0" indent="0">
              <a:buNone/>
            </a:pPr>
            <a:r>
              <a:rPr lang="en-GB" sz="3500" dirty="0">
                <a:latin typeface="+mj-lt"/>
              </a:rPr>
              <a:t>When determining award eligibility of the Campus Based Educational Assistance Grant program (</a:t>
            </a:r>
            <a:r>
              <a:rPr lang="en-GB" sz="3500" dirty="0" smtClean="0">
                <a:latin typeface="+mj-lt"/>
              </a:rPr>
              <a:t>CBEAG</a:t>
            </a:r>
            <a:r>
              <a:rPr lang="en-GB" sz="3500" dirty="0">
                <a:latin typeface="+mj-lt"/>
              </a:rPr>
              <a:t>), institutions must use the following formula:</a:t>
            </a:r>
          </a:p>
          <a:p>
            <a:endParaRPr lang="en-GB" sz="3500" dirty="0">
              <a:latin typeface="+mj-lt"/>
            </a:endParaRPr>
          </a:p>
          <a:p>
            <a:pPr marL="0" indent="0">
              <a:buNone/>
            </a:pPr>
            <a:r>
              <a:rPr lang="en-GB" sz="3500" dirty="0">
                <a:latin typeface="+mj-lt"/>
              </a:rPr>
              <a:t>OSFA Cost of Attendance</a:t>
            </a:r>
          </a:p>
          <a:p>
            <a:pPr marL="0" indent="0">
              <a:buNone/>
            </a:pPr>
            <a:r>
              <a:rPr lang="en-GB" sz="3500" dirty="0">
                <a:latin typeface="+mj-lt"/>
              </a:rPr>
              <a:t>- EFC</a:t>
            </a:r>
          </a:p>
          <a:p>
            <a:pPr marL="0" indent="0">
              <a:buNone/>
            </a:pPr>
            <a:r>
              <a:rPr lang="en-GB" sz="3500" dirty="0">
                <a:latin typeface="+mj-lt"/>
              </a:rPr>
              <a:t>+/- COLA adjustment</a:t>
            </a:r>
          </a:p>
          <a:p>
            <a:pPr marL="0" indent="0">
              <a:buNone/>
            </a:pPr>
            <a:r>
              <a:rPr lang="en-GB" sz="3500" dirty="0">
                <a:latin typeface="+mj-lt"/>
              </a:rPr>
              <a:t>- Pell Grant Award</a:t>
            </a:r>
          </a:p>
          <a:p>
            <a:pPr marL="0" indent="0">
              <a:buNone/>
            </a:pPr>
            <a:r>
              <a:rPr lang="en-GB" sz="3500" dirty="0">
                <a:latin typeface="+mj-lt"/>
              </a:rPr>
              <a:t>- Other awards (if listed below)</a:t>
            </a:r>
          </a:p>
          <a:p>
            <a:pPr marL="0" indent="0">
              <a:buNone/>
            </a:pPr>
            <a:r>
              <a:rPr lang="en-GB" sz="3500" dirty="0">
                <a:latin typeface="+mj-lt"/>
              </a:rPr>
              <a:t>__________________________________</a:t>
            </a:r>
          </a:p>
          <a:p>
            <a:pPr marL="0" indent="0">
              <a:buNone/>
            </a:pPr>
            <a:r>
              <a:rPr lang="en-GB" sz="3500" dirty="0">
                <a:latin typeface="+mj-lt"/>
              </a:rPr>
              <a:t>= OSFA Adjusted Need</a:t>
            </a:r>
          </a:p>
          <a:p>
            <a:pPr marL="0" indent="0">
              <a:buNone/>
            </a:pP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1266116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793" cy="798645"/>
          </a:xfrm>
          <a:prstGeom prst="rect">
            <a:avLst/>
          </a:prstGeom>
        </p:spPr>
      </p:pic>
      <p:sp>
        <p:nvSpPr>
          <p:cNvPr id="2" name="Title 1"/>
          <p:cNvSpPr>
            <a:spLocks noGrp="1"/>
          </p:cNvSpPr>
          <p:nvPr>
            <p:ph type="title"/>
          </p:nvPr>
        </p:nvSpPr>
        <p:spPr>
          <a:xfrm>
            <a:off x="0" y="798645"/>
            <a:ext cx="8686800" cy="496755"/>
          </a:xfrm>
        </p:spPr>
        <p:txBody>
          <a:bodyPr>
            <a:noAutofit/>
          </a:bodyPr>
          <a:lstStyle/>
          <a:p>
            <a:pPr algn="l"/>
            <a:r>
              <a:rPr lang="en-US" sz="3200" b="1" dirty="0">
                <a:solidFill>
                  <a:srgbClr val="FF0000"/>
                </a:solidFill>
              </a:rPr>
              <a:t>Campus Based EAG (cont’d)</a:t>
            </a:r>
            <a:endParaRPr lang="en-US" sz="3200" dirty="0"/>
          </a:p>
        </p:txBody>
      </p:sp>
      <p:sp>
        <p:nvSpPr>
          <p:cNvPr id="3" name="Content Placeholder 2"/>
          <p:cNvSpPr>
            <a:spLocks noGrp="1"/>
          </p:cNvSpPr>
          <p:nvPr>
            <p:ph idx="1"/>
          </p:nvPr>
        </p:nvSpPr>
        <p:spPr>
          <a:xfrm>
            <a:off x="76200" y="1371600"/>
            <a:ext cx="8991600" cy="4876800"/>
          </a:xfrm>
        </p:spPr>
        <p:txBody>
          <a:bodyPr>
            <a:normAutofit/>
          </a:bodyPr>
          <a:lstStyle/>
          <a:p>
            <a:r>
              <a:rPr lang="en-US" sz="2700" dirty="0" smtClean="0">
                <a:latin typeface="+mj-lt"/>
              </a:rPr>
              <a:t>The Cost of Attendance (COA) is the </a:t>
            </a:r>
            <a:r>
              <a:rPr lang="en-US" sz="2700" dirty="0">
                <a:latin typeface="+mj-lt"/>
              </a:rPr>
              <a:t>cost of attendance reported by institutions into MDCAPS for the given academic </a:t>
            </a:r>
            <a:r>
              <a:rPr lang="en-US" sz="2700" dirty="0" smtClean="0">
                <a:latin typeface="+mj-lt"/>
              </a:rPr>
              <a:t>year; and </a:t>
            </a:r>
            <a:endParaRPr lang="en-US" sz="2700" dirty="0">
              <a:latin typeface="+mj-lt"/>
            </a:endParaRPr>
          </a:p>
          <a:p>
            <a:r>
              <a:rPr lang="en-US" sz="2700" dirty="0" smtClean="0">
                <a:latin typeface="+mj-lt"/>
              </a:rPr>
              <a:t>The </a:t>
            </a:r>
            <a:r>
              <a:rPr lang="en-US" sz="2700" dirty="0">
                <a:latin typeface="+mj-lt"/>
              </a:rPr>
              <a:t>COA to be used when calculating a </a:t>
            </a:r>
            <a:r>
              <a:rPr lang="en-US" sz="2700" dirty="0" smtClean="0">
                <a:latin typeface="+mj-lt"/>
              </a:rPr>
              <a:t>Campus Based </a:t>
            </a:r>
            <a:r>
              <a:rPr lang="en-US" sz="2700" dirty="0">
                <a:latin typeface="+mj-lt"/>
              </a:rPr>
              <a:t>EAG award should not be adjusted to reflect recent adjustments in tuition and fees.  The COA budgets can be found in MDCAPS under the </a:t>
            </a:r>
            <a:r>
              <a:rPr lang="en-US" sz="2700" b="1" dirty="0">
                <a:latin typeface="+mj-lt"/>
              </a:rPr>
              <a:t>INSTITUTION </a:t>
            </a:r>
            <a:r>
              <a:rPr lang="en-US" sz="2700" dirty="0">
                <a:latin typeface="+mj-lt"/>
              </a:rPr>
              <a:t>menu. </a:t>
            </a:r>
          </a:p>
          <a:p>
            <a:pPr marL="0" lvl="0" indent="0">
              <a:buNone/>
            </a:pPr>
            <a:endParaRPr lang="en-US" sz="2700" b="1" u="sng" dirty="0">
              <a:latin typeface="+mj-lt"/>
            </a:endParaRPr>
          </a:p>
          <a:p>
            <a:pPr marL="0" lvl="0" indent="0">
              <a:buNone/>
            </a:pPr>
            <a:r>
              <a:rPr lang="en-US" sz="2700" b="1" u="sng" dirty="0">
                <a:latin typeface="+mj-lt"/>
              </a:rPr>
              <a:t>EFC</a:t>
            </a:r>
            <a:r>
              <a:rPr lang="en-US" sz="2700" dirty="0">
                <a:latin typeface="+mj-lt"/>
              </a:rPr>
              <a:t>: The student’s expected family contribution, as determined by the FAFSA.</a:t>
            </a:r>
          </a:p>
          <a:p>
            <a:pPr marL="0" indent="0">
              <a:buNone/>
            </a:pPr>
            <a:endParaRPr lang="en-US" sz="4000" dirty="0">
              <a:latin typeface="+mj-lt"/>
            </a:endParaRPr>
          </a:p>
          <a:p>
            <a:endParaRPr lang="en-US" dirty="0"/>
          </a:p>
          <a:p>
            <a:pPr marL="0" indent="0">
              <a:buNone/>
            </a:pPr>
            <a:endParaRPr lang="en-US" dirty="0"/>
          </a:p>
        </p:txBody>
      </p:sp>
      <p:pic>
        <p:nvPicPr>
          <p:cNvPr id="8" name="Picture 7"/>
          <p:cNvPicPr>
            <a:picLocks noChangeAspect="1"/>
          </p:cNvPicPr>
          <p:nvPr/>
        </p:nvPicPr>
        <p:blipFill>
          <a:blip r:embed="rId3"/>
          <a:stretch>
            <a:fillRect/>
          </a:stretch>
        </p:blipFill>
        <p:spPr>
          <a:xfrm>
            <a:off x="3505200" y="6134057"/>
            <a:ext cx="2743451" cy="469275"/>
          </a:xfrm>
          <a:prstGeom prst="rect">
            <a:avLst/>
          </a:prstGeom>
        </p:spPr>
      </p:pic>
    </p:spTree>
    <p:extLst>
      <p:ext uri="{BB962C8B-B14F-4D97-AF65-F5344CB8AC3E}">
        <p14:creationId xmlns:p14="http://schemas.microsoft.com/office/powerpoint/2010/main" val="1029532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793" cy="798645"/>
          </a:xfrm>
          <a:prstGeom prst="rect">
            <a:avLst/>
          </a:prstGeom>
        </p:spPr>
      </p:pic>
      <p:sp>
        <p:nvSpPr>
          <p:cNvPr id="2" name="Title 1"/>
          <p:cNvSpPr>
            <a:spLocks noGrp="1"/>
          </p:cNvSpPr>
          <p:nvPr>
            <p:ph type="title"/>
          </p:nvPr>
        </p:nvSpPr>
        <p:spPr>
          <a:xfrm>
            <a:off x="0" y="798645"/>
            <a:ext cx="8686800" cy="496755"/>
          </a:xfrm>
        </p:spPr>
        <p:txBody>
          <a:bodyPr>
            <a:noAutofit/>
          </a:bodyPr>
          <a:lstStyle/>
          <a:p>
            <a:pPr algn="l"/>
            <a:r>
              <a:rPr lang="en-US" sz="3200" b="1" dirty="0">
                <a:solidFill>
                  <a:srgbClr val="FF0000"/>
                </a:solidFill>
              </a:rPr>
              <a:t>Campus Based EAG (cont’d)</a:t>
            </a:r>
            <a:endParaRPr lang="en-US" sz="3200" dirty="0"/>
          </a:p>
        </p:txBody>
      </p:sp>
      <p:sp>
        <p:nvSpPr>
          <p:cNvPr id="3" name="Content Placeholder 2"/>
          <p:cNvSpPr>
            <a:spLocks noGrp="1"/>
          </p:cNvSpPr>
          <p:nvPr>
            <p:ph idx="1"/>
          </p:nvPr>
        </p:nvSpPr>
        <p:spPr>
          <a:xfrm>
            <a:off x="76200" y="1295400"/>
            <a:ext cx="8991600" cy="4838657"/>
          </a:xfrm>
        </p:spPr>
        <p:txBody>
          <a:bodyPr>
            <a:normAutofit fontScale="40000" lnSpcReduction="20000"/>
          </a:bodyPr>
          <a:lstStyle/>
          <a:p>
            <a:pPr marL="0" indent="0">
              <a:buNone/>
            </a:pPr>
            <a:r>
              <a:rPr lang="en-US" sz="4500" dirty="0">
                <a:latin typeface="+mj-lt"/>
              </a:rPr>
              <a:t>The </a:t>
            </a:r>
            <a:r>
              <a:rPr lang="en-US" sz="4500" b="1" dirty="0">
                <a:latin typeface="+mj-lt"/>
              </a:rPr>
              <a:t>Cost of Living Adjustment (COLA) </a:t>
            </a:r>
            <a:r>
              <a:rPr lang="en-US" sz="4500" dirty="0">
                <a:latin typeface="+mj-lt"/>
              </a:rPr>
              <a:t>is used for the CBEAG </a:t>
            </a:r>
            <a:r>
              <a:rPr lang="en-US" sz="4500" dirty="0" smtClean="0">
                <a:latin typeface="+mj-lt"/>
              </a:rPr>
              <a:t>program to adjust for variable costs associated with the student’s area of residence, as described below:</a:t>
            </a:r>
            <a:endParaRPr lang="en-US" sz="4500" dirty="0">
              <a:latin typeface="+mj-lt"/>
            </a:endParaRPr>
          </a:p>
          <a:p>
            <a:pPr marL="0" indent="0">
              <a:buNone/>
            </a:pPr>
            <a:endParaRPr lang="en-US" sz="4500" dirty="0">
              <a:latin typeface="+mj-lt"/>
            </a:endParaRPr>
          </a:p>
          <a:p>
            <a:pPr marL="0" lvl="0" indent="0">
              <a:buNone/>
            </a:pPr>
            <a:r>
              <a:rPr lang="en-US" sz="4500" u="sng" dirty="0">
                <a:latin typeface="+mj-lt"/>
              </a:rPr>
              <a:t>COLA adjustment derived by</a:t>
            </a:r>
            <a:r>
              <a:rPr lang="en-US" sz="4500" dirty="0">
                <a:latin typeface="+mj-lt"/>
              </a:rPr>
              <a:t>:  EFC x adjustment factor = COLA.  The result is added to the calculation, as listed above.  However, when/if the adjustment factor percent is below 1.00 (e.g.: 0.96), then the auditor would subtract the COLA from the calculation.  For the 2017-2018 academic year, all adjustment factors are above 1.00.</a:t>
            </a:r>
          </a:p>
          <a:p>
            <a:pPr marL="0" indent="0">
              <a:buNone/>
            </a:pPr>
            <a:r>
              <a:rPr lang="en-US" sz="4500" dirty="0">
                <a:latin typeface="+mj-lt"/>
              </a:rPr>
              <a:t> </a:t>
            </a:r>
          </a:p>
          <a:p>
            <a:pPr lvl="1"/>
            <a:r>
              <a:rPr lang="en-US" sz="4500" dirty="0">
                <a:latin typeface="+mj-lt"/>
              </a:rPr>
              <a:t>when the first three digits of the zip code is greater than 209 but less than 217, the </a:t>
            </a:r>
          </a:p>
          <a:p>
            <a:pPr marL="0" indent="0">
              <a:buNone/>
            </a:pPr>
            <a:r>
              <a:rPr lang="en-US" sz="4500" dirty="0">
                <a:latin typeface="+mj-lt"/>
              </a:rPr>
              <a:t>                    Baltimore adjustment is used:  </a:t>
            </a:r>
            <a:r>
              <a:rPr lang="en-US" sz="4500" b="1" dirty="0">
                <a:latin typeface="+mj-lt"/>
              </a:rPr>
              <a:t>1.05</a:t>
            </a:r>
            <a:endParaRPr lang="en-US" sz="4500" dirty="0">
              <a:latin typeface="+mj-lt"/>
            </a:endParaRPr>
          </a:p>
          <a:p>
            <a:pPr lvl="1"/>
            <a:r>
              <a:rPr lang="en-US" sz="4500" dirty="0">
                <a:latin typeface="+mj-lt"/>
              </a:rPr>
              <a:t>when the first three digits of the zip code is greater than 199 but less than 210, the Washington adjustment is used:  </a:t>
            </a:r>
            <a:r>
              <a:rPr lang="en-US" sz="4500" b="1" dirty="0">
                <a:latin typeface="+mj-lt"/>
              </a:rPr>
              <a:t>1.17</a:t>
            </a:r>
            <a:endParaRPr lang="en-US" sz="4500" dirty="0">
              <a:latin typeface="+mj-lt"/>
            </a:endParaRPr>
          </a:p>
          <a:p>
            <a:pPr lvl="1"/>
            <a:r>
              <a:rPr lang="en-US" sz="4500" dirty="0">
                <a:latin typeface="+mj-lt"/>
              </a:rPr>
              <a:t>all other zip codes use the "other" adjustment:  </a:t>
            </a:r>
            <a:r>
              <a:rPr lang="en-US" sz="4500" b="1" dirty="0">
                <a:latin typeface="+mj-lt"/>
              </a:rPr>
              <a:t>1.03</a:t>
            </a:r>
          </a:p>
          <a:p>
            <a:pPr marL="457200" lvl="1" indent="0">
              <a:buNone/>
            </a:pPr>
            <a:endParaRPr lang="en-US" sz="4500" b="1" dirty="0">
              <a:latin typeface="+mj-lt"/>
            </a:endParaRPr>
          </a:p>
          <a:p>
            <a:pPr marL="0" indent="0">
              <a:buNone/>
            </a:pPr>
            <a:r>
              <a:rPr lang="en-US" sz="4500" dirty="0">
                <a:latin typeface="+mj-lt"/>
              </a:rPr>
              <a:t>Multiply EFC x adjustment factor.  The EFC should then be subtracted from the result.  That is the COLA figure that will be used in the calculation of need.  For example, an EFC of 4,000 x 1.05 factor would result in a figure of 4200.  The difference between the new figure and the EFC is 200.  </a:t>
            </a:r>
            <a:r>
              <a:rPr lang="en-US" sz="4500" b="1" u="sng" dirty="0">
                <a:latin typeface="+mj-lt"/>
              </a:rPr>
              <a:t>This is your COLA figure.</a:t>
            </a:r>
          </a:p>
          <a:p>
            <a:endParaRPr lang="en-US" sz="4500" dirty="0"/>
          </a:p>
          <a:p>
            <a:pPr marL="0" indent="0">
              <a:buNone/>
            </a:pPr>
            <a:endParaRPr lang="en-US" dirty="0"/>
          </a:p>
        </p:txBody>
      </p:sp>
      <p:pic>
        <p:nvPicPr>
          <p:cNvPr id="8" name="Picture 7"/>
          <p:cNvPicPr>
            <a:picLocks noChangeAspect="1"/>
          </p:cNvPicPr>
          <p:nvPr/>
        </p:nvPicPr>
        <p:blipFill>
          <a:blip r:embed="rId3"/>
          <a:stretch>
            <a:fillRect/>
          </a:stretch>
        </p:blipFill>
        <p:spPr>
          <a:xfrm>
            <a:off x="3505200" y="6134057"/>
            <a:ext cx="2743451" cy="469275"/>
          </a:xfrm>
          <a:prstGeom prst="rect">
            <a:avLst/>
          </a:prstGeom>
        </p:spPr>
      </p:pic>
    </p:spTree>
    <p:extLst>
      <p:ext uri="{BB962C8B-B14F-4D97-AF65-F5344CB8AC3E}">
        <p14:creationId xmlns:p14="http://schemas.microsoft.com/office/powerpoint/2010/main" val="3328937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793" cy="798645"/>
          </a:xfrm>
          <a:prstGeom prst="rect">
            <a:avLst/>
          </a:prstGeom>
        </p:spPr>
      </p:pic>
      <p:sp>
        <p:nvSpPr>
          <p:cNvPr id="2" name="Title 1"/>
          <p:cNvSpPr>
            <a:spLocks noGrp="1"/>
          </p:cNvSpPr>
          <p:nvPr>
            <p:ph type="title"/>
          </p:nvPr>
        </p:nvSpPr>
        <p:spPr>
          <a:xfrm>
            <a:off x="0" y="882739"/>
            <a:ext cx="8686800" cy="412661"/>
          </a:xfrm>
        </p:spPr>
        <p:txBody>
          <a:bodyPr>
            <a:noAutofit/>
          </a:bodyPr>
          <a:lstStyle/>
          <a:p>
            <a:pPr algn="l"/>
            <a:r>
              <a:rPr lang="en-US" sz="3200" b="1" dirty="0">
                <a:solidFill>
                  <a:srgbClr val="FF0000"/>
                </a:solidFill>
              </a:rPr>
              <a:t>Campus Based EAG (cont’d)</a:t>
            </a:r>
            <a:endParaRPr lang="en-US" sz="3200" dirty="0"/>
          </a:p>
        </p:txBody>
      </p:sp>
      <p:sp>
        <p:nvSpPr>
          <p:cNvPr id="3" name="Content Placeholder 2"/>
          <p:cNvSpPr>
            <a:spLocks noGrp="1"/>
          </p:cNvSpPr>
          <p:nvPr>
            <p:ph idx="1"/>
          </p:nvPr>
        </p:nvSpPr>
        <p:spPr>
          <a:xfrm>
            <a:off x="0" y="1371600"/>
            <a:ext cx="9144000" cy="4762457"/>
          </a:xfrm>
        </p:spPr>
        <p:txBody>
          <a:bodyPr>
            <a:normAutofit fontScale="40000" lnSpcReduction="20000"/>
          </a:bodyPr>
          <a:lstStyle/>
          <a:p>
            <a:pPr marL="0" lvl="0" indent="0">
              <a:buNone/>
            </a:pPr>
            <a:r>
              <a:rPr lang="en-US" sz="4500" b="1" u="sng" dirty="0">
                <a:latin typeface="+mj-lt"/>
              </a:rPr>
              <a:t>Pell</a:t>
            </a:r>
            <a:r>
              <a:rPr lang="en-US" sz="4500" u="sng" dirty="0">
                <a:latin typeface="+mj-lt"/>
              </a:rPr>
              <a:t>:</a:t>
            </a:r>
            <a:r>
              <a:rPr lang="en-US" sz="4500" dirty="0">
                <a:latin typeface="+mj-lt"/>
              </a:rPr>
              <a:t> The Pell Award that the student is receiving.  </a:t>
            </a:r>
          </a:p>
          <a:p>
            <a:pPr marL="0" lvl="0" indent="0">
              <a:buNone/>
            </a:pPr>
            <a:endParaRPr lang="en-US" sz="4500" dirty="0" smtClean="0">
              <a:latin typeface="+mj-lt"/>
            </a:endParaRPr>
          </a:p>
          <a:p>
            <a:pPr marL="0" lvl="0" indent="0">
              <a:buNone/>
            </a:pPr>
            <a:r>
              <a:rPr lang="en-US" sz="4500" dirty="0" smtClean="0">
                <a:latin typeface="+mj-lt"/>
              </a:rPr>
              <a:t>The </a:t>
            </a:r>
            <a:r>
              <a:rPr lang="en-US" sz="4500" dirty="0">
                <a:latin typeface="+mj-lt"/>
              </a:rPr>
              <a:t>student </a:t>
            </a:r>
            <a:r>
              <a:rPr lang="en-US" sz="4500" b="1" u="sng" dirty="0">
                <a:latin typeface="+mj-lt"/>
              </a:rPr>
              <a:t>MUST BE RECEIVING</a:t>
            </a:r>
            <a:r>
              <a:rPr lang="en-US" sz="4500" dirty="0">
                <a:latin typeface="+mj-lt"/>
              </a:rPr>
              <a:t> a Pell Grant award in order to be considered for a </a:t>
            </a:r>
            <a:r>
              <a:rPr lang="en-US" sz="4500" dirty="0" smtClean="0">
                <a:latin typeface="+mj-lt"/>
              </a:rPr>
              <a:t>Campus Based EAG award.</a:t>
            </a:r>
            <a:endParaRPr lang="en-US" sz="4500" dirty="0">
              <a:latin typeface="+mj-lt"/>
            </a:endParaRPr>
          </a:p>
          <a:p>
            <a:pPr marL="0" indent="0">
              <a:buNone/>
            </a:pPr>
            <a:r>
              <a:rPr lang="en-US" sz="4500" dirty="0">
                <a:latin typeface="+mj-lt"/>
              </a:rPr>
              <a:t> </a:t>
            </a:r>
          </a:p>
          <a:p>
            <a:pPr marL="0" lvl="0" indent="0">
              <a:buNone/>
            </a:pPr>
            <a:r>
              <a:rPr lang="en-US" sz="4500" b="1" u="sng" dirty="0">
                <a:latin typeface="+mj-lt"/>
              </a:rPr>
              <a:t>Other Awards are</a:t>
            </a:r>
            <a:r>
              <a:rPr lang="en-US" sz="4500" dirty="0">
                <a:latin typeface="+mj-lt"/>
              </a:rPr>
              <a:t>:  </a:t>
            </a:r>
            <a:r>
              <a:rPr lang="en-US" sz="4500" dirty="0" smtClean="0">
                <a:latin typeface="+mj-lt"/>
              </a:rPr>
              <a:t>The Maryland Workforce </a:t>
            </a:r>
            <a:r>
              <a:rPr lang="en-US" sz="4500" dirty="0">
                <a:latin typeface="+mj-lt"/>
              </a:rPr>
              <a:t>Shortage Student Assistance Grant.  When calculating a </a:t>
            </a:r>
            <a:r>
              <a:rPr lang="en-US" sz="4500" dirty="0" smtClean="0">
                <a:latin typeface="+mj-lt"/>
              </a:rPr>
              <a:t>Campus Based </a:t>
            </a:r>
            <a:r>
              <a:rPr lang="en-US" sz="4500" dirty="0">
                <a:latin typeface="+mj-lt"/>
              </a:rPr>
              <a:t>EAG award, this award must be deducted from the student’s COA when determining the student’s adjusted need.  You only need to subtract </a:t>
            </a:r>
            <a:r>
              <a:rPr lang="en-US" sz="4500" u="sng" dirty="0">
                <a:latin typeface="+mj-lt"/>
              </a:rPr>
              <a:t>this</a:t>
            </a:r>
            <a:r>
              <a:rPr lang="en-US" sz="4500" dirty="0">
                <a:latin typeface="+mj-lt"/>
              </a:rPr>
              <a:t> </a:t>
            </a:r>
            <a:r>
              <a:rPr lang="en-US" sz="4500" dirty="0" smtClean="0">
                <a:latin typeface="+mj-lt"/>
              </a:rPr>
              <a:t>award for the </a:t>
            </a:r>
            <a:r>
              <a:rPr lang="en-US" sz="4500" b="1" dirty="0" smtClean="0">
                <a:latin typeface="+mj-lt"/>
              </a:rPr>
              <a:t>2017-2018</a:t>
            </a:r>
            <a:r>
              <a:rPr lang="en-US" sz="4500" dirty="0" smtClean="0">
                <a:latin typeface="+mj-lt"/>
              </a:rPr>
              <a:t> academic year.  </a:t>
            </a:r>
            <a:r>
              <a:rPr lang="en-US" sz="4500" dirty="0">
                <a:latin typeface="+mj-lt"/>
              </a:rPr>
              <a:t>You would not deduct SEOG, FWS, Perkins, or other State funds when determining a student’s eligibility for Campus-Based EAG.</a:t>
            </a:r>
          </a:p>
          <a:p>
            <a:pPr marL="0" indent="0">
              <a:buNone/>
            </a:pPr>
            <a:r>
              <a:rPr lang="en-US" sz="4500" dirty="0">
                <a:latin typeface="+mj-lt"/>
              </a:rPr>
              <a:t> </a:t>
            </a:r>
          </a:p>
          <a:p>
            <a:pPr marL="0" lvl="0" indent="0">
              <a:buNone/>
            </a:pPr>
            <a:r>
              <a:rPr lang="en-US" sz="4500" b="1" u="sng" dirty="0">
                <a:latin typeface="+mj-lt"/>
              </a:rPr>
              <a:t>OSFA Adjusted Need</a:t>
            </a:r>
            <a:r>
              <a:rPr lang="en-US" sz="4500" dirty="0">
                <a:latin typeface="+mj-lt"/>
              </a:rPr>
              <a:t>: This is the amount of need that you will use when determining a student’s </a:t>
            </a:r>
            <a:r>
              <a:rPr lang="en-US" sz="4500" dirty="0" smtClean="0">
                <a:latin typeface="+mj-lt"/>
              </a:rPr>
              <a:t>Campus Based </a:t>
            </a:r>
            <a:r>
              <a:rPr lang="en-US" sz="4500" dirty="0">
                <a:latin typeface="+mj-lt"/>
              </a:rPr>
              <a:t>EAG award.</a:t>
            </a:r>
          </a:p>
          <a:p>
            <a:pPr marL="0" indent="0">
              <a:buNone/>
            </a:pPr>
            <a:r>
              <a:rPr lang="en-US" sz="4500" dirty="0">
                <a:latin typeface="+mj-lt"/>
              </a:rPr>
              <a:t> </a:t>
            </a:r>
          </a:p>
          <a:p>
            <a:pPr marL="0" lvl="0" indent="0">
              <a:buNone/>
            </a:pPr>
            <a:r>
              <a:rPr lang="en-US" sz="4500" b="1" u="sng" dirty="0">
                <a:latin typeface="+mj-lt"/>
              </a:rPr>
              <a:t>Percent of Need:</a:t>
            </a:r>
            <a:r>
              <a:rPr lang="en-US" sz="4500" dirty="0">
                <a:latin typeface="+mj-lt"/>
              </a:rPr>
              <a:t>  </a:t>
            </a:r>
            <a:r>
              <a:rPr lang="en-US" sz="4500" b="1" dirty="0">
                <a:latin typeface="+mj-lt"/>
              </a:rPr>
              <a:t>2017-2018 academic year:</a:t>
            </a:r>
            <a:r>
              <a:rPr lang="en-US" sz="4500" dirty="0">
                <a:latin typeface="+mj-lt"/>
              </a:rPr>
              <a:t> the type of institution the student attends will determine the percent of need.  The percent of need for 2- and 4-year independent and 4-year public institutions is </a:t>
            </a:r>
            <a:r>
              <a:rPr lang="en-US" sz="4500" b="1" dirty="0">
                <a:latin typeface="+mj-lt"/>
              </a:rPr>
              <a:t>40%</a:t>
            </a:r>
            <a:r>
              <a:rPr lang="en-US" sz="4500" dirty="0">
                <a:latin typeface="+mj-lt"/>
              </a:rPr>
              <a:t>.  The percent of need for 2-year public institutions (community colleges) is </a:t>
            </a:r>
            <a:r>
              <a:rPr lang="en-US" sz="4500" b="1" dirty="0">
                <a:latin typeface="+mj-lt"/>
              </a:rPr>
              <a:t>60%</a:t>
            </a:r>
            <a:r>
              <a:rPr lang="en-US" sz="4500" dirty="0">
                <a:latin typeface="+mj-lt"/>
              </a:rPr>
              <a:t>.</a:t>
            </a:r>
          </a:p>
          <a:p>
            <a:pPr marL="0" indent="0">
              <a:buNone/>
            </a:pPr>
            <a:r>
              <a:rPr lang="en-US" dirty="0"/>
              <a:t>	</a:t>
            </a:r>
            <a:endParaRPr lang="en-US" b="1" dirty="0"/>
          </a:p>
        </p:txBody>
      </p:sp>
      <p:pic>
        <p:nvPicPr>
          <p:cNvPr id="8" name="Picture 7"/>
          <p:cNvPicPr>
            <a:picLocks noChangeAspect="1"/>
          </p:cNvPicPr>
          <p:nvPr/>
        </p:nvPicPr>
        <p:blipFill>
          <a:blip r:embed="rId3"/>
          <a:stretch>
            <a:fillRect/>
          </a:stretch>
        </p:blipFill>
        <p:spPr>
          <a:xfrm>
            <a:off x="3505200" y="6134057"/>
            <a:ext cx="2743451" cy="469275"/>
          </a:xfrm>
          <a:prstGeom prst="rect">
            <a:avLst/>
          </a:prstGeom>
        </p:spPr>
      </p:pic>
    </p:spTree>
    <p:extLst>
      <p:ext uri="{BB962C8B-B14F-4D97-AF65-F5344CB8AC3E}">
        <p14:creationId xmlns:p14="http://schemas.microsoft.com/office/powerpoint/2010/main" val="16335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8"/>
            <a:ext cx="8686800" cy="953292"/>
          </a:xfrm>
        </p:spPr>
        <p:txBody>
          <a:bodyPr>
            <a:normAutofit fontScale="90000"/>
          </a:bodyPr>
          <a:lstStyle/>
          <a:p>
            <a:pPr algn="l"/>
            <a:r>
              <a:rPr lang="en-US" sz="3200" b="1" dirty="0">
                <a:solidFill>
                  <a:srgbClr val="FF0000"/>
                </a:solidFill>
              </a:rPr>
              <a:t/>
            </a:r>
            <a:br>
              <a:rPr lang="en-US" sz="3200" b="1" dirty="0">
                <a:solidFill>
                  <a:srgbClr val="FF0000"/>
                </a:solidFill>
              </a:rPr>
            </a:br>
            <a:r>
              <a:rPr lang="en-US" sz="3600" b="1" dirty="0">
                <a:solidFill>
                  <a:srgbClr val="FF0000"/>
                </a:solidFill>
              </a:rPr>
              <a:t>Role of MHEC-OSFA</a:t>
            </a:r>
          </a:p>
        </p:txBody>
      </p:sp>
      <p:sp>
        <p:nvSpPr>
          <p:cNvPr id="3" name="Content Placeholder 2"/>
          <p:cNvSpPr>
            <a:spLocks noGrp="1"/>
          </p:cNvSpPr>
          <p:nvPr>
            <p:ph idx="1"/>
          </p:nvPr>
        </p:nvSpPr>
        <p:spPr>
          <a:xfrm>
            <a:off x="76200" y="1370014"/>
            <a:ext cx="8610600" cy="4802186"/>
          </a:xfrm>
        </p:spPr>
        <p:txBody>
          <a:bodyPr>
            <a:normAutofit/>
          </a:bodyPr>
          <a:lstStyle/>
          <a:p>
            <a:pPr marL="0" indent="0">
              <a:buNone/>
            </a:pPr>
            <a:r>
              <a:rPr lang="en-US" sz="2400" dirty="0"/>
              <a:t>The institution is required to perform certain processes in MDCAPS which include but are not limited to:</a:t>
            </a:r>
          </a:p>
          <a:p>
            <a:r>
              <a:rPr lang="en-US" sz="2400" dirty="0"/>
              <a:t>Reporting Institutional Student Information Record (ISIR) based on federal verification performed on selected EA recipients;</a:t>
            </a:r>
          </a:p>
          <a:p>
            <a:r>
              <a:rPr lang="en-US" sz="2400" dirty="0"/>
              <a:t>Certify the eligibility of EA and GA recipients per semester in MDCAPS based on program eligibility requirements which include but are not limited to full-time enrollment, Maryland residency demonstrated by the student and parent (if dependent), degree-seeking status, and compliance of Satisfactory Academic Progress (SAP</a:t>
            </a:r>
            <a:r>
              <a:rPr lang="en-US" sz="2400" dirty="0" smtClean="0"/>
              <a:t>); and  </a:t>
            </a:r>
            <a:endParaRPr lang="en-US" sz="2400" dirty="0"/>
          </a:p>
          <a:p>
            <a:r>
              <a:rPr lang="en-US" sz="2400" dirty="0"/>
              <a:t>Updating MDCAPS of all </a:t>
            </a:r>
            <a:r>
              <a:rPr lang="en-US" sz="2400" dirty="0" smtClean="0"/>
              <a:t>CBEAG </a:t>
            </a:r>
            <a:r>
              <a:rPr lang="en-US" sz="2400" dirty="0"/>
              <a:t>recipients awarded by the institution in a given year.  </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28"/>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Tree>
    <p:extLst>
      <p:ext uri="{BB962C8B-B14F-4D97-AF65-F5344CB8AC3E}">
        <p14:creationId xmlns:p14="http://schemas.microsoft.com/office/powerpoint/2010/main" val="3010422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793" cy="798645"/>
          </a:xfrm>
          <a:prstGeom prst="rect">
            <a:avLst/>
          </a:prstGeom>
        </p:spPr>
      </p:pic>
      <p:sp>
        <p:nvSpPr>
          <p:cNvPr id="2" name="Title 1"/>
          <p:cNvSpPr>
            <a:spLocks noGrp="1"/>
          </p:cNvSpPr>
          <p:nvPr>
            <p:ph type="title"/>
          </p:nvPr>
        </p:nvSpPr>
        <p:spPr>
          <a:xfrm>
            <a:off x="0" y="882739"/>
            <a:ext cx="8686800" cy="412661"/>
          </a:xfrm>
        </p:spPr>
        <p:txBody>
          <a:bodyPr>
            <a:noAutofit/>
          </a:bodyPr>
          <a:lstStyle/>
          <a:p>
            <a:pPr algn="l"/>
            <a:r>
              <a:rPr lang="en-US" sz="3200" b="1" dirty="0">
                <a:solidFill>
                  <a:srgbClr val="FF0000"/>
                </a:solidFill>
              </a:rPr>
              <a:t>Campus Based EAG (cont’d)</a:t>
            </a:r>
            <a:endParaRPr lang="en-US" sz="3200" dirty="0"/>
          </a:p>
        </p:txBody>
      </p:sp>
      <p:sp>
        <p:nvSpPr>
          <p:cNvPr id="3" name="Content Placeholder 2"/>
          <p:cNvSpPr>
            <a:spLocks noGrp="1"/>
          </p:cNvSpPr>
          <p:nvPr>
            <p:ph idx="1"/>
          </p:nvPr>
        </p:nvSpPr>
        <p:spPr>
          <a:xfrm>
            <a:off x="0" y="1371600"/>
            <a:ext cx="9144000" cy="4762457"/>
          </a:xfrm>
        </p:spPr>
        <p:txBody>
          <a:bodyPr>
            <a:normAutofit/>
          </a:bodyPr>
          <a:lstStyle/>
          <a:p>
            <a:pPr marL="0" indent="0">
              <a:buNone/>
            </a:pPr>
            <a:r>
              <a:rPr lang="en-US" sz="3000" b="1" u="sng" dirty="0" smtClean="0">
                <a:latin typeface="+mj-lt"/>
              </a:rPr>
              <a:t>Percent </a:t>
            </a:r>
            <a:r>
              <a:rPr lang="en-US" sz="3000" b="1" u="sng" dirty="0">
                <a:latin typeface="+mj-lt"/>
              </a:rPr>
              <a:t>of Need:</a:t>
            </a:r>
            <a:r>
              <a:rPr lang="en-US" sz="3000" dirty="0">
                <a:latin typeface="+mj-lt"/>
              </a:rPr>
              <a:t>  </a:t>
            </a:r>
            <a:r>
              <a:rPr lang="en-US" sz="3000" b="1" dirty="0">
                <a:latin typeface="+mj-lt"/>
              </a:rPr>
              <a:t>2017-2018 academic year:</a:t>
            </a:r>
            <a:r>
              <a:rPr lang="en-US" sz="3000" dirty="0">
                <a:latin typeface="+mj-lt"/>
              </a:rPr>
              <a:t> </a:t>
            </a:r>
            <a:endParaRPr lang="en-US" sz="3000" dirty="0" smtClean="0">
              <a:latin typeface="+mj-lt"/>
            </a:endParaRPr>
          </a:p>
          <a:p>
            <a:r>
              <a:rPr lang="en-US" sz="3000" dirty="0" smtClean="0">
                <a:latin typeface="+mj-lt"/>
              </a:rPr>
              <a:t>The </a:t>
            </a:r>
            <a:r>
              <a:rPr lang="en-US" sz="3000" dirty="0">
                <a:latin typeface="+mj-lt"/>
              </a:rPr>
              <a:t>type of institution the student attends will determine the percent of </a:t>
            </a:r>
            <a:r>
              <a:rPr lang="en-US" sz="3000" dirty="0" smtClean="0">
                <a:latin typeface="+mj-lt"/>
              </a:rPr>
              <a:t>need; and </a:t>
            </a:r>
          </a:p>
          <a:p>
            <a:pPr marL="0" indent="0">
              <a:buNone/>
            </a:pPr>
            <a:r>
              <a:rPr lang="en-US" sz="3000" dirty="0" smtClean="0">
                <a:latin typeface="+mj-lt"/>
              </a:rPr>
              <a:t> </a:t>
            </a:r>
          </a:p>
          <a:p>
            <a:r>
              <a:rPr lang="en-US" sz="3000" dirty="0" smtClean="0">
                <a:latin typeface="+mj-lt"/>
              </a:rPr>
              <a:t>The </a:t>
            </a:r>
            <a:r>
              <a:rPr lang="en-US" sz="3000" dirty="0">
                <a:latin typeface="+mj-lt"/>
              </a:rPr>
              <a:t>percent of need for 2- and 4-year independent and 4-year public institutions is </a:t>
            </a:r>
            <a:r>
              <a:rPr lang="en-US" sz="3000" b="1" dirty="0">
                <a:latin typeface="+mj-lt"/>
              </a:rPr>
              <a:t>40%</a:t>
            </a:r>
            <a:r>
              <a:rPr lang="en-US" sz="3000" dirty="0">
                <a:latin typeface="+mj-lt"/>
              </a:rPr>
              <a:t>.  The percent of need for 2-year public institutions (community colleges) is </a:t>
            </a:r>
            <a:r>
              <a:rPr lang="en-US" sz="3000" b="1" dirty="0">
                <a:latin typeface="+mj-lt"/>
              </a:rPr>
              <a:t>60%</a:t>
            </a:r>
            <a:r>
              <a:rPr lang="en-US" sz="3000" dirty="0">
                <a:latin typeface="+mj-lt"/>
              </a:rPr>
              <a:t>.</a:t>
            </a:r>
          </a:p>
          <a:p>
            <a:pPr marL="0" indent="0">
              <a:buNone/>
            </a:pPr>
            <a:r>
              <a:rPr lang="en-US" dirty="0"/>
              <a:t>	</a:t>
            </a:r>
            <a:endParaRPr lang="en-US" b="1" dirty="0"/>
          </a:p>
        </p:txBody>
      </p:sp>
      <p:pic>
        <p:nvPicPr>
          <p:cNvPr id="8" name="Picture 7"/>
          <p:cNvPicPr>
            <a:picLocks noChangeAspect="1"/>
          </p:cNvPicPr>
          <p:nvPr/>
        </p:nvPicPr>
        <p:blipFill>
          <a:blip r:embed="rId3"/>
          <a:stretch>
            <a:fillRect/>
          </a:stretch>
        </p:blipFill>
        <p:spPr>
          <a:xfrm>
            <a:off x="3505200" y="6134057"/>
            <a:ext cx="2743451" cy="469275"/>
          </a:xfrm>
          <a:prstGeom prst="rect">
            <a:avLst/>
          </a:prstGeom>
        </p:spPr>
      </p:pic>
    </p:spTree>
    <p:extLst>
      <p:ext uri="{BB962C8B-B14F-4D97-AF65-F5344CB8AC3E}">
        <p14:creationId xmlns:p14="http://schemas.microsoft.com/office/powerpoint/2010/main" val="471304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791436"/>
            <a:ext cx="8686801" cy="580164"/>
          </a:xfrm>
        </p:spPr>
        <p:txBody>
          <a:bodyPr>
            <a:normAutofit fontScale="90000"/>
          </a:bodyPr>
          <a:lstStyle/>
          <a:p>
            <a:pPr algn="l"/>
            <a:r>
              <a:rPr lang="en-US" sz="3600" b="1" dirty="0">
                <a:solidFill>
                  <a:srgbClr val="FF0000"/>
                </a:solidFill>
              </a:rPr>
              <a:t>OSFA Cost of Attendance</a:t>
            </a:r>
            <a:endParaRPr lang="en-US" dirty="0">
              <a:solidFill>
                <a:srgbClr val="FF0000"/>
              </a:solidFil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664"/>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
        <p:nvSpPr>
          <p:cNvPr id="5" name="Content Placeholder 4"/>
          <p:cNvSpPr>
            <a:spLocks noGrp="1"/>
          </p:cNvSpPr>
          <p:nvPr>
            <p:ph idx="1"/>
          </p:nvPr>
        </p:nvSpPr>
        <p:spPr>
          <a:xfrm>
            <a:off x="0" y="1295400"/>
            <a:ext cx="8686800" cy="4876799"/>
          </a:xfrm>
        </p:spPr>
        <p:txBody>
          <a:bodyPr/>
          <a:lstStyle/>
          <a:p>
            <a:pPr marL="0" indent="0">
              <a:buNone/>
            </a:pPr>
            <a:r>
              <a:rPr lang="en-US" sz="2200" dirty="0">
                <a:latin typeface="+mj-lt"/>
              </a:rPr>
              <a:t>The institution’s OSFA Cost of Attendance is to be used as the basis for determining a student’s need and </a:t>
            </a:r>
            <a:r>
              <a:rPr lang="en-US" sz="2200" dirty="0" smtClean="0">
                <a:latin typeface="+mj-lt"/>
              </a:rPr>
              <a:t>CBEAG </a:t>
            </a:r>
            <a:r>
              <a:rPr lang="en-US" sz="2200" dirty="0">
                <a:latin typeface="+mj-lt"/>
              </a:rPr>
              <a:t>award eligibility.</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8" y="2171700"/>
            <a:ext cx="7772401" cy="3733800"/>
          </a:xfrm>
          <a:prstGeom prst="rect">
            <a:avLst/>
          </a:prstGeom>
        </p:spPr>
      </p:pic>
      <p:sp>
        <p:nvSpPr>
          <p:cNvPr id="7" name="Rectangle 6"/>
          <p:cNvSpPr/>
          <p:nvPr/>
        </p:nvSpPr>
        <p:spPr>
          <a:xfrm>
            <a:off x="7391400" y="31242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868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56267"/>
            <a:ext cx="8686800" cy="539133"/>
          </a:xfrm>
        </p:spPr>
        <p:txBody>
          <a:bodyPr>
            <a:normAutofit fontScale="90000"/>
          </a:bodyPr>
          <a:lstStyle/>
          <a:p>
            <a:pPr algn="l"/>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r>
              <a:rPr lang="en-US" sz="2700" b="1" dirty="0"/>
              <a:t>Example for a 2-Year Community College</a:t>
            </a:r>
            <a:br>
              <a:rPr lang="en-US" sz="2700" b="1" dirty="0"/>
            </a:br>
            <a:r>
              <a:rPr lang="en-US" sz="2700" b="1" dirty="0"/>
              <a:t/>
            </a:r>
            <a:br>
              <a:rPr lang="en-US" sz="2700" b="1" dirty="0"/>
            </a:br>
            <a:r>
              <a:rPr lang="en-US" sz="3600" b="1" dirty="0">
                <a:solidFill>
                  <a:srgbClr val="FF0000"/>
                </a:solidFill>
              </a:rPr>
              <a:t>OSFA Cost of </a:t>
            </a:r>
            <a:r>
              <a:rPr lang="en-US" sz="3600" b="1" dirty="0" smtClean="0">
                <a:solidFill>
                  <a:srgbClr val="FF0000"/>
                </a:solidFill>
              </a:rPr>
              <a:t>Attendance (cont’d)</a:t>
            </a:r>
            <a:r>
              <a:rPr lang="en-US" sz="2700" b="1" dirty="0" smtClean="0"/>
              <a:t/>
            </a:r>
            <a:br>
              <a:rPr lang="en-US" sz="2700" b="1" dirty="0" smtClean="0"/>
            </a:br>
            <a:r>
              <a:rPr lang="en-US" sz="2700" b="1" dirty="0" smtClean="0"/>
              <a:t/>
            </a:r>
            <a:br>
              <a:rPr lang="en-US" sz="2700" b="1" dirty="0" smtClean="0"/>
            </a:br>
            <a:r>
              <a:rPr lang="en-US" sz="2200" dirty="0" smtClean="0"/>
              <a:t>The </a:t>
            </a:r>
            <a:r>
              <a:rPr lang="en-US" sz="2200" dirty="0"/>
              <a:t>Auditor </a:t>
            </a:r>
            <a:r>
              <a:rPr lang="en-US" sz="2200" dirty="0" smtClean="0"/>
              <a:t>should access the COA Budgets for EA/GA Awards screen to view the results for the specific institution (example below); and</a:t>
            </a:r>
            <a:br>
              <a:rPr lang="en-US" sz="2200" dirty="0" smtClean="0"/>
            </a:br>
            <a:r>
              <a:rPr lang="en-US" sz="2200" dirty="0" smtClean="0"/>
              <a:t/>
            </a:r>
            <a:br>
              <a:rPr lang="en-US" sz="2200" dirty="0" smtClean="0"/>
            </a:br>
            <a:r>
              <a:rPr lang="en-US" sz="2200" dirty="0" smtClean="0"/>
              <a:t>The Auditor must </a:t>
            </a:r>
            <a:r>
              <a:rPr lang="en-US" sz="2200" dirty="0"/>
              <a:t>calculate the student’s </a:t>
            </a:r>
            <a:r>
              <a:rPr lang="en-US" sz="2200" dirty="0" smtClean="0"/>
              <a:t>CBEAG </a:t>
            </a:r>
            <a:r>
              <a:rPr lang="en-US" sz="2200" dirty="0"/>
              <a:t>eligibility using </a:t>
            </a:r>
            <a:r>
              <a:rPr lang="en-US" sz="2200" dirty="0" smtClean="0"/>
              <a:t>the Cost </a:t>
            </a:r>
            <a:r>
              <a:rPr lang="en-US" sz="2200" dirty="0"/>
              <a:t>of Attendance associated with the student’s housing status</a:t>
            </a:r>
            <a:r>
              <a:rPr lang="en-US" sz="2200" dirty="0" smtClean="0"/>
              <a:t>. </a:t>
            </a:r>
            <a:endParaRPr lang="en-US" sz="22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77" y="3810000"/>
            <a:ext cx="8229600" cy="2128344"/>
          </a:xfrm>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Tree>
    <p:extLst>
      <p:ext uri="{BB962C8B-B14F-4D97-AF65-F5344CB8AC3E}">
        <p14:creationId xmlns:p14="http://schemas.microsoft.com/office/powerpoint/2010/main" val="2613110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lang="en-US" sz="3200" b="1" dirty="0">
                <a:solidFill>
                  <a:srgbClr val="FF0000"/>
                </a:solidFill>
              </a:rPr>
              <a:t/>
            </a:r>
            <a:br>
              <a:rPr lang="en-US" sz="3200" b="1" dirty="0">
                <a:solidFill>
                  <a:srgbClr val="FF0000"/>
                </a:solidFill>
              </a:rPr>
            </a:br>
            <a:r>
              <a:rPr lang="en-US" sz="3200" b="1" dirty="0">
                <a:solidFill>
                  <a:srgbClr val="FF0000"/>
                </a:solidFill>
              </a:rPr>
              <a:t>Campus Based EAG (cont’d)</a:t>
            </a:r>
            <a:endParaRPr lang="en-US" sz="3200" dirty="0"/>
          </a:p>
        </p:txBody>
      </p:sp>
      <p:sp>
        <p:nvSpPr>
          <p:cNvPr id="3" name="Content Placeholder 2"/>
          <p:cNvSpPr>
            <a:spLocks noGrp="1"/>
          </p:cNvSpPr>
          <p:nvPr>
            <p:ph idx="1"/>
          </p:nvPr>
        </p:nvSpPr>
        <p:spPr>
          <a:xfrm>
            <a:off x="76597" y="1343896"/>
            <a:ext cx="8839200" cy="5013324"/>
          </a:xfrm>
        </p:spPr>
        <p:txBody>
          <a:bodyPr>
            <a:normAutofit/>
          </a:bodyPr>
          <a:lstStyle/>
          <a:p>
            <a:pPr marL="0" indent="0">
              <a:buNone/>
            </a:pPr>
            <a:r>
              <a:rPr lang="en-US" sz="2900" b="1" u="sng" dirty="0"/>
              <a:t>Numerical example</a:t>
            </a:r>
            <a:r>
              <a:rPr lang="en-US" sz="2900" b="1" dirty="0"/>
              <a:t>:</a:t>
            </a:r>
          </a:p>
          <a:p>
            <a:pPr marL="0" indent="0">
              <a:buNone/>
            </a:pPr>
            <a:r>
              <a:rPr lang="en-US" sz="2100" dirty="0"/>
              <a:t>           COA 						10,218</a:t>
            </a:r>
          </a:p>
          <a:p>
            <a:pPr marL="0" indent="0">
              <a:buNone/>
            </a:pPr>
            <a:r>
              <a:rPr lang="en-US" sz="2100" dirty="0"/>
              <a:t>-          EFC 						- 4,000  </a:t>
            </a:r>
          </a:p>
          <a:p>
            <a:pPr marL="0" indent="0">
              <a:buNone/>
            </a:pPr>
            <a:r>
              <a:rPr lang="en-US" sz="2100" dirty="0"/>
              <a:t>+         COLA Adjustment Figure			               +   200</a:t>
            </a:r>
          </a:p>
          <a:p>
            <a:pPr marL="0" indent="0">
              <a:buNone/>
            </a:pPr>
            <a:r>
              <a:rPr lang="en-US" sz="2100" dirty="0"/>
              <a:t>-          Pell Grant					               -  1970</a:t>
            </a:r>
          </a:p>
          <a:p>
            <a:pPr>
              <a:buFontTx/>
              <a:buChar char="-"/>
            </a:pPr>
            <a:r>
              <a:rPr lang="en-US" sz="2100" dirty="0"/>
              <a:t>      Other Scholarships (i.e. WSSAG)		               - 3,000     </a:t>
            </a:r>
          </a:p>
          <a:p>
            <a:pPr marL="0" indent="0">
              <a:buNone/>
            </a:pPr>
            <a:r>
              <a:rPr lang="en-US" sz="2100" dirty="0"/>
              <a:t>=         OSFA Adjusted Need  			                 </a:t>
            </a:r>
            <a:r>
              <a:rPr lang="en-US" sz="2100" b="1" dirty="0"/>
              <a:t>1,448</a:t>
            </a:r>
          </a:p>
          <a:p>
            <a:pPr marL="0" indent="0">
              <a:buNone/>
            </a:pPr>
            <a:endParaRPr lang="en-US" sz="2100" dirty="0"/>
          </a:p>
          <a:p>
            <a:pPr marL="0" indent="0">
              <a:buNone/>
            </a:pPr>
            <a:r>
              <a:rPr lang="en-US" sz="2100" dirty="0"/>
              <a:t>Multiply 1,448 by 60% (if a 2-Year institution), and the student would get an award of $900 (rounded up from 868</a:t>
            </a:r>
            <a:r>
              <a:rPr lang="en-US" sz="2100" dirty="0" smtClean="0"/>
              <a:t>).</a:t>
            </a:r>
          </a:p>
          <a:p>
            <a:pPr marL="0" indent="0">
              <a:buNone/>
            </a:pPr>
            <a:r>
              <a:rPr lang="en-US" sz="2100" dirty="0" smtClean="0"/>
              <a:t>  </a:t>
            </a:r>
            <a:endParaRPr lang="en-US" sz="2100" dirty="0"/>
          </a:p>
          <a:p>
            <a:pPr marL="0" indent="0" algn="ctr">
              <a:buNone/>
            </a:pPr>
            <a:r>
              <a:rPr lang="en-US" sz="2100" b="1" u="sng" dirty="0"/>
              <a:t>Note</a:t>
            </a:r>
            <a:r>
              <a:rPr lang="en-US" sz="2100" b="1" dirty="0"/>
              <a:t>:  </a:t>
            </a:r>
            <a:r>
              <a:rPr lang="en-GB" sz="2100" dirty="0"/>
              <a:t>The award amount is rounded to the nearest $100</a:t>
            </a:r>
          </a:p>
          <a:p>
            <a:pPr marL="0" indent="0">
              <a:buNone/>
            </a:pPr>
            <a:endParaRPr lang="en-US" dirty="0"/>
          </a:p>
          <a:p>
            <a:pPr marL="0" indent="0">
              <a:buNone/>
            </a:pPr>
            <a:endParaRPr lang="en-US" sz="2900" dirty="0"/>
          </a:p>
          <a:p>
            <a:pPr marL="0" indent="0">
              <a:buNone/>
            </a:pPr>
            <a:endParaRPr lang="en-US" sz="2900" dirty="0"/>
          </a:p>
          <a:p>
            <a:pPr marL="0" indent="0">
              <a:buNone/>
            </a:pPr>
            <a:endParaRPr lang="en-US" sz="2900" dirty="0"/>
          </a:p>
          <a:p>
            <a:pPr marL="0" indent="0">
              <a:buNone/>
            </a:pPr>
            <a:endParaRPr lang="en-US" dirty="0"/>
          </a:p>
        </p:txBody>
      </p:sp>
      <p:pic>
        <p:nvPicPr>
          <p:cNvPr id="4" name="Picture 3"/>
          <p:cNvPicPr>
            <a:picLocks noChangeAspect="1"/>
          </p:cNvPicPr>
          <p:nvPr/>
        </p:nvPicPr>
        <p:blipFill>
          <a:blip r:embed="rId2"/>
          <a:stretch>
            <a:fillRect/>
          </a:stretch>
        </p:blipFill>
        <p:spPr>
          <a:xfrm>
            <a:off x="0" y="0"/>
            <a:ext cx="9144793" cy="798645"/>
          </a:xfrm>
          <a:prstGeom prst="rect">
            <a:avLst/>
          </a:prstGeom>
        </p:spPr>
      </p:pic>
      <p:pic>
        <p:nvPicPr>
          <p:cNvPr id="6" name="Picture 5"/>
          <p:cNvPicPr>
            <a:picLocks noChangeAspect="1"/>
          </p:cNvPicPr>
          <p:nvPr/>
        </p:nvPicPr>
        <p:blipFill>
          <a:blip r:embed="rId3"/>
          <a:stretch>
            <a:fillRect/>
          </a:stretch>
        </p:blipFill>
        <p:spPr>
          <a:xfrm>
            <a:off x="3352800" y="6323233"/>
            <a:ext cx="2895851" cy="506012"/>
          </a:xfrm>
          <a:prstGeom prst="rect">
            <a:avLst/>
          </a:prstGeom>
        </p:spPr>
      </p:pic>
    </p:spTree>
    <p:extLst>
      <p:ext uri="{BB962C8B-B14F-4D97-AF65-F5344CB8AC3E}">
        <p14:creationId xmlns:p14="http://schemas.microsoft.com/office/powerpoint/2010/main" val="1998714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243"/>
            <a:ext cx="8763000" cy="1106557"/>
          </a:xfrm>
        </p:spPr>
        <p:txBody>
          <a:bodyPr>
            <a:normAutofit fontScale="90000"/>
          </a:bodyPr>
          <a:lstStyle/>
          <a:p>
            <a:pPr algn="l"/>
            <a:r>
              <a:rPr lang="en-US" dirty="0">
                <a:solidFill>
                  <a:srgbClr val="FF0000"/>
                </a:solidFill>
              </a:rPr>
              <a:t/>
            </a:r>
            <a:br>
              <a:rPr lang="en-US" dirty="0">
                <a:solidFill>
                  <a:srgbClr val="FF0000"/>
                </a:solidFill>
              </a:rPr>
            </a:br>
            <a:r>
              <a:rPr lang="en-US" sz="3600" b="1" dirty="0">
                <a:solidFill>
                  <a:srgbClr val="FF0000"/>
                </a:solidFill>
              </a:rPr>
              <a:t>Campus Based EAG Calculator</a:t>
            </a:r>
            <a:r>
              <a:rPr lang="en-US" dirty="0">
                <a:solidFill>
                  <a:srgbClr val="FF0000"/>
                </a:solidFill>
              </a:rPr>
              <a:t/>
            </a:r>
            <a:br>
              <a:rPr lang="en-US" dirty="0">
                <a:solidFill>
                  <a:srgbClr val="FF0000"/>
                </a:solidFill>
              </a:rPr>
            </a:br>
            <a:endParaRPr lang="en-US" sz="1800" dirty="0">
              <a:solidFill>
                <a:srgbClr val="FF0000"/>
              </a:solidFil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
        <p:nvSpPr>
          <p:cNvPr id="6" name="Rectangle 5"/>
          <p:cNvSpPr/>
          <p:nvPr/>
        </p:nvSpPr>
        <p:spPr>
          <a:xfrm>
            <a:off x="0" y="1301655"/>
            <a:ext cx="8305800" cy="369332"/>
          </a:xfrm>
          <a:prstGeom prst="rect">
            <a:avLst/>
          </a:prstGeom>
        </p:spPr>
        <p:txBody>
          <a:bodyPr wrap="square">
            <a:spAutoFit/>
          </a:bodyPr>
          <a:lstStyle/>
          <a:p>
            <a:r>
              <a:rPr lang="en-US" b="1" dirty="0">
                <a:solidFill>
                  <a:prstClr val="black"/>
                </a:solidFill>
              </a:rPr>
              <a:t> </a:t>
            </a:r>
            <a:r>
              <a:rPr lang="en-US" dirty="0">
                <a:solidFill>
                  <a:prstClr val="black"/>
                </a:solidFill>
              </a:rPr>
              <a:t>Below is a sample spreadsheet that may be used to calculate CBEAG eligibility:</a:t>
            </a:r>
          </a:p>
        </p:txBody>
      </p:sp>
      <p:pic>
        <p:nvPicPr>
          <p:cNvPr id="8" name="Picture 7"/>
          <p:cNvPicPr>
            <a:picLocks noChangeAspect="1"/>
          </p:cNvPicPr>
          <p:nvPr/>
        </p:nvPicPr>
        <p:blipFill>
          <a:blip r:embed="rId3"/>
          <a:stretch>
            <a:fillRect/>
          </a:stretch>
        </p:blipFill>
        <p:spPr>
          <a:xfrm>
            <a:off x="990600" y="1905001"/>
            <a:ext cx="6972300" cy="4374308"/>
          </a:xfrm>
          <a:prstGeom prst="rect">
            <a:avLst/>
          </a:prstGeom>
        </p:spPr>
      </p:pic>
    </p:spTree>
    <p:extLst>
      <p:ext uri="{BB962C8B-B14F-4D97-AF65-F5344CB8AC3E}">
        <p14:creationId xmlns:p14="http://schemas.microsoft.com/office/powerpoint/2010/main" val="4288789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763000" cy="1219200"/>
          </a:xfrm>
        </p:spPr>
        <p:txBody>
          <a:bodyPr>
            <a:normAutofit fontScale="90000"/>
          </a:bodyPr>
          <a:lstStyle/>
          <a:p>
            <a:pPr algn="l"/>
            <a:r>
              <a:rPr lang="en-US" dirty="0">
                <a:solidFill>
                  <a:srgbClr val="FF0000"/>
                </a:solidFill>
              </a:rPr>
              <a:t/>
            </a:r>
            <a:br>
              <a:rPr lang="en-US" dirty="0">
                <a:solidFill>
                  <a:srgbClr val="FF0000"/>
                </a:solidFill>
              </a:rPr>
            </a:br>
            <a:r>
              <a:rPr lang="en-US" sz="3600" b="1" dirty="0">
                <a:solidFill>
                  <a:srgbClr val="FF0000"/>
                </a:solidFill>
              </a:rPr>
              <a:t>Campus Based EAG Calculator (cont’d)</a:t>
            </a:r>
            <a:r>
              <a:rPr lang="en-US" dirty="0">
                <a:solidFill>
                  <a:srgbClr val="FF0000"/>
                </a:solidFill>
              </a:rPr>
              <a:t/>
            </a:r>
            <a:br>
              <a:rPr lang="en-US" dirty="0">
                <a:solidFill>
                  <a:srgbClr val="FF0000"/>
                </a:solidFill>
              </a:rPr>
            </a:br>
            <a:endParaRPr lang="en-US" sz="1800" dirty="0">
              <a:solidFill>
                <a:srgbClr val="FF0000"/>
              </a:solidFil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p:txBody>
      </p:sp>
      <p:sp>
        <p:nvSpPr>
          <p:cNvPr id="8" name="Rectangle 7"/>
          <p:cNvSpPr/>
          <p:nvPr/>
        </p:nvSpPr>
        <p:spPr>
          <a:xfrm>
            <a:off x="0" y="1447800"/>
            <a:ext cx="8991600" cy="4949047"/>
          </a:xfrm>
          <a:prstGeom prst="rect">
            <a:avLst/>
          </a:prstGeom>
        </p:spPr>
        <p:txBody>
          <a:bodyPr wrap="square">
            <a:spAutoFit/>
          </a:bodyPr>
          <a:lstStyle/>
          <a:p>
            <a:pPr lvl="0">
              <a:spcBef>
                <a:spcPct val="20000"/>
              </a:spcBef>
            </a:pPr>
            <a:r>
              <a:rPr lang="en-GB" sz="2400" b="1" dirty="0">
                <a:solidFill>
                  <a:prstClr val="black"/>
                </a:solidFill>
                <a:latin typeface="+mj-lt"/>
              </a:rPr>
              <a:t>Remember…</a:t>
            </a:r>
          </a:p>
          <a:p>
            <a:pPr marL="342900" lvl="0" indent="-342900">
              <a:spcBef>
                <a:spcPct val="20000"/>
              </a:spcBef>
              <a:buFont typeface="Arial" panose="020B0604020202020204" pitchFamily="34" charset="0"/>
              <a:buChar char="•"/>
            </a:pPr>
            <a:r>
              <a:rPr lang="en-GB" sz="2200" dirty="0">
                <a:solidFill>
                  <a:prstClr val="black"/>
                </a:solidFill>
                <a:latin typeface="+mj-lt"/>
              </a:rPr>
              <a:t>The OSFA need is rounded to the nearest $100 to obtain the “Correct </a:t>
            </a:r>
            <a:r>
              <a:rPr lang="en-GB" sz="2200" dirty="0" smtClean="0">
                <a:solidFill>
                  <a:prstClr val="black"/>
                </a:solidFill>
                <a:latin typeface="+mj-lt"/>
              </a:rPr>
              <a:t>CBEAG </a:t>
            </a:r>
            <a:r>
              <a:rPr lang="en-GB" sz="2200" dirty="0">
                <a:solidFill>
                  <a:prstClr val="black"/>
                </a:solidFill>
                <a:latin typeface="+mj-lt"/>
              </a:rPr>
              <a:t>award amount”;</a:t>
            </a:r>
          </a:p>
          <a:p>
            <a:pPr lvl="0">
              <a:spcBef>
                <a:spcPct val="20000"/>
              </a:spcBef>
            </a:pPr>
            <a:endParaRPr lang="en-GB" sz="2200" dirty="0">
              <a:solidFill>
                <a:prstClr val="black"/>
              </a:solidFill>
              <a:latin typeface="+mj-lt"/>
            </a:endParaRPr>
          </a:p>
          <a:p>
            <a:pPr marL="342900" lvl="0" indent="-342900">
              <a:spcBef>
                <a:spcPct val="20000"/>
              </a:spcBef>
              <a:buFont typeface="Arial" panose="020B0604020202020204" pitchFamily="34" charset="0"/>
              <a:buChar char="•"/>
            </a:pPr>
            <a:r>
              <a:rPr lang="en-GB" sz="2200" dirty="0">
                <a:solidFill>
                  <a:prstClr val="black"/>
                </a:solidFill>
                <a:latin typeface="+mj-lt"/>
              </a:rPr>
              <a:t>The “Correct </a:t>
            </a:r>
            <a:r>
              <a:rPr lang="en-GB" sz="2200" dirty="0" smtClean="0">
                <a:solidFill>
                  <a:prstClr val="black"/>
                </a:solidFill>
                <a:latin typeface="+mj-lt"/>
              </a:rPr>
              <a:t>CBEAG </a:t>
            </a:r>
            <a:r>
              <a:rPr lang="en-GB" sz="2200" dirty="0">
                <a:solidFill>
                  <a:prstClr val="black"/>
                </a:solidFill>
                <a:latin typeface="+mj-lt"/>
              </a:rPr>
              <a:t>award amount” may not exceed $3,000 or be less than $400; and</a:t>
            </a:r>
          </a:p>
          <a:p>
            <a:pPr lvl="0">
              <a:spcBef>
                <a:spcPct val="20000"/>
              </a:spcBef>
            </a:pPr>
            <a:endParaRPr lang="en-GB" sz="2200" dirty="0">
              <a:solidFill>
                <a:prstClr val="black"/>
              </a:solidFill>
              <a:latin typeface="+mj-lt"/>
            </a:endParaRPr>
          </a:p>
          <a:p>
            <a:pPr marL="342900" lvl="0" indent="-342900">
              <a:spcBef>
                <a:spcPct val="20000"/>
              </a:spcBef>
              <a:buFont typeface="Arial" panose="020B0604020202020204" pitchFamily="34" charset="0"/>
              <a:buChar char="•"/>
            </a:pPr>
            <a:r>
              <a:rPr lang="en-GB" sz="2200" dirty="0">
                <a:solidFill>
                  <a:prstClr val="black"/>
                </a:solidFill>
                <a:latin typeface="+mj-lt"/>
              </a:rPr>
              <a:t>The ISIR date must be after March </a:t>
            </a:r>
            <a:r>
              <a:rPr lang="en-GB" sz="2200" dirty="0" smtClean="0">
                <a:solidFill>
                  <a:prstClr val="black"/>
                </a:solidFill>
                <a:latin typeface="+mj-lt"/>
              </a:rPr>
              <a:t>1.</a:t>
            </a:r>
          </a:p>
          <a:p>
            <a:pPr marL="342900" lvl="0" indent="-342900">
              <a:spcBef>
                <a:spcPct val="20000"/>
              </a:spcBef>
              <a:buFont typeface="Arial" panose="020B0604020202020204" pitchFamily="34" charset="0"/>
              <a:buChar char="•"/>
            </a:pPr>
            <a:endParaRPr lang="en-GB" sz="2200" dirty="0">
              <a:solidFill>
                <a:prstClr val="black"/>
              </a:solidFill>
              <a:latin typeface="+mj-lt"/>
            </a:endParaRPr>
          </a:p>
          <a:p>
            <a:pPr marL="342900" lvl="0" indent="-342900">
              <a:spcBef>
                <a:spcPct val="20000"/>
              </a:spcBef>
              <a:buFont typeface="Arial" panose="020B0604020202020204" pitchFamily="34" charset="0"/>
              <a:buChar char="•"/>
            </a:pPr>
            <a:endParaRPr lang="en-GB" sz="2200" dirty="0" smtClean="0">
              <a:solidFill>
                <a:prstClr val="black"/>
              </a:solidFill>
              <a:latin typeface="+mj-lt"/>
            </a:endParaRPr>
          </a:p>
          <a:p>
            <a:pPr lvl="0">
              <a:spcBef>
                <a:spcPct val="20000"/>
              </a:spcBef>
            </a:pPr>
            <a:endParaRPr lang="en-GB" sz="2200" dirty="0">
              <a:solidFill>
                <a:prstClr val="black"/>
              </a:solidFill>
              <a:latin typeface="+mj-lt"/>
            </a:endParaRPr>
          </a:p>
          <a:p>
            <a:pPr lvl="0">
              <a:spcBef>
                <a:spcPct val="20000"/>
              </a:spcBef>
            </a:pPr>
            <a:endParaRPr lang="en-GB" sz="3200" dirty="0">
              <a:solidFill>
                <a:prstClr val="black"/>
              </a:solidFill>
            </a:endParaRPr>
          </a:p>
        </p:txBody>
      </p:sp>
    </p:spTree>
    <p:extLst>
      <p:ext uri="{BB962C8B-B14F-4D97-AF65-F5344CB8AC3E}">
        <p14:creationId xmlns:p14="http://schemas.microsoft.com/office/powerpoint/2010/main" val="4260548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942"/>
            <a:ext cx="8668109" cy="904258"/>
          </a:xfrm>
        </p:spPr>
        <p:txBody>
          <a:bodyPr>
            <a:normAutofit fontScale="90000"/>
          </a:bodyPr>
          <a:lstStyle/>
          <a:p>
            <a:pPr algn="l"/>
            <a:r>
              <a:rPr lang="en-US" dirty="0">
                <a:solidFill>
                  <a:srgbClr val="FF0000"/>
                </a:solidFill>
              </a:rPr>
              <a:t/>
            </a:r>
            <a:br>
              <a:rPr lang="en-US" dirty="0">
                <a:solidFill>
                  <a:srgbClr val="FF0000"/>
                </a:solidFill>
              </a:rPr>
            </a:br>
            <a:r>
              <a:rPr lang="en-US" sz="3600" b="1" dirty="0" smtClean="0">
                <a:solidFill>
                  <a:srgbClr val="FF0000"/>
                </a:solidFill>
              </a:rPr>
              <a:t>CBEAG </a:t>
            </a:r>
            <a:r>
              <a:rPr lang="en-US" sz="3600" b="1" dirty="0">
                <a:solidFill>
                  <a:srgbClr val="FF0000"/>
                </a:solidFill>
              </a:rPr>
              <a:t>Last Dollar Award</a:t>
            </a:r>
          </a:p>
        </p:txBody>
      </p:sp>
      <p:sp>
        <p:nvSpPr>
          <p:cNvPr id="3" name="Content Placeholder 2"/>
          <p:cNvSpPr>
            <a:spLocks noGrp="1"/>
          </p:cNvSpPr>
          <p:nvPr>
            <p:ph idx="1"/>
          </p:nvPr>
        </p:nvSpPr>
        <p:spPr>
          <a:xfrm>
            <a:off x="0" y="1219200"/>
            <a:ext cx="8991600" cy="4953000"/>
          </a:xfrm>
        </p:spPr>
        <p:txBody>
          <a:bodyPr>
            <a:normAutofit/>
          </a:bodyPr>
          <a:lstStyle/>
          <a:p>
            <a:pPr marL="0" indent="0">
              <a:buNone/>
            </a:pPr>
            <a:endParaRPr lang="en-GB" sz="2700" dirty="0"/>
          </a:p>
          <a:p>
            <a:r>
              <a:rPr lang="en-GB" sz="2200" dirty="0">
                <a:latin typeface="+mj-lt"/>
              </a:rPr>
              <a:t>If the Institution’s </a:t>
            </a:r>
            <a:r>
              <a:rPr lang="en-GB" sz="2200" dirty="0" smtClean="0">
                <a:latin typeface="+mj-lt"/>
              </a:rPr>
              <a:t>CBEAG </a:t>
            </a:r>
            <a:r>
              <a:rPr lang="en-GB" sz="2200" dirty="0">
                <a:latin typeface="+mj-lt"/>
              </a:rPr>
              <a:t>allocation was </a:t>
            </a:r>
            <a:r>
              <a:rPr lang="en-GB" sz="2200" dirty="0" smtClean="0">
                <a:latin typeface="+mj-lt"/>
              </a:rPr>
              <a:t>at </a:t>
            </a:r>
            <a:r>
              <a:rPr lang="en-GB" sz="2200" b="1" dirty="0">
                <a:latin typeface="+mj-lt"/>
              </a:rPr>
              <a:t>“last dollar</a:t>
            </a:r>
            <a:r>
              <a:rPr lang="en-GB" sz="2200" b="1" dirty="0" smtClean="0">
                <a:latin typeface="+mj-lt"/>
              </a:rPr>
              <a:t>”, </a:t>
            </a:r>
            <a:r>
              <a:rPr lang="en-GB" sz="2200" dirty="0">
                <a:latin typeface="+mj-lt"/>
              </a:rPr>
              <a:t>then the award amount made to the student may be less than their calculated amount of eligibility;</a:t>
            </a:r>
          </a:p>
          <a:p>
            <a:pPr marL="0" indent="0">
              <a:buNone/>
            </a:pPr>
            <a:endParaRPr lang="en-GB" sz="2200" dirty="0">
              <a:latin typeface="+mj-lt"/>
            </a:endParaRPr>
          </a:p>
          <a:p>
            <a:r>
              <a:rPr lang="en-GB" sz="2200" b="1" u="sng" dirty="0">
                <a:latin typeface="+mj-lt"/>
              </a:rPr>
              <a:t>“Last dollar” </a:t>
            </a:r>
            <a:r>
              <a:rPr lang="en-GB" sz="2200" dirty="0">
                <a:latin typeface="+mj-lt"/>
              </a:rPr>
              <a:t>means that the institution’s  allocation had been exhausted to the extent that an eligible student could not be awarded the full amount for which they would otherwise have been eligible; and</a:t>
            </a:r>
          </a:p>
          <a:p>
            <a:pPr marL="0" indent="0">
              <a:buNone/>
            </a:pPr>
            <a:endParaRPr lang="en-GB" sz="2200" dirty="0">
              <a:latin typeface="+mj-lt"/>
            </a:endParaRPr>
          </a:p>
          <a:p>
            <a:r>
              <a:rPr lang="en-GB" sz="2200" dirty="0">
                <a:latin typeface="+mj-lt"/>
              </a:rPr>
              <a:t>With the exception of the award being </a:t>
            </a:r>
            <a:r>
              <a:rPr lang="en-GB" sz="2200" b="1" dirty="0">
                <a:latin typeface="+mj-lt"/>
              </a:rPr>
              <a:t>“last dollar” </a:t>
            </a:r>
            <a:r>
              <a:rPr lang="en-GB" sz="2200" dirty="0">
                <a:latin typeface="+mj-lt"/>
              </a:rPr>
              <a:t>there should be no other circumstance in which a student is not awarded their full eligibility in </a:t>
            </a:r>
            <a:r>
              <a:rPr lang="en-GB" sz="2200" dirty="0" smtClean="0">
                <a:latin typeface="+mj-lt"/>
              </a:rPr>
              <a:t>CBEAG</a:t>
            </a:r>
            <a:r>
              <a:rPr lang="en-GB" sz="2200" dirty="0">
                <a:latin typeface="+mj-lt"/>
              </a:rPr>
              <a: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pPr marL="0" indent="0">
              <a:buNone/>
            </a:pP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3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lvl="0"/>
            <a:r>
              <a:rPr lang="en-US" dirty="0">
                <a:solidFill>
                  <a:prstClr val="black">
                    <a:tint val="75000"/>
                  </a:prstClr>
                </a:solidFill>
              </a:rPr>
              <a:t>Office of Student Financial Assistance www.mhec.maryland.gov</a:t>
            </a:r>
          </a:p>
          <a:p>
            <a:endParaRPr lang="en-US" dirty="0"/>
          </a:p>
        </p:txBody>
      </p:sp>
    </p:spTree>
    <p:extLst>
      <p:ext uri="{BB962C8B-B14F-4D97-AF65-F5344CB8AC3E}">
        <p14:creationId xmlns:p14="http://schemas.microsoft.com/office/powerpoint/2010/main" val="4020818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524000"/>
            <a:ext cx="9067800" cy="4495800"/>
          </a:xfrm>
        </p:spPr>
        <p:txBody>
          <a:bodyPr>
            <a:normAutofit/>
          </a:bodyPr>
          <a:lstStyle/>
          <a:p>
            <a:pPr marL="0" indent="0">
              <a:buNone/>
            </a:pPr>
            <a:r>
              <a:rPr lang="en-US" sz="2400" dirty="0"/>
              <a:t>	</a:t>
            </a:r>
          </a:p>
          <a:p>
            <a:pPr marL="0" indent="0">
              <a:buNone/>
            </a:pPr>
            <a:r>
              <a:rPr lang="en-US" sz="2600" dirty="0"/>
              <a:t>The Auditor shall send a final audit report to MHEC, to include:</a:t>
            </a:r>
          </a:p>
          <a:p>
            <a:pPr marL="0" indent="0">
              <a:buNone/>
            </a:pPr>
            <a:endParaRPr lang="en-US" sz="2600" dirty="0"/>
          </a:p>
          <a:p>
            <a:r>
              <a:rPr lang="en-US" sz="2600" dirty="0"/>
              <a:t>Itemization of any findings;</a:t>
            </a:r>
          </a:p>
          <a:p>
            <a:endParaRPr lang="en-US" sz="2600" dirty="0"/>
          </a:p>
          <a:p>
            <a:r>
              <a:rPr lang="en-US" sz="2600" dirty="0"/>
              <a:t>The institution’s responses to any findings; and</a:t>
            </a:r>
          </a:p>
          <a:p>
            <a:endParaRPr lang="en-US" sz="2600" dirty="0"/>
          </a:p>
          <a:p>
            <a:r>
              <a:rPr lang="en-US" sz="2600" dirty="0"/>
              <a:t>The institution’s corrective plans for any findings.</a:t>
            </a:r>
          </a:p>
          <a:p>
            <a:endParaRPr lang="en-US" dirty="0"/>
          </a:p>
          <a:p>
            <a:endParaRPr lang="en-US" dirty="0"/>
          </a:p>
        </p:txBody>
      </p:sp>
      <p:sp>
        <p:nvSpPr>
          <p:cNvPr id="6" name="Title 1"/>
          <p:cNvSpPr txBox="1">
            <a:spLocks/>
          </p:cNvSpPr>
          <p:nvPr/>
        </p:nvSpPr>
        <p:spPr>
          <a:xfrm>
            <a:off x="0" y="8382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FF0000"/>
                </a:solidFill>
              </a:rPr>
              <a:t>Completion of the Independent Audit Review</a:t>
            </a:r>
          </a:p>
        </p:txBody>
      </p:sp>
    </p:spTree>
    <p:extLst>
      <p:ext uri="{BB962C8B-B14F-4D97-AF65-F5344CB8AC3E}">
        <p14:creationId xmlns:p14="http://schemas.microsoft.com/office/powerpoint/2010/main" val="29430446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022"/>
            <a:ext cx="8494143" cy="45719"/>
          </a:xfrm>
        </p:spPr>
        <p:txBody>
          <a:bodyPr>
            <a:normAutofit fontScale="90000"/>
          </a:bodyPr>
          <a:lstStyle/>
          <a:p>
            <a:pPr algn="l"/>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endParaRPr lang="en-US" sz="3600" b="1" dirty="0">
              <a:solidFill>
                <a:srgbClr val="FF0000"/>
              </a:solidFill>
            </a:endParaRPr>
          </a:p>
        </p:txBody>
      </p:sp>
      <p:sp>
        <p:nvSpPr>
          <p:cNvPr id="3" name="Content Placeholder 2"/>
          <p:cNvSpPr>
            <a:spLocks noGrp="1"/>
          </p:cNvSpPr>
          <p:nvPr>
            <p:ph idx="1"/>
          </p:nvPr>
        </p:nvSpPr>
        <p:spPr>
          <a:xfrm>
            <a:off x="0" y="1981200"/>
            <a:ext cx="8686800" cy="2438400"/>
          </a:xfrm>
        </p:spPr>
        <p:txBody>
          <a:bodyPr>
            <a:noAutofit/>
          </a:bodyPr>
          <a:lstStyle/>
          <a:p>
            <a:pPr marL="0" indent="0" algn="ctr">
              <a:buNone/>
            </a:pPr>
            <a:r>
              <a:rPr lang="en-US" sz="3600" b="1" dirty="0"/>
              <a:t/>
            </a:r>
            <a:br>
              <a:rPr lang="en-US" sz="3600" b="1" dirty="0"/>
            </a:br>
            <a:endParaRPr lang="en-US" sz="3600" b="1" dirty="0"/>
          </a:p>
          <a:p>
            <a:pPr marL="0" indent="0" algn="ctr">
              <a:buNone/>
            </a:pPr>
            <a:r>
              <a:rPr lang="en-US" sz="4000" b="1" dirty="0">
                <a:solidFill>
                  <a:srgbClr val="FF0000"/>
                </a:solidFill>
              </a:rPr>
              <a:t>Audit </a:t>
            </a:r>
            <a:r>
              <a:rPr lang="en-GB" sz="4000" b="1" dirty="0">
                <a:solidFill>
                  <a:srgbClr val="FF0000"/>
                </a:solidFill>
              </a:rPr>
              <a:t>Reporting Procedures</a:t>
            </a:r>
          </a:p>
          <a:p>
            <a:pPr marL="0" indent="0" algn="ctr">
              <a:buNone/>
            </a:pPr>
            <a:endParaRPr lang="en-GB" sz="3600" i="1" dirty="0">
              <a:latin typeface="+mj-lt"/>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prstClr val="black">
                    <a:tint val="75000"/>
                  </a:prstClr>
                </a:solidFill>
              </a:rPr>
              <a:t>Office of Student Financial Assistance www.mhec.maryland.gov</a:t>
            </a:r>
          </a:p>
        </p:txBody>
      </p:sp>
    </p:spTree>
    <p:extLst>
      <p:ext uri="{BB962C8B-B14F-4D97-AF65-F5344CB8AC3E}">
        <p14:creationId xmlns:p14="http://schemas.microsoft.com/office/powerpoint/2010/main" val="706409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1722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0" y="1447800"/>
            <a:ext cx="8991600" cy="4724400"/>
          </a:xfrm>
        </p:spPr>
        <p:txBody>
          <a:bodyPr>
            <a:normAutofit fontScale="62500" lnSpcReduction="20000"/>
          </a:bodyPr>
          <a:lstStyle/>
          <a:p>
            <a: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900" kern="1200" dirty="0">
                <a:solidFill>
                  <a:schemeClr val="tx1"/>
                </a:solidFill>
                <a:effectLst/>
                <a:latin typeface="+mj-lt"/>
              </a:rPr>
              <a:t>Upon completion of the audit review, the Auditor will send a final audit report to MHEC of all areas reviewed;  </a:t>
            </a:r>
          </a:p>
          <a:p>
            <a:pPr marL="0" marR="0" indent="0" algn="l" defTabSz="914400" rtl="0" eaLnBrk="1" fontAlgn="auto" latinLnBrk="0" hangingPunct="1">
              <a:lnSpc>
                <a:spcPct val="100000"/>
              </a:lnSpc>
              <a:spcBef>
                <a:spcPct val="20000"/>
              </a:spcBef>
              <a:spcAft>
                <a:spcPts val="0"/>
              </a:spcAft>
              <a:buClrTx/>
              <a:buSzTx/>
              <a:buNone/>
              <a:tabLst/>
              <a:defRPr/>
            </a:pPr>
            <a:endParaRPr lang="en-US" sz="2900" dirty="0">
              <a:latin typeface="+mj-lt"/>
            </a:endParaRPr>
          </a:p>
          <a:p>
            <a:r>
              <a:rPr lang="en-US" sz="2900" dirty="0">
                <a:latin typeface="+mj-lt"/>
              </a:rPr>
              <a:t>The Auditor will utilize data provided during each Audit to generate the formal audit report;</a:t>
            </a:r>
          </a:p>
          <a:p>
            <a:pPr marL="0" indent="0">
              <a:buNone/>
            </a:pPr>
            <a:endParaRPr lang="en-US" sz="2900" dirty="0">
              <a:latin typeface="+mj-lt"/>
            </a:endParaRPr>
          </a:p>
          <a:p>
            <a:r>
              <a:rPr lang="en-US" sz="2900" dirty="0">
                <a:latin typeface="+mj-lt"/>
              </a:rPr>
              <a:t>This report is to be sent to MHEC for final review by June 1 each year to ensure accuracy of reporting; and</a:t>
            </a:r>
          </a:p>
          <a:p>
            <a:pPr marL="0" indent="0">
              <a:buNone/>
            </a:pPr>
            <a:endParaRPr lang="en-US" sz="2900" dirty="0">
              <a:latin typeface="+mj-lt"/>
            </a:endParaRPr>
          </a:p>
          <a:p>
            <a:r>
              <a:rPr lang="en-US" sz="2900" dirty="0">
                <a:latin typeface="+mj-lt"/>
              </a:rPr>
              <a:t>Reports should be sent to the attention of: </a:t>
            </a:r>
          </a:p>
          <a:p>
            <a:pPr marL="0" indent="0">
              <a:buNone/>
            </a:pPr>
            <a:r>
              <a:rPr lang="en-US" sz="2900" dirty="0">
                <a:latin typeface="+mj-lt"/>
              </a:rPr>
              <a:t>	Robert Magee, OSFA Compliance Officer</a:t>
            </a:r>
          </a:p>
          <a:p>
            <a:pPr marL="0" indent="0">
              <a:buNone/>
            </a:pPr>
            <a:r>
              <a:rPr lang="en-US" sz="2900" dirty="0">
                <a:latin typeface="+mj-lt"/>
              </a:rPr>
              <a:t>	6 N. Liberty St.</a:t>
            </a:r>
          </a:p>
          <a:p>
            <a:pPr marL="0" indent="0">
              <a:buNone/>
            </a:pPr>
            <a:r>
              <a:rPr lang="en-US" sz="2900" dirty="0">
                <a:latin typeface="+mj-lt"/>
              </a:rPr>
              <a:t>	Baltimore, MD 21201</a:t>
            </a:r>
          </a:p>
          <a:p>
            <a:pPr marL="0" indent="0">
              <a:buNone/>
            </a:pPr>
            <a:endParaRPr lang="en-US" sz="2900" dirty="0">
              <a:latin typeface="+mj-lt"/>
            </a:endParaRPr>
          </a:p>
          <a:p>
            <a:pPr marL="0" indent="0">
              <a:buNone/>
            </a:pPr>
            <a:r>
              <a:rPr lang="en-US" sz="2900" b="1" u="sng" dirty="0">
                <a:latin typeface="+mj-lt"/>
              </a:rPr>
              <a:t>Note</a:t>
            </a:r>
            <a:r>
              <a:rPr lang="en-US" sz="2900" b="1" dirty="0">
                <a:latin typeface="+mj-lt"/>
              </a:rPr>
              <a:t>:  </a:t>
            </a:r>
            <a:r>
              <a:rPr lang="en-US" sz="2900" dirty="0">
                <a:latin typeface="+mj-lt"/>
              </a:rPr>
              <a:t>Additional information regarding reporting requirements may be found on page 10 of the Independent Audit Review Manual.  </a:t>
            </a:r>
          </a:p>
          <a:p>
            <a:pPr marL="0" indent="0">
              <a:buNone/>
            </a:pPr>
            <a:r>
              <a:rPr lang="en-US" sz="2400" dirty="0"/>
              <a:t>	</a:t>
            </a:r>
          </a:p>
          <a:p>
            <a:endParaRPr lang="en-US" dirty="0"/>
          </a:p>
          <a:p>
            <a:endParaRPr lang="en-US" dirty="0"/>
          </a:p>
        </p:txBody>
      </p:sp>
      <p:sp>
        <p:nvSpPr>
          <p:cNvPr id="6" name="Title 1"/>
          <p:cNvSpPr txBox="1">
            <a:spLocks/>
          </p:cNvSpPr>
          <p:nvPr/>
        </p:nvSpPr>
        <p:spPr>
          <a:xfrm>
            <a:off x="0" y="8382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FF0000"/>
                </a:solidFill>
              </a:rPr>
              <a:t>Audit Reporting</a:t>
            </a:r>
          </a:p>
        </p:txBody>
      </p:sp>
    </p:spTree>
    <p:extLst>
      <p:ext uri="{BB962C8B-B14F-4D97-AF65-F5344CB8AC3E}">
        <p14:creationId xmlns:p14="http://schemas.microsoft.com/office/powerpoint/2010/main" val="222362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8"/>
            <a:ext cx="8686800" cy="912813"/>
          </a:xfrm>
        </p:spPr>
        <p:txBody>
          <a:bodyPr>
            <a:normAutofit fontScale="90000"/>
          </a:bodyPr>
          <a:lstStyle/>
          <a:p>
            <a:pPr algn="l"/>
            <a:r>
              <a:rPr lang="en-US" sz="3200" b="1" dirty="0">
                <a:solidFill>
                  <a:srgbClr val="FF0000"/>
                </a:solidFill>
              </a:rPr>
              <a:t/>
            </a:r>
            <a:br>
              <a:rPr lang="en-US" sz="3200" b="1" dirty="0">
                <a:solidFill>
                  <a:srgbClr val="FF0000"/>
                </a:solidFill>
              </a:rPr>
            </a:br>
            <a:r>
              <a:rPr lang="en-US" sz="3600" b="1" dirty="0">
                <a:solidFill>
                  <a:srgbClr val="FF0000"/>
                </a:solidFill>
              </a:rPr>
              <a:t>Role of the Institution</a:t>
            </a:r>
          </a:p>
        </p:txBody>
      </p:sp>
      <p:sp>
        <p:nvSpPr>
          <p:cNvPr id="3" name="Content Placeholder 2"/>
          <p:cNvSpPr>
            <a:spLocks noGrp="1"/>
          </p:cNvSpPr>
          <p:nvPr>
            <p:ph idx="1"/>
          </p:nvPr>
        </p:nvSpPr>
        <p:spPr>
          <a:xfrm>
            <a:off x="0" y="1370014"/>
            <a:ext cx="8686800" cy="4756150"/>
          </a:xfrm>
        </p:spPr>
        <p:txBody>
          <a:bodyPr>
            <a:normAutofit/>
          </a:bodyPr>
          <a:lstStyle/>
          <a:p>
            <a:r>
              <a:rPr lang="en-US" sz="2400" dirty="0"/>
              <a:t>The institution’s Financial Aid Office is responsible for enforcing both the General Policies and the individual program requirements in accordance with Title 18 of  the Education Article, Annotated Code of Maryland, and each program’s guidelines and or </a:t>
            </a:r>
            <a:r>
              <a:rPr lang="en-US" sz="2400" dirty="0" smtClean="0"/>
              <a:t>regulations; and</a:t>
            </a:r>
            <a:endParaRPr lang="en-US" sz="2400" dirty="0"/>
          </a:p>
          <a:p>
            <a:pPr marL="0" indent="0">
              <a:buNone/>
            </a:pPr>
            <a:endParaRPr lang="en-US" sz="2400" dirty="0"/>
          </a:p>
          <a:p>
            <a:pPr lvl="0"/>
            <a:r>
              <a:rPr lang="en-US" sz="2400" dirty="0"/>
              <a:t>All institutions must follow the procedures outlined in the Financial Aid Officer’s manual provided by MHEC on an annual basis as well as the Maryland College Aid Processing System (MDCAPS) Financial Aid Officer’s User Manual, which is available from the “</a:t>
            </a:r>
            <a:r>
              <a:rPr lang="en-US" sz="2400" b="1" dirty="0"/>
              <a:t>Help</a:t>
            </a:r>
            <a:r>
              <a:rPr lang="en-US" sz="2400" dirty="0"/>
              <a:t>” link in MDCAPS. </a:t>
            </a:r>
          </a:p>
          <a:p>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28"/>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Tree>
    <p:extLst>
      <p:ext uri="{BB962C8B-B14F-4D97-AF65-F5344CB8AC3E}">
        <p14:creationId xmlns:p14="http://schemas.microsoft.com/office/powerpoint/2010/main" val="17763902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124200" y="6248400"/>
            <a:ext cx="2895600" cy="365125"/>
          </a:xfrm>
        </p:spPr>
        <p:txBody>
          <a:bodyPr/>
          <a:lstStyle/>
          <a:p>
            <a:r>
              <a:rPr lang="en-US" dirty="0">
                <a:solidFill>
                  <a:prstClr val="black">
                    <a:tint val="75000"/>
                  </a:prstClr>
                </a:solidFill>
              </a:rPr>
              <a:t>Office of Student Financial Assistance www.mhec.maryland.gov </a:t>
            </a:r>
          </a:p>
        </p:txBody>
      </p:sp>
      <p:sp>
        <p:nvSpPr>
          <p:cNvPr id="2" name="Content Placeholder 1"/>
          <p:cNvSpPr>
            <a:spLocks noGrp="1"/>
          </p:cNvSpPr>
          <p:nvPr>
            <p:ph idx="1"/>
          </p:nvPr>
        </p:nvSpPr>
        <p:spPr>
          <a:xfrm>
            <a:off x="6626" y="1295400"/>
            <a:ext cx="9061174" cy="4953000"/>
          </a:xfrm>
        </p:spPr>
        <p:txBody>
          <a:bodyPr>
            <a:noAutofit/>
          </a:bodyPr>
          <a:lstStyle/>
          <a:p>
            <a:pPr marL="0" indent="0">
              <a:buNone/>
            </a:pPr>
            <a:endParaRPr lang="en-US" sz="1800" dirty="0"/>
          </a:p>
          <a:p>
            <a:r>
              <a:rPr lang="en-US" sz="1900" dirty="0">
                <a:latin typeface="+mj-lt"/>
              </a:rPr>
              <a:t>Within 45 days of receipt of the final audit report, MHEC will send a memo to the institution verifying whether financial reimbursements (return of funds) are due back to MHEC as a result of findings identified during the audit.  MHEC will notify the institution should no return of funds be assessed;  </a:t>
            </a:r>
          </a:p>
          <a:p>
            <a:pPr marL="0" indent="0">
              <a:buNone/>
            </a:pPr>
            <a:endParaRPr lang="en-US" sz="1900" dirty="0">
              <a:latin typeface="+mj-lt"/>
            </a:endParaRPr>
          </a:p>
          <a:p>
            <a:r>
              <a:rPr lang="en-US" sz="1900" dirty="0">
                <a:latin typeface="+mj-lt"/>
              </a:rPr>
              <a:t>Institutions that must remit payment based upon findings cited will be notified by MHEC of the procedures and deadlines associated with the payment process</a:t>
            </a:r>
            <a:r>
              <a:rPr lang="en-US" sz="1900" dirty="0" smtClean="0">
                <a:latin typeface="+mj-lt"/>
              </a:rPr>
              <a:t>; and</a:t>
            </a:r>
            <a:endParaRPr lang="en-US" sz="1900" dirty="0">
              <a:latin typeface="+mj-lt"/>
            </a:endParaRPr>
          </a:p>
          <a:p>
            <a:pPr marL="0" indent="0">
              <a:buNone/>
            </a:pPr>
            <a:endParaRPr lang="en-US" sz="1900" dirty="0">
              <a:latin typeface="+mj-lt"/>
            </a:endParaRPr>
          </a:p>
          <a:p>
            <a:r>
              <a:rPr lang="en-US" sz="1900" dirty="0">
                <a:latin typeface="+mj-lt"/>
              </a:rPr>
              <a:t>FAOs will be responsible for adjusting all student records in MDCAPS that have been assessed as a finding and resulted in payment remittance.  MHEC will notify each institution as to the time and date that the adjustments are to occur.</a:t>
            </a:r>
          </a:p>
          <a:p>
            <a:pPr marL="0" indent="0">
              <a:buNone/>
            </a:pPr>
            <a:endParaRPr lang="en-US" sz="1800" dirty="0"/>
          </a:p>
        </p:txBody>
      </p:sp>
      <p:sp>
        <p:nvSpPr>
          <p:cNvPr id="6" name="Title 1"/>
          <p:cNvSpPr txBox="1">
            <a:spLocks/>
          </p:cNvSpPr>
          <p:nvPr/>
        </p:nvSpPr>
        <p:spPr>
          <a:xfrm>
            <a:off x="0" y="800100"/>
            <a:ext cx="8077200" cy="5715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FF0000"/>
                </a:solidFill>
              </a:rPr>
              <a:t>Reporting Procedures</a:t>
            </a:r>
          </a:p>
        </p:txBody>
      </p:sp>
    </p:spTree>
    <p:extLst>
      <p:ext uri="{BB962C8B-B14F-4D97-AF65-F5344CB8AC3E}">
        <p14:creationId xmlns:p14="http://schemas.microsoft.com/office/powerpoint/2010/main" val="17284013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686800" cy="1143000"/>
          </a:xfrm>
        </p:spPr>
        <p:txBody>
          <a:bodyPr>
            <a:normAutofit/>
          </a:bodyPr>
          <a:lstStyle/>
          <a:p>
            <a:pPr algn="l"/>
            <a:r>
              <a:rPr lang="en-US" sz="3200" b="1" dirty="0">
                <a:solidFill>
                  <a:srgbClr val="FF0000"/>
                </a:solidFill>
              </a:rPr>
              <a:t>Independent Audit Review Resources</a:t>
            </a:r>
          </a:p>
        </p:txBody>
      </p:sp>
      <p:sp>
        <p:nvSpPr>
          <p:cNvPr id="3" name="Content Placeholder 2"/>
          <p:cNvSpPr>
            <a:spLocks noGrp="1"/>
          </p:cNvSpPr>
          <p:nvPr>
            <p:ph idx="1"/>
          </p:nvPr>
        </p:nvSpPr>
        <p:spPr>
          <a:xfrm>
            <a:off x="152400" y="1600200"/>
            <a:ext cx="8534400" cy="4525963"/>
          </a:xfrm>
        </p:spPr>
        <p:txBody>
          <a:bodyPr>
            <a:normAutofit/>
          </a:bodyPr>
          <a:lstStyle/>
          <a:p>
            <a:r>
              <a:rPr lang="en-US" sz="2200" dirty="0">
                <a:latin typeface="+mj-lt"/>
              </a:rPr>
              <a:t>As of June 11, 2018 the EEA Audit Regulations were approved by the Commission for Publication and are accessible online through COMAR at </a:t>
            </a:r>
            <a:r>
              <a:rPr lang="en-US" sz="2200" dirty="0">
                <a:latin typeface="+mj-lt"/>
                <a:hlinkClick r:id="rId2"/>
              </a:rPr>
              <a:t>http://www.dsd.state.md.us/COMAR/ComarHome.html</a:t>
            </a:r>
            <a:r>
              <a:rPr lang="en-US" sz="2200" dirty="0">
                <a:latin typeface="+mj-lt"/>
              </a:rPr>
              <a:t>;</a:t>
            </a:r>
          </a:p>
          <a:p>
            <a:pPr marL="0" indent="0">
              <a:buNone/>
            </a:pPr>
            <a:r>
              <a:rPr lang="en-US" sz="2200" dirty="0">
                <a:latin typeface="+mj-lt"/>
              </a:rPr>
              <a:t> </a:t>
            </a:r>
          </a:p>
          <a:p>
            <a:r>
              <a:rPr lang="en-US" sz="2200" dirty="0">
                <a:latin typeface="+mj-lt"/>
              </a:rPr>
              <a:t>The Independent Audit Review Manual has been distributed to all applicable institutions; and </a:t>
            </a:r>
          </a:p>
          <a:p>
            <a:pPr marL="0" indent="0">
              <a:buNone/>
            </a:pPr>
            <a:endParaRPr lang="en-US" sz="2200" dirty="0">
              <a:latin typeface="+mj-lt"/>
            </a:endParaRPr>
          </a:p>
          <a:p>
            <a:r>
              <a:rPr lang="en-US" sz="2200" dirty="0">
                <a:latin typeface="+mj-lt"/>
              </a:rPr>
              <a:t>Any inquiries regarding the Independent Audit process may be sent to </a:t>
            </a:r>
            <a:r>
              <a:rPr lang="en-US" sz="2200" dirty="0">
                <a:latin typeface="+mj-lt"/>
                <a:hlinkClick r:id="rId3"/>
              </a:rPr>
              <a:t>osfacompliance.mhec@maryland.gov</a:t>
            </a:r>
            <a:r>
              <a:rPr lang="en-US" sz="2200" dirty="0">
                <a:latin typeface="+mj-lt"/>
              </a:rPr>
              <a:t>.</a:t>
            </a:r>
          </a:p>
          <a:p>
            <a:pPr marL="0" indent="0">
              <a:buNone/>
            </a:pPr>
            <a:endParaRPr lang="en-US" sz="2700" dirty="0"/>
          </a:p>
          <a:p>
            <a:pPr marL="0" indent="0">
              <a:buNone/>
            </a:pPr>
            <a:endParaRPr lang="en-US" sz="2700" dirty="0"/>
          </a:p>
        </p:txBody>
      </p:sp>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Tree>
    <p:extLst>
      <p:ext uri="{BB962C8B-B14F-4D97-AF65-F5344CB8AC3E}">
        <p14:creationId xmlns:p14="http://schemas.microsoft.com/office/powerpoint/2010/main" val="920604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534400" cy="914400"/>
          </a:xfrm>
        </p:spPr>
        <p:txBody>
          <a:bodyPr>
            <a:normAutofit fontScale="32500" lnSpcReduction="20000"/>
          </a:bodyPr>
          <a:lstStyle/>
          <a:p>
            <a:pPr marL="0" indent="0" algn="ctr">
              <a:buNone/>
            </a:pPr>
            <a:r>
              <a:rPr lang="en-US" sz="9800" b="1" dirty="0">
                <a:solidFill>
                  <a:srgbClr val="FF0000"/>
                </a:solidFill>
              </a:rPr>
              <a:t>Questions</a:t>
            </a:r>
          </a:p>
          <a:p>
            <a:pPr marL="0" indent="0" algn="ctr">
              <a:buNone/>
            </a:pPr>
            <a:r>
              <a:rPr lang="en-US" dirty="0"/>
              <a:t/>
            </a:r>
            <a:br>
              <a:rPr lang="en-US" dirty="0"/>
            </a:b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
        <p:nvSpPr>
          <p:cNvPr id="6" name="TextBox 5"/>
          <p:cNvSpPr txBox="1"/>
          <p:nvPr/>
        </p:nvSpPr>
        <p:spPr>
          <a:xfrm>
            <a:off x="1524000" y="3124200"/>
            <a:ext cx="4800600" cy="1828800"/>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5410200" cy="407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389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8"/>
            <a:ext cx="8686800" cy="912813"/>
          </a:xfrm>
        </p:spPr>
        <p:txBody>
          <a:bodyPr>
            <a:normAutofit fontScale="90000"/>
          </a:bodyPr>
          <a:lstStyle/>
          <a:p>
            <a:pPr algn="l"/>
            <a:r>
              <a:rPr lang="en-US" sz="3200" b="1" dirty="0">
                <a:solidFill>
                  <a:srgbClr val="FF0000"/>
                </a:solidFill>
              </a:rPr>
              <a:t/>
            </a:r>
            <a:br>
              <a:rPr lang="en-US" sz="3200" b="1" dirty="0">
                <a:solidFill>
                  <a:srgbClr val="FF0000"/>
                </a:solidFill>
              </a:rPr>
            </a:br>
            <a:r>
              <a:rPr lang="en-US" sz="3600" b="1" dirty="0">
                <a:solidFill>
                  <a:srgbClr val="FF0000"/>
                </a:solidFill>
              </a:rPr>
              <a:t>Role</a:t>
            </a:r>
            <a:r>
              <a:rPr lang="en-US" sz="3200" b="1" dirty="0">
                <a:solidFill>
                  <a:srgbClr val="FF0000"/>
                </a:solidFill>
              </a:rPr>
              <a:t> of the Auditor </a:t>
            </a:r>
            <a:endParaRPr lang="en-US" sz="3600" b="1" dirty="0">
              <a:solidFill>
                <a:srgbClr val="FF0000"/>
              </a:solidFill>
            </a:endParaRPr>
          </a:p>
        </p:txBody>
      </p:sp>
      <p:sp>
        <p:nvSpPr>
          <p:cNvPr id="3" name="Content Placeholder 2"/>
          <p:cNvSpPr>
            <a:spLocks noGrp="1"/>
          </p:cNvSpPr>
          <p:nvPr>
            <p:ph idx="1"/>
          </p:nvPr>
        </p:nvSpPr>
        <p:spPr>
          <a:xfrm>
            <a:off x="0" y="1370014"/>
            <a:ext cx="8686800" cy="4756150"/>
          </a:xfrm>
        </p:spPr>
        <p:txBody>
          <a:bodyPr>
            <a:normAutofit/>
          </a:bodyPr>
          <a:lstStyle/>
          <a:p>
            <a:r>
              <a:rPr lang="en-US" sz="2400" dirty="0"/>
              <a:t>The institution’s designated auditor(s) must gain access to the Maryland College Aid Processing System (MDCAPS);</a:t>
            </a:r>
          </a:p>
          <a:p>
            <a:pPr marL="0" indent="0">
              <a:buNone/>
            </a:pPr>
            <a:endParaRPr lang="en-US" sz="2400" dirty="0"/>
          </a:p>
          <a:p>
            <a:r>
              <a:rPr lang="en-US" sz="2400" dirty="0"/>
              <a:t>The institution’s designated auditor(s) must gain access to the institution’s records for each student being reviewed; and</a:t>
            </a:r>
          </a:p>
          <a:p>
            <a:pPr marL="0" indent="0">
              <a:buNone/>
            </a:pPr>
            <a:endParaRPr lang="en-US" sz="2400" dirty="0"/>
          </a:p>
          <a:p>
            <a:r>
              <a:rPr lang="en-US" sz="2400" dirty="0"/>
              <a:t>The institution’s designated auditor(s) must compare institutional records to the actual certification of each awarded student’s eligibility in MDCAPS.</a:t>
            </a:r>
          </a:p>
          <a:p>
            <a:pPr marL="0" indent="0">
              <a:buNone/>
            </a:pPr>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28"/>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Tree>
    <p:extLst>
      <p:ext uri="{BB962C8B-B14F-4D97-AF65-F5344CB8AC3E}">
        <p14:creationId xmlns:p14="http://schemas.microsoft.com/office/powerpoint/2010/main" val="2622400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8"/>
            <a:ext cx="8686800" cy="912813"/>
          </a:xfrm>
        </p:spPr>
        <p:txBody>
          <a:bodyPr>
            <a:normAutofit fontScale="90000"/>
          </a:bodyPr>
          <a:lstStyle/>
          <a:p>
            <a:pPr algn="l"/>
            <a:r>
              <a:rPr lang="en-US" sz="3200" b="1" dirty="0">
                <a:solidFill>
                  <a:srgbClr val="FF0000"/>
                </a:solidFill>
              </a:rPr>
              <a:t/>
            </a:r>
            <a:br>
              <a:rPr lang="en-US" sz="3200" b="1" dirty="0">
                <a:solidFill>
                  <a:srgbClr val="FF0000"/>
                </a:solidFill>
              </a:rPr>
            </a:br>
            <a:r>
              <a:rPr lang="en-US" sz="3600" b="1" dirty="0">
                <a:solidFill>
                  <a:srgbClr val="FF0000"/>
                </a:solidFill>
              </a:rPr>
              <a:t>Role</a:t>
            </a:r>
            <a:r>
              <a:rPr lang="en-US" sz="3200" b="1" dirty="0">
                <a:solidFill>
                  <a:srgbClr val="FF0000"/>
                </a:solidFill>
              </a:rPr>
              <a:t> of the Auditor </a:t>
            </a:r>
            <a:endParaRPr lang="en-US" sz="3600" b="1" dirty="0">
              <a:solidFill>
                <a:srgbClr val="FF0000"/>
              </a:solidFill>
            </a:endParaRPr>
          </a:p>
        </p:txBody>
      </p:sp>
      <p:sp>
        <p:nvSpPr>
          <p:cNvPr id="3" name="Content Placeholder 2"/>
          <p:cNvSpPr>
            <a:spLocks noGrp="1"/>
          </p:cNvSpPr>
          <p:nvPr>
            <p:ph idx="1"/>
          </p:nvPr>
        </p:nvSpPr>
        <p:spPr>
          <a:xfrm>
            <a:off x="0" y="1370014"/>
            <a:ext cx="8686800" cy="4756150"/>
          </a:xfrm>
        </p:spPr>
        <p:txBody>
          <a:bodyPr>
            <a:normAutofit/>
          </a:bodyPr>
          <a:lstStyle/>
          <a:p>
            <a:r>
              <a:rPr lang="en-US" sz="2400" dirty="0"/>
              <a:t>The institution’s designated auditor(s) must gain access to the Maryland College Aid Processing System (MDCAPS);</a:t>
            </a:r>
          </a:p>
          <a:p>
            <a:pPr marL="0" indent="0">
              <a:buNone/>
            </a:pPr>
            <a:endParaRPr lang="en-US" sz="2400" dirty="0"/>
          </a:p>
          <a:p>
            <a:r>
              <a:rPr lang="en-US" sz="2400" dirty="0"/>
              <a:t>The institution’s designated auditor(s) must gain access to the institution’s records for each student being reviewed; and</a:t>
            </a:r>
          </a:p>
          <a:p>
            <a:pPr marL="0" indent="0">
              <a:buNone/>
            </a:pPr>
            <a:endParaRPr lang="en-US" sz="2400" dirty="0"/>
          </a:p>
          <a:p>
            <a:r>
              <a:rPr lang="en-US" sz="2400" dirty="0"/>
              <a:t>The institution’s designated auditor(s) must compare institutional records to the actual certification of each awarded student’s eligibility in MDCAPS.</a:t>
            </a:r>
          </a:p>
          <a:p>
            <a:pPr marL="0" indent="0">
              <a:buNone/>
            </a:pPr>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28"/>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spTree>
    <p:extLst>
      <p:ext uri="{BB962C8B-B14F-4D97-AF65-F5344CB8AC3E}">
        <p14:creationId xmlns:p14="http://schemas.microsoft.com/office/powerpoint/2010/main" val="2019557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8"/>
            <a:ext cx="8686800" cy="912813"/>
          </a:xfrm>
        </p:spPr>
        <p:txBody>
          <a:bodyPr>
            <a:normAutofit fontScale="90000"/>
          </a:bodyPr>
          <a:lstStyle/>
          <a:p>
            <a:pPr algn="l"/>
            <a:r>
              <a:rPr lang="en-US" sz="3200" b="1" dirty="0">
                <a:solidFill>
                  <a:srgbClr val="FF0000"/>
                </a:solidFill>
              </a:rPr>
              <a:t/>
            </a:r>
            <a:br>
              <a:rPr lang="en-US" sz="3200" b="1" dirty="0">
                <a:solidFill>
                  <a:srgbClr val="FF0000"/>
                </a:solidFill>
              </a:rPr>
            </a:br>
            <a:r>
              <a:rPr lang="en-US" sz="3600" b="1" dirty="0">
                <a:solidFill>
                  <a:srgbClr val="FF0000"/>
                </a:solidFill>
              </a:rPr>
              <a:t>What is MDCAPS?</a:t>
            </a:r>
          </a:p>
        </p:txBody>
      </p:sp>
      <p:sp>
        <p:nvSpPr>
          <p:cNvPr id="3" name="Content Placeholder 2"/>
          <p:cNvSpPr>
            <a:spLocks noGrp="1"/>
          </p:cNvSpPr>
          <p:nvPr>
            <p:ph idx="1"/>
          </p:nvPr>
        </p:nvSpPr>
        <p:spPr>
          <a:xfrm>
            <a:off x="0" y="1370014"/>
            <a:ext cx="8686800" cy="4756150"/>
          </a:xfrm>
        </p:spPr>
        <p:txBody>
          <a:bodyPr>
            <a:normAutofit/>
          </a:bodyPr>
          <a:lstStyle/>
          <a:p>
            <a:r>
              <a:rPr lang="en-US" sz="2200" dirty="0"/>
              <a:t>The Maryland College Aid Processing System (</a:t>
            </a:r>
            <a:r>
              <a:rPr lang="en-US" sz="2200" dirty="0">
                <a:latin typeface="+mj-lt"/>
              </a:rPr>
              <a:t>MDCAPS) is the financial aid system that allows OSFA to process State scholarship applications and allocate funds to eligible </a:t>
            </a:r>
            <a:r>
              <a:rPr lang="en-US" sz="2200" dirty="0" smtClean="0">
                <a:latin typeface="+mj-lt"/>
              </a:rPr>
              <a:t>applicants; and</a:t>
            </a:r>
            <a:endParaRPr lang="en-US" sz="2200" dirty="0">
              <a:latin typeface="+mj-lt"/>
            </a:endParaRPr>
          </a:p>
          <a:p>
            <a:endParaRPr lang="en-US" sz="2200" dirty="0">
              <a:latin typeface="+mj-lt"/>
            </a:endParaRPr>
          </a:p>
          <a:p>
            <a:r>
              <a:rPr lang="en-US" sz="2200" dirty="0">
                <a:latin typeface="+mj-lt"/>
              </a:rPr>
              <a:t>MDCAPS is utilized by students, institutions, legislators, and OSFA to determine and verify the final eligibility of state aid </a:t>
            </a:r>
            <a:r>
              <a:rPr lang="en-US" sz="2200" dirty="0" smtClean="0">
                <a:latin typeface="+mj-lt"/>
              </a:rPr>
              <a:t>recipients.</a:t>
            </a:r>
            <a:endParaRPr lang="en-US" sz="2200" strike="sngStrike" dirty="0">
              <a:latin typeface="+mj-lt"/>
            </a:endParaRPr>
          </a:p>
          <a:p>
            <a:pPr marL="0" indent="0">
              <a:buNone/>
            </a:pPr>
            <a:endParaRPr lang="en-US" sz="2200" dirty="0">
              <a:latin typeface="+mj-lt"/>
            </a:endParaRP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28"/>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t>Office of Student Financial Assistance www.mhec.maryland.gov</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191000"/>
            <a:ext cx="2895600" cy="1609725"/>
          </a:xfrm>
          <a:prstGeom prst="rect">
            <a:avLst/>
          </a:prstGeom>
        </p:spPr>
      </p:pic>
    </p:spTree>
    <p:extLst>
      <p:ext uri="{BB962C8B-B14F-4D97-AF65-F5344CB8AC3E}">
        <p14:creationId xmlns:p14="http://schemas.microsoft.com/office/powerpoint/2010/main" val="2623292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3A2C07F2923E499CE87587DFC8A644" ma:contentTypeVersion="4" ma:contentTypeDescription="Create a new document." ma:contentTypeScope="" ma:versionID="c2f4ef2c5bda445eea613de01de3fdbf">
  <xsd:schema xmlns:xsd="http://www.w3.org/2001/XMLSchema" xmlns:xs="http://www.w3.org/2001/XMLSchema" xmlns:p="http://schemas.microsoft.com/office/2006/metadata/properties" xmlns:ns1="http://schemas.microsoft.com/sharepoint/v3" targetNamespace="http://schemas.microsoft.com/office/2006/metadata/properties" ma:root="true" ma:fieldsID="2ab91acf0173590172983a49406d704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ma:readOnly="false">
      <xsd:simpleType>
        <xsd:restriction base="dms:Unknown"/>
      </xsd:simpleType>
    </xsd:element>
    <xsd:element name="PublishingExpirationDate" ma:index="5" nillable="true" ma:displayName="Scheduling End Date" ma:description=""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F87F4B-661D-4769-8CD4-3D8C2A4196E8}"/>
</file>

<file path=customXml/itemProps2.xml><?xml version="1.0" encoding="utf-8"?>
<ds:datastoreItem xmlns:ds="http://schemas.openxmlformats.org/officeDocument/2006/customXml" ds:itemID="{4BB7BC08-6042-40E1-8744-08D2CF9F8B79}"/>
</file>

<file path=customXml/itemProps3.xml><?xml version="1.0" encoding="utf-8"?>
<ds:datastoreItem xmlns:ds="http://schemas.openxmlformats.org/officeDocument/2006/customXml" ds:itemID="{553A454C-AF5E-43C2-9707-9B8E2FD65072}"/>
</file>

<file path=docProps/app.xml><?xml version="1.0" encoding="utf-8"?>
<Properties xmlns="http://schemas.openxmlformats.org/officeDocument/2006/extended-properties" xmlns:vt="http://schemas.openxmlformats.org/officeDocument/2006/docPropsVTypes">
  <TotalTime>5939</TotalTime>
  <Words>3505</Words>
  <Application>Microsoft Office PowerPoint</Application>
  <PresentationFormat>On-screen Show (4:3)</PresentationFormat>
  <Paragraphs>462</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  Agenda</vt:lpstr>
      <vt:lpstr> Purpose of the Audit</vt:lpstr>
      <vt:lpstr> Role of MHEC-OSFA</vt:lpstr>
      <vt:lpstr> Role of MHEC-OSFA</vt:lpstr>
      <vt:lpstr> Role of the Institution</vt:lpstr>
      <vt:lpstr> Role of the Auditor </vt:lpstr>
      <vt:lpstr> Role of the Auditor </vt:lpstr>
      <vt:lpstr> What is MDCAPS?</vt:lpstr>
      <vt:lpstr> Access to Maryland College Aid Processing System (MDCAPS) </vt:lpstr>
      <vt:lpstr>Sample MDCAPS User Agreement </vt:lpstr>
      <vt:lpstr>  Contact Information Form</vt:lpstr>
      <vt:lpstr>  </vt:lpstr>
      <vt:lpstr>   Howard P. Rawlings Educational Excellence Awards (EEA) Program</vt:lpstr>
      <vt:lpstr>  Educational Assistance Grant</vt:lpstr>
      <vt:lpstr> Guaranteed Access Grant </vt:lpstr>
      <vt:lpstr> Campus Based Educational Assistance Grant</vt:lpstr>
      <vt:lpstr>PowerPoint Presentation</vt:lpstr>
      <vt:lpstr>Sampling Size Determination (cont’d)</vt:lpstr>
      <vt:lpstr>Sampling Size Determination Worksheet Below is the sample size worksheet that will be provided by MHEC to the Independent Auditors once they have obtained access to MDCAPS.</vt:lpstr>
      <vt:lpstr>Sampling Size Determination Worksheet cont’d</vt:lpstr>
      <vt:lpstr>Sampling Size Determination Worksheet cont’d</vt:lpstr>
      <vt:lpstr>Sampling Size Determination Worksheet cont’d</vt:lpstr>
      <vt:lpstr>Sampling Size Determination Worksheet cont’d</vt:lpstr>
      <vt:lpstr>PowerPoint Presentation</vt:lpstr>
      <vt:lpstr>PowerPoint Presentation</vt:lpstr>
      <vt:lpstr>Auditing Requirements (cont’d)</vt:lpstr>
      <vt:lpstr>Auditing Requirements (cont’d)</vt:lpstr>
      <vt:lpstr>PowerPoint Presentation</vt:lpstr>
      <vt:lpstr>PowerPoint Presentation</vt:lpstr>
      <vt:lpstr>PowerPoint Presentation</vt:lpstr>
      <vt:lpstr>PowerPoint Presentation</vt:lpstr>
      <vt:lpstr>Auditing Requirements (cont’d)</vt:lpstr>
      <vt:lpstr>Auditing Requirements (cont’d)</vt:lpstr>
      <vt:lpstr>Auditing Requirements (cont’d)</vt:lpstr>
      <vt:lpstr>Auditing Requirements (cont’d)</vt:lpstr>
      <vt:lpstr>Auditing Requirements (cont’d)</vt:lpstr>
      <vt:lpstr>Auditing Requirements (cont’d)</vt:lpstr>
      <vt:lpstr>Auditing Requirements (cont’d)</vt:lpstr>
      <vt:lpstr>Auditing Requirements (cont’d)</vt:lpstr>
      <vt:lpstr>Auditing Requirements (cont’d)</vt:lpstr>
      <vt:lpstr>Audit Review Requirements (cont’d)</vt:lpstr>
      <vt:lpstr>Auditing Requirements (cont’d)</vt:lpstr>
      <vt:lpstr>  </vt:lpstr>
      <vt:lpstr> Campus Based Educational Assistance Grant</vt:lpstr>
      <vt:lpstr> Campus Based Educational Assistance Grant</vt:lpstr>
      <vt:lpstr>Campus Based EAG (cont’d)</vt:lpstr>
      <vt:lpstr>Campus Based EAG (cont’d)</vt:lpstr>
      <vt:lpstr>Campus Based EAG (cont’d)</vt:lpstr>
      <vt:lpstr>Campus Based EAG (cont’d)</vt:lpstr>
      <vt:lpstr>OSFA Cost of Attendance</vt:lpstr>
      <vt:lpstr>  Example for a 2-Year Community College  OSFA Cost of Attendance (cont’d)  The Auditor should access the COA Budgets for EA/GA Awards screen to view the results for the specific institution (example below); and  The Auditor must calculate the student’s CBEAG eligibility using the Cost of Attendance associated with the student’s housing status. </vt:lpstr>
      <vt:lpstr> Campus Based EAG (cont’d)</vt:lpstr>
      <vt:lpstr> Campus Based EAG Calculator </vt:lpstr>
      <vt:lpstr> Campus Based EAG Calculator (cont’d) </vt:lpstr>
      <vt:lpstr> CBEAG Last Dollar Award</vt:lpstr>
      <vt:lpstr>PowerPoint Presentation</vt:lpstr>
      <vt:lpstr>  </vt:lpstr>
      <vt:lpstr>PowerPoint Presentation</vt:lpstr>
      <vt:lpstr>PowerPoint Presentation</vt:lpstr>
      <vt:lpstr>Independent Audit Review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Auditor Review Webinar Presentation</dc:title>
  <dc:creator>TPrater</dc:creator>
  <cp:lastModifiedBy>Magee, Robert</cp:lastModifiedBy>
  <cp:revision>302</cp:revision>
  <cp:lastPrinted>2019-03-20T20:01:00Z</cp:lastPrinted>
  <dcterms:created xsi:type="dcterms:W3CDTF">2018-06-21T21:41:03Z</dcterms:created>
  <dcterms:modified xsi:type="dcterms:W3CDTF">2019-03-20T20:24:21Z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0x010100053A2C07F2923E499CE87587DFC8A644</vt:lpwstr>
  </property>
  <property fmtid="{D5CDD505-2E9C-101B-9397-08002B2CF9AE}" pid="3" name="Full HTML">
    <vt:lpwstr/>
  </property>
</Properties>
</file>