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Masters/slideMaster2.xml" ContentType="application/vnd.openxmlformats-officedocument.presentationml.slideMaster+xml"/>
  <Override PartName="/ppt/notesSlides/notesSlide5.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76" r:id="rId3"/>
    <p:sldId id="262" r:id="rId4"/>
    <p:sldId id="258" r:id="rId5"/>
    <p:sldId id="259" r:id="rId6"/>
    <p:sldId id="260" r:id="rId7"/>
    <p:sldId id="263" r:id="rId8"/>
    <p:sldId id="261" r:id="rId9"/>
    <p:sldId id="272" r:id="rId10"/>
    <p:sldId id="275"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E8AEA2"/>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332" autoAdjust="0"/>
  </p:normalViewPr>
  <p:slideViewPr>
    <p:cSldViewPr snapToGrid="0">
      <p:cViewPr varScale="1">
        <p:scale>
          <a:sx n="78" d="100"/>
          <a:sy n="78" d="100"/>
        </p:scale>
        <p:origin x="1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0A299C-019A-4EB1-B42A-241B3CE1B147}" type="datetimeFigureOut">
              <a:rPr lang="en-US" smtClean="0"/>
              <a:t>11/20/2023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13C9DF-060C-4DE8-A5F8-C89A1DD52847}" type="slidenum">
              <a:rPr lang="en-US" smtClean="0"/>
              <a:t>‹#›</a:t>
            </a:fld>
            <a:endParaRPr lang="en-US"/>
          </a:p>
        </p:txBody>
      </p:sp>
    </p:spTree>
    <p:extLst>
      <p:ext uri="{BB962C8B-B14F-4D97-AF65-F5344CB8AC3E}">
        <p14:creationId xmlns:p14="http://schemas.microsoft.com/office/powerpoint/2010/main" val="48670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galeg.maryland.gov/2016RS/bills/sb/sb0905E.pdf"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mgaleg.maryland.gov/2016RS/bills/hb/hb0999T.pdf" TargetMode="Externa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mgaleg.maryland.gov/2020RS/fnotes/bil_0000/hb1300.pdf" TargetMode="External"/><Relationship Id="rId13" Type="http://schemas.openxmlformats.org/officeDocument/2006/relationships/hyperlink" Target="https://aib.maryland.gov/Pages/blueprint-law.aspx" TargetMode="External"/><Relationship Id="rId3" Type="http://schemas.openxmlformats.org/officeDocument/2006/relationships/hyperlink" Target="https://mgaleg.maryland.gov/2018RS/bills/hb/hb1415E.pdf" TargetMode="External"/><Relationship Id="rId7" Type="http://schemas.openxmlformats.org/officeDocument/2006/relationships/hyperlink" Target="https://mgaleg.maryland.gov/2020RS/bills/hb/hb1300E.pdf" TargetMode="External"/><Relationship Id="rId12" Type="http://schemas.openxmlformats.org/officeDocument/2006/relationships/hyperlink" Target="https://mgaleg.maryland.gov/2022RS/fnotes/bil_0000/hb1450.pdf"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mgaleg.maryland.gov/2019RS/fnotes/bil_0000/sb1030.pdf" TargetMode="External"/><Relationship Id="rId11" Type="http://schemas.openxmlformats.org/officeDocument/2006/relationships/hyperlink" Target="https://mgaleg.maryland.gov/2022RS/bills/hb/hb1450E.pdf" TargetMode="External"/><Relationship Id="rId5" Type="http://schemas.openxmlformats.org/officeDocument/2006/relationships/hyperlink" Target="https://mgaleg.maryland.gov/2019RS/bills/sb/sb1030E.pdf" TargetMode="External"/><Relationship Id="rId10" Type="http://schemas.openxmlformats.org/officeDocument/2006/relationships/hyperlink" Target="https://mgaleg.maryland.gov/2021RS/fnotes/bil_0002/hb1372.pdf" TargetMode="External"/><Relationship Id="rId4" Type="http://schemas.openxmlformats.org/officeDocument/2006/relationships/hyperlink" Target="https://mgaleg.maryland.gov/2018RS/fnotes/bil_0005/hb1415.pdf" TargetMode="External"/><Relationship Id="rId9" Type="http://schemas.openxmlformats.org/officeDocument/2006/relationships/hyperlink" Target="https://mgaleg.maryland.gov/2021RS/bills/hb/hb1372E.pdf"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Kirwan Commission was created by the Governor and General Assembly in 2016 (Chapters </a:t>
            </a:r>
            <a:r>
              <a:rPr lang="en-US" sz="1200" b="0" i="0" u="none" strike="noStrike" kern="1200" dirty="0" smtClean="0">
                <a:solidFill>
                  <a:schemeClr val="tx1"/>
                </a:solidFill>
                <a:effectLst/>
                <a:latin typeface="+mn-lt"/>
                <a:ea typeface="+mn-ea"/>
                <a:cs typeface="+mn-cs"/>
                <a:hlinkClick r:id="rId3"/>
              </a:rPr>
              <a:t>701 </a:t>
            </a:r>
            <a:r>
              <a:rPr lang="en-US" sz="1200" b="0" i="0" kern="1200" dirty="0" smtClean="0">
                <a:solidFill>
                  <a:schemeClr val="tx1"/>
                </a:solidFill>
                <a:effectLst/>
                <a:latin typeface="+mn-lt"/>
                <a:ea typeface="+mn-ea"/>
                <a:cs typeface="+mn-cs"/>
              </a:rPr>
              <a:t>and </a:t>
            </a:r>
            <a:r>
              <a:rPr lang="en-US" sz="1200" b="0" i="0" u="none" strike="noStrike" kern="1200" dirty="0" smtClean="0">
                <a:solidFill>
                  <a:schemeClr val="tx1"/>
                </a:solidFill>
                <a:effectLst/>
                <a:latin typeface="+mn-lt"/>
                <a:ea typeface="+mn-ea"/>
                <a:cs typeface="+mn-cs"/>
                <a:hlinkClick r:id="rId4"/>
              </a:rPr>
              <a:t>702</a:t>
            </a:r>
            <a:r>
              <a:rPr lang="en-US" sz="1200" b="0" i="0" kern="1200" dirty="0" smtClean="0">
                <a:solidFill>
                  <a:schemeClr val="tx1"/>
                </a:solidFill>
                <a:effectLst/>
                <a:latin typeface="+mn-lt"/>
                <a:ea typeface="+mn-ea"/>
                <a:cs typeface="+mn-cs"/>
              </a:rPr>
              <a:t>) to make policy recommendations to enable Maryland’s education system to perform at the level of the world’s best systems and to review and recommend updated funding formulas. The Kirwan Commission made a sweeping set of recommendations addressing ​education policy from early childhood through secondary and postsecondary education and training that, if implemented, will enable Maryland’s public schools and students to perform at the levels of the world’s best and, ultimately, enable current and future generations of Maryland’s children to be successful in the 21st century workforce that requires more skills and knowledge than ever before.</a:t>
            </a:r>
          </a:p>
          <a:p>
            <a:endParaRPr lang="en-US"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Focused on education policy from early childhood through secondary and postsecondary education and training </a:t>
            </a:r>
          </a:p>
          <a:p>
            <a:endParaRPr lang="en-US" dirty="0"/>
          </a:p>
        </p:txBody>
      </p:sp>
      <p:sp>
        <p:nvSpPr>
          <p:cNvPr id="4" name="Slide Number Placeholder 3"/>
          <p:cNvSpPr>
            <a:spLocks noGrp="1"/>
          </p:cNvSpPr>
          <p:nvPr>
            <p:ph type="sldNum" sz="quarter" idx="10"/>
          </p:nvPr>
        </p:nvSpPr>
        <p:spPr/>
        <p:txBody>
          <a:bodyPr/>
          <a:lstStyle/>
          <a:p>
            <a:fld id="{B513C9DF-060C-4DE8-A5F8-C89A1DD52847}" type="slidenum">
              <a:rPr lang="en-US" smtClean="0"/>
              <a:t>2</a:t>
            </a:fld>
            <a:endParaRPr lang="en-US"/>
          </a:p>
        </p:txBody>
      </p:sp>
    </p:spTree>
    <p:extLst>
      <p:ext uri="{BB962C8B-B14F-4D97-AF65-F5344CB8AC3E}">
        <p14:creationId xmlns:p14="http://schemas.microsoft.com/office/powerpoint/2010/main" val="2889224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Maryland General Assembly passed legislation annually in 2018 through 2021 based on the Kirwan Commission’s recommendations, modifying portions of it and incorporating additional priorities and funding provisions, including dedicated funding to support the Blueprint’s implementation.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 Blueprint for Maryland’s Future is established in State law by several pieces of legislation that were enacted beginning in 2018. The majority of the policies and funding increases are contained in House Bill 1300, which was initially passed by the General Assembly in 2020 and enacted as Chapter 36 of 2021 after the Governor’s veto was overridden during the 2021 legislative session. Also in 2021, House Bill 1372 (enacted as Chapter 55) was passed to revise House Bill 1300 given the delay in its implementation and to address the impact of the COVID-19 pandemic. House Bill 1300 and House Bill 1372 should both be considered and cross-</a:t>
            </a:r>
            <a:r>
              <a:rPr lang="en-US" sz="1200" b="0" i="0" kern="1200" dirty="0" err="1" smtClean="0">
                <a:solidFill>
                  <a:schemeClr val="tx1"/>
                </a:solidFill>
                <a:effectLst/>
                <a:latin typeface="+mn-lt"/>
                <a:ea typeface="+mn-ea"/>
                <a:cs typeface="+mn-cs"/>
              </a:rPr>
              <a:t>referen</a:t>
            </a:r>
            <a:r>
              <a:rPr lang="en-US" sz="1200" b="0" i="0" kern="1200" dirty="0" smtClean="0">
                <a:solidFill>
                  <a:schemeClr val="tx1"/>
                </a:solidFill>
                <a:effectLst/>
                <a:latin typeface="+mn-lt"/>
                <a:ea typeface="+mn-ea"/>
                <a:cs typeface="+mn-cs"/>
              </a:rPr>
              <a:t>​</a:t>
            </a:r>
            <a:r>
              <a:rPr lang="en-US" sz="1200" b="0" i="0" kern="1200" dirty="0" err="1" smtClean="0">
                <a:solidFill>
                  <a:schemeClr val="tx1"/>
                </a:solidFill>
                <a:effectLst/>
                <a:latin typeface="+mn-lt"/>
                <a:ea typeface="+mn-ea"/>
                <a:cs typeface="+mn-cs"/>
              </a:rPr>
              <a:t>ced</a:t>
            </a:r>
            <a:r>
              <a:rPr lang="en-US" sz="1200" b="0" i="0" kern="1200" dirty="0" smtClean="0">
                <a:solidFill>
                  <a:schemeClr val="tx1"/>
                </a:solidFill>
                <a:effectLst/>
                <a:latin typeface="+mn-lt"/>
                <a:ea typeface="+mn-ea"/>
                <a:cs typeface="+mn-cs"/>
              </a:rPr>
              <a:t> to fully understand the policy and funding provisions found in the Blueprint. During the 2022 session, House Bill 1450 (Chapter 33) made several adjustments to the Blueprint including the implementation plan timelines based on the AIB’s recommendations to the Governor and General Assembly. ​Below are links to the enrolled (final) legislation and the Department of Legislative Services Fiscal and Policy Note for each bill. </a:t>
            </a:r>
          </a:p>
          <a:p>
            <a:endParaRPr lang="en-US" sz="1200" b="0" i="0" kern="1200" dirty="0" smtClean="0">
              <a:solidFill>
                <a:schemeClr val="tx1"/>
              </a:solidFill>
              <a:effectLst/>
              <a:latin typeface="+mn-lt"/>
              <a:ea typeface="+mn-ea"/>
              <a:cs typeface="+mn-cs"/>
            </a:endParaRPr>
          </a:p>
          <a:p>
            <a:pPr rtl="0"/>
            <a:r>
              <a:rPr lang="en-US" dirty="0" smtClean="0">
                <a:effectLst/>
              </a:rPr>
              <a:t> </a:t>
            </a:r>
          </a:p>
          <a:p>
            <a:pPr rtl="0"/>
            <a:r>
              <a:rPr lang="en-US" sz="1200" u="none" strike="noStrike" kern="1200" dirty="0" smtClean="0">
                <a:solidFill>
                  <a:schemeClr val="tx1"/>
                </a:solidFill>
                <a:effectLst/>
                <a:latin typeface="+mn-lt"/>
                <a:ea typeface="+mn-ea"/>
                <a:cs typeface="+mn-cs"/>
                <a:hlinkClick r:id="rId3"/>
              </a:rPr>
              <a:t>House Bill 1415</a:t>
            </a:r>
            <a:r>
              <a:rPr lang="en-US" sz="1200" kern="1200" dirty="0" smtClean="0">
                <a:solidFill>
                  <a:schemeClr val="tx1"/>
                </a:solidFill>
                <a:effectLst/>
                <a:latin typeface="+mn-lt"/>
                <a:ea typeface="+mn-ea"/>
                <a:cs typeface="+mn-cs"/>
              </a:rPr>
              <a:t> (Chapter 361 of 2018)</a:t>
            </a:r>
            <a:endParaRPr lang="en-US" dirty="0" smtClean="0">
              <a:effectLst/>
            </a:endParaRPr>
          </a:p>
          <a:p>
            <a:pPr rtl="0"/>
            <a:r>
              <a:rPr lang="en-US" sz="1200" u="none" strike="noStrike" kern="1200" dirty="0" smtClean="0">
                <a:solidFill>
                  <a:schemeClr val="tx1"/>
                </a:solidFill>
                <a:effectLst/>
                <a:latin typeface="+mn-lt"/>
                <a:ea typeface="+mn-ea"/>
                <a:cs typeface="+mn-cs"/>
                <a:hlinkClick r:id="rId4"/>
              </a:rPr>
              <a:t>Fiscal Notes</a:t>
            </a:r>
            <a:endParaRPr lang="en-US" dirty="0" smtClean="0">
              <a:effectLst/>
            </a:endParaRPr>
          </a:p>
          <a:p>
            <a:pPr rtl="0"/>
            <a:r>
              <a:rPr lang="en-US" sz="1200" u="none" strike="noStrike" kern="1200" dirty="0" smtClean="0">
                <a:solidFill>
                  <a:schemeClr val="tx1"/>
                </a:solidFill>
                <a:effectLst/>
                <a:latin typeface="+mn-lt"/>
                <a:ea typeface="+mn-ea"/>
                <a:cs typeface="+mn-cs"/>
                <a:hlinkClick r:id="rId5"/>
              </a:rPr>
              <a:t>Senate Bill 1030</a:t>
            </a:r>
            <a:r>
              <a:rPr lang="en-US" sz="1200" kern="1200" dirty="0" smtClean="0">
                <a:solidFill>
                  <a:schemeClr val="tx1"/>
                </a:solidFill>
                <a:effectLst/>
                <a:latin typeface="+mn-lt"/>
                <a:ea typeface="+mn-ea"/>
                <a:cs typeface="+mn-cs"/>
              </a:rPr>
              <a:t> (Chapter 771 of 2019)</a:t>
            </a:r>
            <a:endParaRPr lang="en-US" dirty="0" smtClean="0">
              <a:effectLst/>
            </a:endParaRPr>
          </a:p>
          <a:p>
            <a:pPr rtl="0"/>
            <a:r>
              <a:rPr lang="en-US" sz="1200" u="none" strike="noStrike" kern="1200" dirty="0" smtClean="0">
                <a:solidFill>
                  <a:schemeClr val="tx1"/>
                </a:solidFill>
                <a:effectLst/>
                <a:latin typeface="+mn-lt"/>
                <a:ea typeface="+mn-ea"/>
                <a:cs typeface="+mn-cs"/>
                <a:hlinkClick r:id="rId6"/>
              </a:rPr>
              <a:t>Fiscal Notes</a:t>
            </a:r>
            <a:endParaRPr lang="en-US" dirty="0" smtClean="0">
              <a:effectLst/>
            </a:endParaRPr>
          </a:p>
          <a:p>
            <a:pPr rtl="0"/>
            <a:r>
              <a:rPr lang="en-US" sz="1200" u="none" strike="noStrike" kern="1200" dirty="0" smtClean="0">
                <a:solidFill>
                  <a:schemeClr val="tx1"/>
                </a:solidFill>
                <a:effectLst/>
                <a:latin typeface="+mn-lt"/>
                <a:ea typeface="+mn-ea"/>
                <a:cs typeface="+mn-cs"/>
                <a:hlinkClick r:id="rId7"/>
              </a:rPr>
              <a:t>House Bill 1300</a:t>
            </a:r>
            <a:r>
              <a:rPr lang="en-US" sz="1200" kern="1200" dirty="0" smtClean="0">
                <a:solidFill>
                  <a:schemeClr val="tx1"/>
                </a:solidFill>
                <a:effectLst/>
                <a:latin typeface="+mn-lt"/>
                <a:ea typeface="+mn-ea"/>
                <a:cs typeface="+mn-cs"/>
              </a:rPr>
              <a:t> (Chapter 36 of 2021)</a:t>
            </a:r>
            <a:endParaRPr lang="en-US" dirty="0" smtClean="0">
              <a:effectLst/>
            </a:endParaRPr>
          </a:p>
          <a:p>
            <a:pPr rtl="0"/>
            <a:r>
              <a:rPr lang="en-US" sz="1200" u="none" strike="noStrike" kern="1200" dirty="0" smtClean="0">
                <a:solidFill>
                  <a:schemeClr val="tx1"/>
                </a:solidFill>
                <a:effectLst/>
                <a:latin typeface="+mn-lt"/>
                <a:ea typeface="+mn-ea"/>
                <a:cs typeface="+mn-cs"/>
                <a:hlinkClick r:id="rId8"/>
              </a:rPr>
              <a:t>Fiscal Notes</a:t>
            </a:r>
            <a:endParaRPr lang="en-US" dirty="0" smtClean="0">
              <a:effectLst/>
            </a:endParaRPr>
          </a:p>
          <a:p>
            <a:pPr rtl="0"/>
            <a:r>
              <a:rPr lang="en-US" sz="1200" u="none" strike="noStrike" kern="1200" dirty="0" smtClean="0">
                <a:solidFill>
                  <a:schemeClr val="tx1"/>
                </a:solidFill>
                <a:effectLst/>
                <a:latin typeface="+mn-lt"/>
                <a:ea typeface="+mn-ea"/>
                <a:cs typeface="+mn-cs"/>
                <a:hlinkClick r:id="rId9"/>
              </a:rPr>
              <a:t>House Bill 1372</a:t>
            </a:r>
            <a:r>
              <a:rPr lang="en-US" sz="1200" kern="1200" dirty="0" smtClean="0">
                <a:solidFill>
                  <a:schemeClr val="tx1"/>
                </a:solidFill>
                <a:effectLst/>
                <a:latin typeface="+mn-lt"/>
                <a:ea typeface="+mn-ea"/>
                <a:cs typeface="+mn-cs"/>
              </a:rPr>
              <a:t> (Chapter 55 of 2021)</a:t>
            </a:r>
            <a:endParaRPr lang="en-US" dirty="0" smtClean="0">
              <a:effectLst/>
            </a:endParaRPr>
          </a:p>
          <a:p>
            <a:pPr rtl="0"/>
            <a:r>
              <a:rPr lang="en-US" sz="1200" u="none" strike="noStrike" kern="1200" dirty="0" smtClean="0">
                <a:solidFill>
                  <a:schemeClr val="tx1"/>
                </a:solidFill>
                <a:effectLst/>
                <a:latin typeface="+mn-lt"/>
                <a:ea typeface="+mn-ea"/>
                <a:cs typeface="+mn-cs"/>
                <a:hlinkClick r:id="rId10"/>
              </a:rPr>
              <a:t>Fiscal Notes</a:t>
            </a:r>
            <a:endParaRPr lang="en-US" dirty="0" smtClean="0">
              <a:effectLst/>
            </a:endParaRPr>
          </a:p>
          <a:p>
            <a:pPr rtl="0"/>
            <a:r>
              <a:rPr lang="en-US" sz="1200" u="none" strike="noStrike" kern="1200" dirty="0" smtClean="0">
                <a:solidFill>
                  <a:schemeClr val="tx1"/>
                </a:solidFill>
                <a:effectLst/>
                <a:latin typeface="+mn-lt"/>
                <a:ea typeface="+mn-ea"/>
                <a:cs typeface="+mn-cs"/>
                <a:hlinkClick r:id="rId11"/>
              </a:rPr>
              <a:t>House Bill 1450</a:t>
            </a:r>
            <a:r>
              <a:rPr lang="en-US" sz="1200" kern="1200" dirty="0" smtClean="0">
                <a:solidFill>
                  <a:schemeClr val="tx1"/>
                </a:solidFill>
                <a:effectLst/>
                <a:latin typeface="+mn-lt"/>
                <a:ea typeface="+mn-ea"/>
                <a:cs typeface="+mn-cs"/>
              </a:rPr>
              <a:t> (Chapter 33 of 2022)</a:t>
            </a:r>
            <a:endParaRPr lang="en-US" dirty="0" smtClean="0">
              <a:effectLst/>
            </a:endParaRPr>
          </a:p>
          <a:p>
            <a:pPr rtl="0"/>
            <a:r>
              <a:rPr lang="en-US" sz="1200" u="none" strike="noStrike" kern="1200" dirty="0" smtClean="0">
                <a:solidFill>
                  <a:schemeClr val="tx1"/>
                </a:solidFill>
                <a:effectLst/>
                <a:latin typeface="+mn-lt"/>
                <a:ea typeface="+mn-ea"/>
                <a:cs typeface="+mn-cs"/>
                <a:hlinkClick r:id="rId12"/>
              </a:rPr>
              <a:t>Fiscal​ Notes</a:t>
            </a:r>
            <a:endParaRPr lang="en-US" dirty="0" smtClean="0">
              <a:effectLst/>
            </a:endParaRPr>
          </a:p>
          <a:p>
            <a:r>
              <a:rPr lang="en-US" dirty="0" smtClean="0">
                <a:effectLst/>
              </a:rPr>
              <a:t/>
            </a:r>
            <a:br>
              <a:rPr lang="en-US" dirty="0" smtClean="0">
                <a:effectLst/>
              </a:rPr>
            </a:b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Overall, the State will invest an additional $3.9 billion (45% increase)  in Maryland’s public schools by fiscal 2034 and local governments will invest at least $700 million (8% increase) over pre-Blueprint levels. For more information on the Blueprint for Maryland’s Future law, click </a:t>
            </a:r>
            <a:r>
              <a:rPr lang="en-US" sz="1200" b="0" i="0" u="none" strike="noStrike" kern="1200" dirty="0" smtClean="0">
                <a:solidFill>
                  <a:schemeClr val="tx1"/>
                </a:solidFill>
                <a:effectLst/>
                <a:latin typeface="+mn-lt"/>
                <a:ea typeface="+mn-ea"/>
                <a:cs typeface="+mn-cs"/>
                <a:hlinkClick r:id="rId13"/>
              </a:rPr>
              <a:t>HERE</a:t>
            </a:r>
            <a:r>
              <a:rPr lang="en-US"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B513C9DF-060C-4DE8-A5F8-C89A1DD52847}" type="slidenum">
              <a:rPr lang="en-US" smtClean="0"/>
              <a:t>3</a:t>
            </a:fld>
            <a:endParaRPr lang="en-US"/>
          </a:p>
        </p:txBody>
      </p:sp>
    </p:spTree>
    <p:extLst>
      <p:ext uri="{BB962C8B-B14F-4D97-AF65-F5344CB8AC3E}">
        <p14:creationId xmlns:p14="http://schemas.microsoft.com/office/powerpoint/2010/main" val="726466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13C9DF-060C-4DE8-A5F8-C89A1DD52847}" type="slidenum">
              <a:rPr lang="en-US" smtClean="0"/>
              <a:t>4</a:t>
            </a:fld>
            <a:endParaRPr lang="en-US"/>
          </a:p>
        </p:txBody>
      </p:sp>
    </p:spTree>
    <p:extLst>
      <p:ext uri="{BB962C8B-B14F-4D97-AF65-F5344CB8AC3E}">
        <p14:creationId xmlns:p14="http://schemas.microsoft.com/office/powerpoint/2010/main" val="1617995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13C9DF-060C-4DE8-A5F8-C89A1DD52847}" type="slidenum">
              <a:rPr lang="en-US" smtClean="0"/>
              <a:t>5</a:t>
            </a:fld>
            <a:endParaRPr lang="en-US"/>
          </a:p>
        </p:txBody>
      </p:sp>
    </p:spTree>
    <p:extLst>
      <p:ext uri="{BB962C8B-B14F-4D97-AF65-F5344CB8AC3E}">
        <p14:creationId xmlns:p14="http://schemas.microsoft.com/office/powerpoint/2010/main" val="2269945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13C9DF-060C-4DE8-A5F8-C89A1DD52847}" type="slidenum">
              <a:rPr lang="en-US" smtClean="0"/>
              <a:t>6</a:t>
            </a:fld>
            <a:endParaRPr lang="en-US"/>
          </a:p>
        </p:txBody>
      </p:sp>
    </p:spTree>
    <p:extLst>
      <p:ext uri="{BB962C8B-B14F-4D97-AF65-F5344CB8AC3E}">
        <p14:creationId xmlns:p14="http://schemas.microsoft.com/office/powerpoint/2010/main" val="2017515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13C9DF-060C-4DE8-A5F8-C89A1DD52847}" type="slidenum">
              <a:rPr lang="en-US" smtClean="0"/>
              <a:t>7</a:t>
            </a:fld>
            <a:endParaRPr lang="en-US"/>
          </a:p>
        </p:txBody>
      </p:sp>
    </p:spTree>
    <p:extLst>
      <p:ext uri="{BB962C8B-B14F-4D97-AF65-F5344CB8AC3E}">
        <p14:creationId xmlns:p14="http://schemas.microsoft.com/office/powerpoint/2010/main" val="3415604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13C9DF-060C-4DE8-A5F8-C89A1DD52847}" type="slidenum">
              <a:rPr lang="en-US" smtClean="0"/>
              <a:t>8</a:t>
            </a:fld>
            <a:endParaRPr lang="en-US"/>
          </a:p>
        </p:txBody>
      </p:sp>
    </p:spTree>
    <p:extLst>
      <p:ext uri="{BB962C8B-B14F-4D97-AF65-F5344CB8AC3E}">
        <p14:creationId xmlns:p14="http://schemas.microsoft.com/office/powerpoint/2010/main" val="1727208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BCB5AA-BEBD-4D97-A6E6-03A3D2AA4630}" type="datetime1">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35377-E453-4FAF-B274-757C62B916FB}" type="slidenum">
              <a:rPr lang="en-US" smtClean="0"/>
              <a:t>‹#›</a:t>
            </a:fld>
            <a:endParaRPr lang="en-US"/>
          </a:p>
        </p:txBody>
      </p:sp>
    </p:spTree>
    <p:extLst>
      <p:ext uri="{BB962C8B-B14F-4D97-AF65-F5344CB8AC3E}">
        <p14:creationId xmlns:p14="http://schemas.microsoft.com/office/powerpoint/2010/main" val="1805378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02B4C0-8543-493B-9F74-4CEF179DD476}" type="datetime1">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35377-E453-4FAF-B274-757C62B916FB}" type="slidenum">
              <a:rPr lang="en-US" smtClean="0"/>
              <a:t>‹#›</a:t>
            </a:fld>
            <a:endParaRPr lang="en-US"/>
          </a:p>
        </p:txBody>
      </p:sp>
    </p:spTree>
    <p:extLst>
      <p:ext uri="{BB962C8B-B14F-4D97-AF65-F5344CB8AC3E}">
        <p14:creationId xmlns:p14="http://schemas.microsoft.com/office/powerpoint/2010/main" val="3540568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8BD653-8DEA-4E46-AF7B-F6279B82243F}" type="datetime1">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35377-E453-4FAF-B274-757C62B916FB}" type="slidenum">
              <a:rPr lang="en-US" smtClean="0"/>
              <a:t>‹#›</a:t>
            </a:fld>
            <a:endParaRPr lang="en-US"/>
          </a:p>
        </p:txBody>
      </p:sp>
    </p:spTree>
    <p:extLst>
      <p:ext uri="{BB962C8B-B14F-4D97-AF65-F5344CB8AC3E}">
        <p14:creationId xmlns:p14="http://schemas.microsoft.com/office/powerpoint/2010/main" val="1159203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1591466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2591587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6137639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1286705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37512392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31847968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21742557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184746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720D8B-3190-406D-98A0-784DB7D223A1}" type="datetime1">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1650553" y="5511800"/>
            <a:ext cx="396667" cy="365125"/>
          </a:xfrm>
        </p:spPr>
        <p:txBody>
          <a:bodyPr/>
          <a:lstStyle/>
          <a:p>
            <a:fld id="{87535377-E453-4FAF-B274-757C62B916FB}" type="slidenum">
              <a:rPr lang="en-US" smtClean="0"/>
              <a:t>‹#›</a:t>
            </a:fld>
            <a:endParaRPr lang="en-US"/>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l="38414" t="42529" r="38313" b="20657"/>
          <a:stretch>
            <a:fillRect/>
          </a:stretch>
        </p:blipFill>
        <p:spPr bwMode="auto">
          <a:xfrm>
            <a:off x="11036628" y="5876925"/>
            <a:ext cx="1010592" cy="890588"/>
          </a:xfrm>
          <a:prstGeom prst="rect">
            <a:avLst/>
          </a:prstGeom>
          <a:noFill/>
          <a:ln>
            <a:noFill/>
          </a:ln>
        </p:spPr>
      </p:pic>
    </p:spTree>
    <p:extLst>
      <p:ext uri="{BB962C8B-B14F-4D97-AF65-F5344CB8AC3E}">
        <p14:creationId xmlns:p14="http://schemas.microsoft.com/office/powerpoint/2010/main" val="17432340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32151929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1496370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84802-0C43-41D1-9928-FB59EF515CD6}" type="datetimeFigureOut">
              <a:rPr lang="en-US" smtClean="0"/>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477317-87A4-404C-A313-288C92F78D13}" type="slidenum">
              <a:rPr lang="en-US" smtClean="0"/>
              <a:t>‹#›</a:t>
            </a:fld>
            <a:endParaRPr lang="en-US" dirty="0"/>
          </a:p>
        </p:txBody>
      </p:sp>
    </p:spTree>
    <p:extLst>
      <p:ext uri="{BB962C8B-B14F-4D97-AF65-F5344CB8AC3E}">
        <p14:creationId xmlns:p14="http://schemas.microsoft.com/office/powerpoint/2010/main" val="168047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9B0964-139E-47B7-9AB5-B6B9D910B4B2}" type="datetime1">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35377-E453-4FAF-B274-757C62B916FB}" type="slidenum">
              <a:rPr lang="en-US" smtClean="0"/>
              <a:t>‹#›</a:t>
            </a:fld>
            <a:endParaRPr lang="en-US"/>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l="38414" t="42529" r="38313" b="20657"/>
          <a:stretch>
            <a:fillRect/>
          </a:stretch>
        </p:blipFill>
        <p:spPr bwMode="auto">
          <a:xfrm>
            <a:off x="405319" y="502630"/>
            <a:ext cx="1386840" cy="1181100"/>
          </a:xfrm>
          <a:prstGeom prst="rect">
            <a:avLst/>
          </a:prstGeom>
          <a:noFill/>
          <a:ln>
            <a:noFill/>
          </a:ln>
        </p:spPr>
      </p:pic>
    </p:spTree>
    <p:extLst>
      <p:ext uri="{BB962C8B-B14F-4D97-AF65-F5344CB8AC3E}">
        <p14:creationId xmlns:p14="http://schemas.microsoft.com/office/powerpoint/2010/main" val="2070086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4C2193-9BAD-4A9A-B7B9-749F6702A2A9}" type="datetime1">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sp>
        <p:nvSpPr>
          <p:cNvPr id="8" name="Slide Number Placeholder 5"/>
          <p:cNvSpPr txBox="1">
            <a:spLocks/>
          </p:cNvSpPr>
          <p:nvPr userDrawn="1"/>
        </p:nvSpPr>
        <p:spPr>
          <a:xfrm>
            <a:off x="11650553" y="5511800"/>
            <a:ext cx="3966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7535377-E453-4FAF-B274-757C62B916FB}" type="slidenum">
              <a:rPr lang="en-US" smtClean="0"/>
              <a:pPr/>
              <a:t>‹#›</a:t>
            </a:fld>
            <a:endParaRPr lang="en-US"/>
          </a:p>
        </p:txBody>
      </p:sp>
      <p:pic>
        <p:nvPicPr>
          <p:cNvPr id="9" name="Picture 8"/>
          <p:cNvPicPr/>
          <p:nvPr userDrawn="1"/>
        </p:nvPicPr>
        <p:blipFill>
          <a:blip r:embed="rId2" cstate="print">
            <a:extLst>
              <a:ext uri="{28A0092B-C50C-407E-A947-70E740481C1C}">
                <a14:useLocalDpi xmlns:a14="http://schemas.microsoft.com/office/drawing/2010/main" val="0"/>
              </a:ext>
            </a:extLst>
          </a:blip>
          <a:srcRect l="38414" t="42529" r="38313" b="20657"/>
          <a:stretch>
            <a:fillRect/>
          </a:stretch>
        </p:blipFill>
        <p:spPr bwMode="auto">
          <a:xfrm>
            <a:off x="11036628" y="5876925"/>
            <a:ext cx="1010592" cy="890588"/>
          </a:xfrm>
          <a:prstGeom prst="rect">
            <a:avLst/>
          </a:prstGeom>
          <a:noFill/>
          <a:ln>
            <a:noFill/>
          </a:ln>
        </p:spPr>
      </p:pic>
    </p:spTree>
    <p:extLst>
      <p:ext uri="{BB962C8B-B14F-4D97-AF65-F5344CB8AC3E}">
        <p14:creationId xmlns:p14="http://schemas.microsoft.com/office/powerpoint/2010/main" val="2832720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C0C5CA-25ED-4733-989E-BA4786899537}" type="datetime1">
              <a:rPr lang="en-US" smtClean="0"/>
              <a:t>11/20/2023</a:t>
            </a:fld>
            <a:endParaRPr lang="en-US"/>
          </a:p>
        </p:txBody>
      </p:sp>
      <p:sp>
        <p:nvSpPr>
          <p:cNvPr id="8" name="Footer Placeholder 7"/>
          <p:cNvSpPr>
            <a:spLocks noGrp="1"/>
          </p:cNvSpPr>
          <p:nvPr>
            <p:ph type="ftr" sz="quarter" idx="11"/>
          </p:nvPr>
        </p:nvSpPr>
        <p:spPr/>
        <p:txBody>
          <a:bodyPr/>
          <a:lstStyle/>
          <a:p>
            <a:endParaRPr lang="en-US"/>
          </a:p>
        </p:txBody>
      </p:sp>
      <p:sp>
        <p:nvSpPr>
          <p:cNvPr id="10" name="Slide Number Placeholder 5"/>
          <p:cNvSpPr txBox="1">
            <a:spLocks/>
          </p:cNvSpPr>
          <p:nvPr userDrawn="1"/>
        </p:nvSpPr>
        <p:spPr>
          <a:xfrm>
            <a:off x="11650553" y="5511800"/>
            <a:ext cx="3966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7535377-E453-4FAF-B274-757C62B916FB}" type="slidenum">
              <a:rPr lang="en-US" smtClean="0"/>
              <a:pPr/>
              <a:t>‹#›</a:t>
            </a:fld>
            <a:endParaRPr lang="en-US"/>
          </a:p>
        </p:txBody>
      </p:sp>
      <p:pic>
        <p:nvPicPr>
          <p:cNvPr id="11" name="Picture 10"/>
          <p:cNvPicPr/>
          <p:nvPr userDrawn="1"/>
        </p:nvPicPr>
        <p:blipFill>
          <a:blip r:embed="rId2" cstate="print">
            <a:extLst>
              <a:ext uri="{28A0092B-C50C-407E-A947-70E740481C1C}">
                <a14:useLocalDpi xmlns:a14="http://schemas.microsoft.com/office/drawing/2010/main" val="0"/>
              </a:ext>
            </a:extLst>
          </a:blip>
          <a:srcRect l="38414" t="42529" r="38313" b="20657"/>
          <a:stretch>
            <a:fillRect/>
          </a:stretch>
        </p:blipFill>
        <p:spPr bwMode="auto">
          <a:xfrm>
            <a:off x="11036628" y="5876925"/>
            <a:ext cx="1010592" cy="890588"/>
          </a:xfrm>
          <a:prstGeom prst="rect">
            <a:avLst/>
          </a:prstGeom>
          <a:noFill/>
          <a:ln>
            <a:noFill/>
          </a:ln>
        </p:spPr>
      </p:pic>
    </p:spTree>
    <p:extLst>
      <p:ext uri="{BB962C8B-B14F-4D97-AF65-F5344CB8AC3E}">
        <p14:creationId xmlns:p14="http://schemas.microsoft.com/office/powerpoint/2010/main" val="2556083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3E3BDD-7D18-4AB0-ACB3-7ABD5CA8FA6F}" type="datetime1">
              <a:rPr lang="en-US" smtClean="0"/>
              <a:t>11/20/2023</a:t>
            </a:fld>
            <a:endParaRPr lang="en-US"/>
          </a:p>
        </p:txBody>
      </p:sp>
      <p:sp>
        <p:nvSpPr>
          <p:cNvPr id="4" name="Footer Placeholder 3"/>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1650553" y="5511800"/>
            <a:ext cx="396667" cy="365125"/>
          </a:xfrm>
        </p:spPr>
        <p:txBody>
          <a:bodyPr/>
          <a:lstStyle/>
          <a:p>
            <a:fld id="{87535377-E453-4FAF-B274-757C62B916FB}" type="slidenum">
              <a:rPr lang="en-US" smtClean="0"/>
              <a:t>‹#›</a:t>
            </a:fld>
            <a:endParaRPr lang="en-US"/>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l="38414" t="42529" r="38313" b="20657"/>
          <a:stretch>
            <a:fillRect/>
          </a:stretch>
        </p:blipFill>
        <p:spPr bwMode="auto">
          <a:xfrm>
            <a:off x="11036628" y="5876925"/>
            <a:ext cx="1010592" cy="890588"/>
          </a:xfrm>
          <a:prstGeom prst="rect">
            <a:avLst/>
          </a:prstGeom>
          <a:noFill/>
          <a:ln>
            <a:noFill/>
          </a:ln>
        </p:spPr>
      </p:pic>
    </p:spTree>
    <p:extLst>
      <p:ext uri="{BB962C8B-B14F-4D97-AF65-F5344CB8AC3E}">
        <p14:creationId xmlns:p14="http://schemas.microsoft.com/office/powerpoint/2010/main" val="1233160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AA0371-EFF2-4497-B2BA-2F8A9823D4F5}" type="datetime1">
              <a:rPr lang="en-US" smtClean="0"/>
              <a:t>11/20/2023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535377-E453-4FAF-B274-757C62B916FB}" type="slidenum">
              <a:rPr lang="en-US" smtClean="0"/>
              <a:t>‹#›</a:t>
            </a:fld>
            <a:endParaRPr lang="en-US"/>
          </a:p>
        </p:txBody>
      </p:sp>
    </p:spTree>
    <p:extLst>
      <p:ext uri="{BB962C8B-B14F-4D97-AF65-F5344CB8AC3E}">
        <p14:creationId xmlns:p14="http://schemas.microsoft.com/office/powerpoint/2010/main" val="2803918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7E71D2A-4273-4B08-AF46-4DA99900C4EC}" type="datetime1">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sp>
        <p:nvSpPr>
          <p:cNvPr id="8" name="Slide Number Placeholder 5"/>
          <p:cNvSpPr>
            <a:spLocks noGrp="1"/>
          </p:cNvSpPr>
          <p:nvPr>
            <p:ph type="sldNum" sz="quarter" idx="12"/>
          </p:nvPr>
        </p:nvSpPr>
        <p:spPr>
          <a:xfrm>
            <a:off x="11650553" y="5511800"/>
            <a:ext cx="396667" cy="365125"/>
          </a:xfrm>
        </p:spPr>
        <p:txBody>
          <a:bodyPr/>
          <a:lstStyle/>
          <a:p>
            <a:fld id="{87535377-E453-4FAF-B274-757C62B916FB}" type="slidenum">
              <a:rPr lang="en-US" smtClean="0"/>
              <a:t>‹#›</a:t>
            </a:fld>
            <a:endParaRPr lang="en-US"/>
          </a:p>
        </p:txBody>
      </p:sp>
      <p:pic>
        <p:nvPicPr>
          <p:cNvPr id="9" name="Picture 8"/>
          <p:cNvPicPr/>
          <p:nvPr userDrawn="1"/>
        </p:nvPicPr>
        <p:blipFill>
          <a:blip r:embed="rId2" cstate="print">
            <a:extLst>
              <a:ext uri="{28A0092B-C50C-407E-A947-70E740481C1C}">
                <a14:useLocalDpi xmlns:a14="http://schemas.microsoft.com/office/drawing/2010/main" val="0"/>
              </a:ext>
            </a:extLst>
          </a:blip>
          <a:srcRect l="38414" t="42529" r="38313" b="20657"/>
          <a:stretch>
            <a:fillRect/>
          </a:stretch>
        </p:blipFill>
        <p:spPr bwMode="auto">
          <a:xfrm>
            <a:off x="11036628" y="5876925"/>
            <a:ext cx="1010592" cy="890588"/>
          </a:xfrm>
          <a:prstGeom prst="rect">
            <a:avLst/>
          </a:prstGeom>
          <a:noFill/>
          <a:ln>
            <a:noFill/>
          </a:ln>
        </p:spPr>
      </p:pic>
    </p:spTree>
    <p:extLst>
      <p:ext uri="{BB962C8B-B14F-4D97-AF65-F5344CB8AC3E}">
        <p14:creationId xmlns:p14="http://schemas.microsoft.com/office/powerpoint/2010/main" val="374209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D0F87B-2D75-46DA-9801-A5E3D3B51362}" type="datetime1">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sp>
        <p:nvSpPr>
          <p:cNvPr id="8" name="Slide Number Placeholder 5"/>
          <p:cNvSpPr>
            <a:spLocks noGrp="1"/>
          </p:cNvSpPr>
          <p:nvPr>
            <p:ph type="sldNum" sz="quarter" idx="12"/>
          </p:nvPr>
        </p:nvSpPr>
        <p:spPr>
          <a:xfrm>
            <a:off x="11650553" y="5511800"/>
            <a:ext cx="396667" cy="365125"/>
          </a:xfrm>
        </p:spPr>
        <p:txBody>
          <a:bodyPr/>
          <a:lstStyle/>
          <a:p>
            <a:fld id="{87535377-E453-4FAF-B274-757C62B916FB}" type="slidenum">
              <a:rPr lang="en-US" smtClean="0"/>
              <a:t>‹#›</a:t>
            </a:fld>
            <a:endParaRPr lang="en-US"/>
          </a:p>
        </p:txBody>
      </p:sp>
      <p:pic>
        <p:nvPicPr>
          <p:cNvPr id="9" name="Picture 8"/>
          <p:cNvPicPr/>
          <p:nvPr userDrawn="1"/>
        </p:nvPicPr>
        <p:blipFill>
          <a:blip r:embed="rId2" cstate="print">
            <a:extLst>
              <a:ext uri="{28A0092B-C50C-407E-A947-70E740481C1C}">
                <a14:useLocalDpi xmlns:a14="http://schemas.microsoft.com/office/drawing/2010/main" val="0"/>
              </a:ext>
            </a:extLst>
          </a:blip>
          <a:srcRect l="38414" t="42529" r="38313" b="20657"/>
          <a:stretch>
            <a:fillRect/>
          </a:stretch>
        </p:blipFill>
        <p:spPr bwMode="auto">
          <a:xfrm>
            <a:off x="11036628" y="5876925"/>
            <a:ext cx="1010592" cy="890588"/>
          </a:xfrm>
          <a:prstGeom prst="rect">
            <a:avLst/>
          </a:prstGeom>
          <a:noFill/>
          <a:ln>
            <a:noFill/>
          </a:ln>
        </p:spPr>
      </p:pic>
    </p:spTree>
    <p:extLst>
      <p:ext uri="{BB962C8B-B14F-4D97-AF65-F5344CB8AC3E}">
        <p14:creationId xmlns:p14="http://schemas.microsoft.com/office/powerpoint/2010/main" val="4263159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DA07FE-AD35-4513-8971-C2B250F7CBD0}" type="datetime1">
              <a:rPr lang="en-US" smtClean="0"/>
              <a:t>11/20/2023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535377-E453-4FAF-B274-757C62B916FB}" type="slidenum">
              <a:rPr lang="en-US" smtClean="0"/>
              <a:t>‹#›</a:t>
            </a:fld>
            <a:endParaRPr lang="en-US"/>
          </a:p>
        </p:txBody>
      </p:sp>
    </p:spTree>
    <p:extLst>
      <p:ext uri="{BB962C8B-B14F-4D97-AF65-F5344CB8AC3E}">
        <p14:creationId xmlns:p14="http://schemas.microsoft.com/office/powerpoint/2010/main" val="935846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284802-0C43-41D1-9928-FB59EF515CD6}" type="datetimeFigureOut">
              <a:rPr lang="en-US" smtClean="0"/>
              <a:t>11/20/2023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477317-87A4-404C-A313-288C92F78D13}" type="slidenum">
              <a:rPr lang="en-US" smtClean="0"/>
              <a:t>‹#›</a:t>
            </a:fld>
            <a:endParaRPr lang="en-US" dirty="0"/>
          </a:p>
        </p:txBody>
      </p:sp>
    </p:spTree>
    <p:extLst>
      <p:ext uri="{BB962C8B-B14F-4D97-AF65-F5344CB8AC3E}">
        <p14:creationId xmlns:p14="http://schemas.microsoft.com/office/powerpoint/2010/main" val="2177111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hyperlink" Target="https://dls.maryland.gov/pubs/prod/NoPblTabMtg/CmsnInnovEduc/2020-Final-Report-of-the-Commission.pdf" TargetMode="External"/><Relationship Id="rId3" Type="http://schemas.openxmlformats.org/officeDocument/2006/relationships/hyperlink" Target="https://mgaleg.maryland.gov/2016RS/bills/sb/sb0905E.pdf" TargetMode="External"/><Relationship Id="rId7" Type="http://schemas.openxmlformats.org/officeDocument/2006/relationships/hyperlink" Target="http://dls.maryland.gov/pubs/prod/NoPblTabMtg/CmsnInnovEduc/2019-Interim-Report-of-the-Commission.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dls.maryland.gov/pubs/prod/NoPblTabMtg/CmsnInnovEduc/2018-Preliminary-Report-of-the-Commission_VolumeII.pdf" TargetMode="External"/><Relationship Id="rId5" Type="http://schemas.openxmlformats.org/officeDocument/2006/relationships/hyperlink" Target="http://dls.maryland.gov/pubs/prod/NoPblTabMtg/CmsnInnovEduc/2018-Preliminary-Report-of-the-Commission.pdf" TargetMode="External"/><Relationship Id="rId4" Type="http://schemas.openxmlformats.org/officeDocument/2006/relationships/hyperlink" Target="https://mgaleg.maryland.gov/2016RS/bills/hb/hb0999T.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mgaleg.maryland.gov/2018RS/bills/hb/hb1415E.pdf" TargetMode="External"/><Relationship Id="rId7" Type="http://schemas.openxmlformats.org/officeDocument/2006/relationships/hyperlink" Target="https://mgaleg.maryland.gov/2022RS/bills/hb/hb1450E.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mgaleg.maryland.gov/2021RS/bills/hb/hb1372E.pdf" TargetMode="External"/><Relationship Id="rId5" Type="http://schemas.openxmlformats.org/officeDocument/2006/relationships/hyperlink" Target="https://mgaleg.maryland.gov/2020RS/bills/hb/hb1300E.pdf" TargetMode="External"/><Relationship Id="rId4" Type="http://schemas.openxmlformats.org/officeDocument/2006/relationships/hyperlink" Target="https://mgaleg.maryland.gov/2019RS/bills/sb/sb1030E.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ib.maryland.gov/Pages/about-blueprint.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aib.maryland.gov/Pages/other-plans.aspx"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Maryland’s Blueprint and MHEC’s Implementation Plan</a:t>
            </a:r>
            <a:endParaRPr lang="en-US" dirty="0"/>
          </a:p>
        </p:txBody>
      </p:sp>
      <p:sp>
        <p:nvSpPr>
          <p:cNvPr id="3" name="Subtitle 2"/>
          <p:cNvSpPr>
            <a:spLocks noGrp="1"/>
          </p:cNvSpPr>
          <p:nvPr>
            <p:ph type="body" idx="1"/>
          </p:nvPr>
        </p:nvSpPr>
        <p:spPr>
          <a:xfrm>
            <a:off x="831850" y="4589463"/>
            <a:ext cx="10515600" cy="2132012"/>
          </a:xfrm>
        </p:spPr>
        <p:txBody>
          <a:bodyPr numCol="1">
            <a:normAutofit/>
          </a:bodyPr>
          <a:lstStyle/>
          <a:p>
            <a:r>
              <a:rPr lang="en-US" sz="2600" b="1" dirty="0" smtClean="0">
                <a:solidFill>
                  <a:schemeClr val="tx1">
                    <a:lumMod val="65000"/>
                    <a:lumOff val="35000"/>
                  </a:schemeClr>
                </a:solidFill>
              </a:rPr>
              <a:t>Maryland Higher Education Commission</a:t>
            </a:r>
          </a:p>
          <a:p>
            <a:r>
              <a:rPr lang="en-US" sz="1800" dirty="0" smtClean="0"/>
              <a:t>November 15, 2023</a:t>
            </a:r>
          </a:p>
          <a:p>
            <a:endParaRPr lang="en-US" sz="1800" dirty="0" smtClean="0"/>
          </a:p>
          <a:p>
            <a:endParaRPr lang="en-US" sz="1800" dirty="0" smtClean="0"/>
          </a:p>
          <a:p>
            <a:r>
              <a:rPr lang="en-US" sz="1800" b="1" dirty="0" smtClean="0"/>
              <a:t>Emily A. A. Dow, Ph.D., Assistant Secretary of Academic Affairs</a:t>
            </a:r>
          </a:p>
        </p:txBody>
      </p:sp>
      <p:sp>
        <p:nvSpPr>
          <p:cNvPr id="4" name="Slide Number Placeholder 3"/>
          <p:cNvSpPr>
            <a:spLocks noGrp="1"/>
          </p:cNvSpPr>
          <p:nvPr>
            <p:ph type="sldNum" sz="quarter" idx="12"/>
          </p:nvPr>
        </p:nvSpPr>
        <p:spPr/>
        <p:txBody>
          <a:bodyPr/>
          <a:lstStyle/>
          <a:p>
            <a:fld id="{87535377-E453-4FAF-B274-757C62B916FB}" type="slidenum">
              <a:rPr lang="en-US" smtClean="0"/>
              <a:t>1</a:t>
            </a:fld>
            <a:endParaRPr lang="en-US"/>
          </a:p>
        </p:txBody>
      </p:sp>
    </p:spTree>
    <p:extLst>
      <p:ext uri="{BB962C8B-B14F-4D97-AF65-F5344CB8AC3E}">
        <p14:creationId xmlns:p14="http://schemas.microsoft.com/office/powerpoint/2010/main" val="95580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1645920" y="1932448"/>
            <a:ext cx="6898006" cy="4344296"/>
          </a:xfrm>
        </p:spPr>
        <p:txBody>
          <a:bodyPr>
            <a:normAutofit/>
          </a:bodyPr>
          <a:lstStyle/>
          <a:p>
            <a:pPr marL="457200" lvl="1" indent="0" algn="ctr">
              <a:buNone/>
            </a:pPr>
            <a:endParaRPr lang="en-US" sz="1700" dirty="0" smtClean="0"/>
          </a:p>
          <a:p>
            <a:pPr marL="457200" lvl="1" indent="0" algn="ctr">
              <a:buNone/>
            </a:pPr>
            <a:endParaRPr lang="en-US" sz="1700" dirty="0"/>
          </a:p>
          <a:p>
            <a:pPr marL="457200" lvl="1" indent="0" algn="ctr">
              <a:buNone/>
            </a:pPr>
            <a:endParaRPr lang="en-US" sz="1700" dirty="0" smtClean="0"/>
          </a:p>
          <a:p>
            <a:pPr marL="457200" lvl="1" indent="0" algn="ctr">
              <a:buNone/>
            </a:pPr>
            <a:endParaRPr lang="en-US" sz="1700" dirty="0"/>
          </a:p>
          <a:p>
            <a:pPr marL="457200" lvl="1" indent="0" algn="ctr">
              <a:buNone/>
            </a:pPr>
            <a:endParaRPr lang="en-US" sz="4800" b="1" dirty="0" smtClean="0">
              <a:latin typeface="+mj-lt"/>
            </a:endParaRPr>
          </a:p>
          <a:p>
            <a:pPr marL="457200" lvl="1" indent="0" algn="ctr">
              <a:buNone/>
            </a:pPr>
            <a:endParaRPr lang="en-US" sz="4800" b="1" dirty="0" smtClean="0">
              <a:latin typeface="+mj-lt"/>
            </a:endParaRPr>
          </a:p>
          <a:p>
            <a:pPr marL="457200" lvl="1" indent="0" algn="ctr">
              <a:buNone/>
            </a:pPr>
            <a:r>
              <a:rPr lang="en-US" sz="4800" b="1" dirty="0" smtClean="0">
                <a:latin typeface="+mj-lt"/>
              </a:rPr>
              <a:t>Questions?</a:t>
            </a:r>
            <a:endParaRPr lang="en-US" sz="4800" b="1" dirty="0">
              <a:latin typeface="+mj-lt"/>
            </a:endParaRPr>
          </a:p>
        </p:txBody>
      </p:sp>
      <p:sp>
        <p:nvSpPr>
          <p:cNvPr id="2" name="Title 1"/>
          <p:cNvSpPr>
            <a:spLocks noGrp="1"/>
          </p:cNvSpPr>
          <p:nvPr>
            <p:ph type="title"/>
          </p:nvPr>
        </p:nvSpPr>
        <p:spPr>
          <a:xfrm>
            <a:off x="1841862" y="365126"/>
            <a:ext cx="6702063" cy="2790670"/>
          </a:xfrm>
        </p:spPr>
        <p:txBody>
          <a:bodyPr>
            <a:normAutofit/>
          </a:bodyPr>
          <a:lstStyle/>
          <a:p>
            <a:pPr algn="ctr"/>
            <a:r>
              <a:rPr lang="en-US" sz="4800" b="1" dirty="0" smtClean="0"/>
              <a:t>Thank you!</a:t>
            </a:r>
            <a:endParaRPr lang="en-US" sz="4800" b="1" dirty="0"/>
          </a:p>
        </p:txBody>
      </p:sp>
      <p:pic>
        <p:nvPicPr>
          <p:cNvPr id="3" name="Picture 2"/>
          <p:cNvPicPr>
            <a:picLocks noChangeAspect="1"/>
          </p:cNvPicPr>
          <p:nvPr/>
        </p:nvPicPr>
        <p:blipFill>
          <a:blip r:embed="rId2"/>
          <a:stretch>
            <a:fillRect/>
          </a:stretch>
        </p:blipFill>
        <p:spPr>
          <a:xfrm>
            <a:off x="4575777" y="2860291"/>
            <a:ext cx="1234232" cy="1054410"/>
          </a:xfrm>
          <a:prstGeom prst="rect">
            <a:avLst/>
          </a:prstGeom>
        </p:spPr>
      </p:pic>
    </p:spTree>
    <p:extLst>
      <p:ext uri="{BB962C8B-B14F-4D97-AF65-F5344CB8AC3E}">
        <p14:creationId xmlns:p14="http://schemas.microsoft.com/office/powerpoint/2010/main" val="621735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Commission on Innovation and </a:t>
            </a:r>
            <a:r>
              <a:rPr lang="en-US" b="1" dirty="0" smtClean="0"/>
              <a:t>Excellence </a:t>
            </a:r>
            <a:br>
              <a:rPr lang="en-US" b="1" dirty="0" smtClean="0"/>
            </a:br>
            <a:r>
              <a:rPr lang="en-US" b="1" dirty="0" smtClean="0"/>
              <a:t>in Education (Kirwan Commission)</a:t>
            </a:r>
            <a:endParaRPr lang="en-US" b="1" dirty="0"/>
          </a:p>
        </p:txBody>
      </p:sp>
      <p:sp>
        <p:nvSpPr>
          <p:cNvPr id="3" name="Content Placeholder 2"/>
          <p:cNvSpPr>
            <a:spLocks noGrp="1"/>
          </p:cNvSpPr>
          <p:nvPr>
            <p:ph idx="1"/>
          </p:nvPr>
        </p:nvSpPr>
        <p:spPr/>
        <p:txBody>
          <a:bodyPr anchor="t">
            <a:normAutofit/>
          </a:bodyPr>
          <a:lstStyle/>
          <a:p>
            <a:r>
              <a:rPr lang="en-US" dirty="0" smtClean="0"/>
              <a:t>Created in 2016 </a:t>
            </a:r>
            <a:r>
              <a:rPr lang="en-US" dirty="0"/>
              <a:t>(Chapters </a:t>
            </a:r>
            <a:r>
              <a:rPr lang="en-US" dirty="0">
                <a:hlinkClick r:id="rId3"/>
              </a:rPr>
              <a:t>701 </a:t>
            </a:r>
            <a:r>
              <a:rPr lang="en-US" dirty="0"/>
              <a:t>and </a:t>
            </a:r>
            <a:r>
              <a:rPr lang="en-US" dirty="0">
                <a:hlinkClick r:id="rId4"/>
              </a:rPr>
              <a:t>702</a:t>
            </a:r>
            <a:r>
              <a:rPr lang="en-US" dirty="0" smtClean="0"/>
              <a:t>)</a:t>
            </a:r>
          </a:p>
          <a:p>
            <a:r>
              <a:rPr lang="en-US" dirty="0" smtClean="0"/>
              <a:t>made </a:t>
            </a:r>
            <a:r>
              <a:rPr lang="en-US" dirty="0"/>
              <a:t>policy recommendations to enable Maryland’s education system to perform at the level of the world’s best systems </a:t>
            </a:r>
            <a:endParaRPr lang="en-US" dirty="0" smtClean="0"/>
          </a:p>
          <a:p>
            <a:r>
              <a:rPr lang="en-US" dirty="0" smtClean="0"/>
              <a:t>reviewed </a:t>
            </a:r>
            <a:r>
              <a:rPr lang="en-US" dirty="0"/>
              <a:t>and </a:t>
            </a:r>
            <a:r>
              <a:rPr lang="en-US" dirty="0" smtClean="0"/>
              <a:t>recommended </a:t>
            </a:r>
            <a:r>
              <a:rPr lang="en-US" dirty="0"/>
              <a:t>updated funding </a:t>
            </a:r>
            <a:r>
              <a:rPr lang="en-US" dirty="0" smtClean="0"/>
              <a:t>formulas</a:t>
            </a:r>
          </a:p>
          <a:p>
            <a:r>
              <a:rPr lang="en-US" dirty="0" smtClean="0">
                <a:hlinkClick r:id="rId5"/>
              </a:rPr>
              <a:t>2018 </a:t>
            </a:r>
            <a:r>
              <a:rPr lang="en-US" dirty="0">
                <a:hlinkClick r:id="rId5"/>
              </a:rPr>
              <a:t>Preliminary Report</a:t>
            </a:r>
            <a:r>
              <a:rPr lang="en-US" dirty="0"/>
              <a:t> and</a:t>
            </a:r>
            <a:r>
              <a:rPr lang="en-US" dirty="0">
                <a:hlinkClick r:id="rId6"/>
              </a:rPr>
              <a:t> Technical Supplement</a:t>
            </a:r>
            <a:r>
              <a:rPr lang="en-US" dirty="0"/>
              <a:t> ​</a:t>
            </a:r>
            <a:r>
              <a:rPr lang="en-US" dirty="0" smtClean="0"/>
              <a:t>describes </a:t>
            </a:r>
            <a:r>
              <a:rPr lang="en-US" dirty="0"/>
              <a:t>the research and gap </a:t>
            </a:r>
            <a:r>
              <a:rPr lang="en-US" dirty="0" smtClean="0"/>
              <a:t>analysis</a:t>
            </a:r>
          </a:p>
          <a:p>
            <a:r>
              <a:rPr lang="en-US" dirty="0">
                <a:hlinkClick r:id="rId7"/>
              </a:rPr>
              <a:t>January 2019 Interim </a:t>
            </a:r>
            <a:r>
              <a:rPr lang="en-US" dirty="0" smtClean="0">
                <a:hlinkClick r:id="rId7"/>
              </a:rPr>
              <a:t>Report</a:t>
            </a:r>
            <a:endParaRPr lang="en-US" dirty="0"/>
          </a:p>
          <a:p>
            <a:r>
              <a:rPr lang="en-US" dirty="0" smtClean="0">
                <a:hlinkClick r:id="rId8"/>
              </a:rPr>
              <a:t>2020 Final Report</a:t>
            </a:r>
            <a:endParaRPr lang="en-US" dirty="0" smtClean="0"/>
          </a:p>
          <a:p>
            <a:pPr marL="0" indent="0">
              <a:buNone/>
            </a:pPr>
            <a:endParaRPr lang="en-US" dirty="0"/>
          </a:p>
        </p:txBody>
      </p:sp>
      <p:sp>
        <p:nvSpPr>
          <p:cNvPr id="14" name="Slide Number Placeholder 13"/>
          <p:cNvSpPr>
            <a:spLocks noGrp="1"/>
          </p:cNvSpPr>
          <p:nvPr>
            <p:ph type="sldNum" sz="quarter" idx="12"/>
          </p:nvPr>
        </p:nvSpPr>
        <p:spPr/>
        <p:txBody>
          <a:bodyPr/>
          <a:lstStyle/>
          <a:p>
            <a:fld id="{87535377-E453-4FAF-B274-757C62B916FB}" type="slidenum">
              <a:rPr lang="en-US" smtClean="0"/>
              <a:t>2</a:t>
            </a:fld>
            <a:endParaRPr lang="en-US"/>
          </a:p>
        </p:txBody>
      </p:sp>
    </p:spTree>
    <p:extLst>
      <p:ext uri="{BB962C8B-B14F-4D97-AF65-F5344CB8AC3E}">
        <p14:creationId xmlns:p14="http://schemas.microsoft.com/office/powerpoint/2010/main" val="82400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Legislation</a:t>
            </a:r>
            <a:endParaRPr lang="en-US" b="1" dirty="0"/>
          </a:p>
        </p:txBody>
      </p:sp>
      <p:sp>
        <p:nvSpPr>
          <p:cNvPr id="3" name="Content Placeholder 2"/>
          <p:cNvSpPr>
            <a:spLocks noGrp="1"/>
          </p:cNvSpPr>
          <p:nvPr>
            <p:ph idx="1"/>
          </p:nvPr>
        </p:nvSpPr>
        <p:spPr/>
        <p:txBody>
          <a:bodyPr anchor="t">
            <a:normAutofit lnSpcReduction="10000"/>
          </a:bodyPr>
          <a:lstStyle/>
          <a:p>
            <a:pPr marL="0" indent="0">
              <a:buNone/>
            </a:pPr>
            <a:r>
              <a:rPr lang="en-US" dirty="0" smtClean="0"/>
              <a:t>Legislation passed annually </a:t>
            </a:r>
            <a:r>
              <a:rPr lang="en-US" dirty="0"/>
              <a:t>in 2018 through 2021 based on the Kirwan Commission’s </a:t>
            </a:r>
            <a:r>
              <a:rPr lang="en-US" dirty="0" smtClean="0"/>
              <a:t>recommendations</a:t>
            </a:r>
          </a:p>
          <a:p>
            <a:pPr marL="0" indent="0">
              <a:buNone/>
            </a:pPr>
            <a:endParaRPr lang="en-US" dirty="0" smtClean="0"/>
          </a:p>
          <a:p>
            <a:pPr lvl="1"/>
            <a:r>
              <a:rPr lang="en-US" dirty="0" smtClean="0">
                <a:hlinkClick r:id="rId3"/>
              </a:rPr>
              <a:t>House </a:t>
            </a:r>
            <a:r>
              <a:rPr lang="en-US" dirty="0">
                <a:hlinkClick r:id="rId3"/>
              </a:rPr>
              <a:t>Bill 1415</a:t>
            </a:r>
            <a:r>
              <a:rPr lang="en-US" dirty="0"/>
              <a:t> (Chapter 361 of 2018)</a:t>
            </a:r>
          </a:p>
          <a:p>
            <a:pPr lvl="1"/>
            <a:r>
              <a:rPr lang="en-US" dirty="0" smtClean="0">
                <a:hlinkClick r:id="rId4"/>
              </a:rPr>
              <a:t>Senate </a:t>
            </a:r>
            <a:r>
              <a:rPr lang="en-US" dirty="0">
                <a:hlinkClick r:id="rId4"/>
              </a:rPr>
              <a:t>Bill 1030</a:t>
            </a:r>
            <a:r>
              <a:rPr lang="en-US" dirty="0"/>
              <a:t> (Chapter 771 of 2019)</a:t>
            </a:r>
          </a:p>
          <a:p>
            <a:pPr lvl="1"/>
            <a:r>
              <a:rPr lang="en-US" dirty="0" smtClean="0">
                <a:hlinkClick r:id="rId5"/>
              </a:rPr>
              <a:t>House </a:t>
            </a:r>
            <a:r>
              <a:rPr lang="en-US" dirty="0">
                <a:hlinkClick r:id="rId5"/>
              </a:rPr>
              <a:t>Bill 1300</a:t>
            </a:r>
            <a:r>
              <a:rPr lang="en-US" dirty="0"/>
              <a:t> (Chapter 36 of 2021)</a:t>
            </a:r>
          </a:p>
          <a:p>
            <a:pPr lvl="1"/>
            <a:r>
              <a:rPr lang="en-US" dirty="0" smtClean="0">
                <a:hlinkClick r:id="rId6"/>
              </a:rPr>
              <a:t>House </a:t>
            </a:r>
            <a:r>
              <a:rPr lang="en-US" dirty="0">
                <a:hlinkClick r:id="rId6"/>
              </a:rPr>
              <a:t>Bill 1372</a:t>
            </a:r>
            <a:r>
              <a:rPr lang="en-US" dirty="0"/>
              <a:t> (Chapter 55 of 2021)</a:t>
            </a:r>
          </a:p>
          <a:p>
            <a:pPr lvl="1"/>
            <a:r>
              <a:rPr lang="en-US" dirty="0" smtClean="0">
                <a:hlinkClick r:id="rId7"/>
              </a:rPr>
              <a:t>House </a:t>
            </a:r>
            <a:r>
              <a:rPr lang="en-US" dirty="0">
                <a:hlinkClick r:id="rId7"/>
              </a:rPr>
              <a:t>Bill 1450</a:t>
            </a:r>
            <a:r>
              <a:rPr lang="en-US" dirty="0"/>
              <a:t> (Chapter 33 of 2022)</a:t>
            </a:r>
          </a:p>
          <a:p>
            <a:pPr marL="0" indent="0">
              <a:buNone/>
            </a:pPr>
            <a:endParaRPr lang="en-US" dirty="0" smtClean="0"/>
          </a:p>
          <a:p>
            <a:pPr marL="0" indent="0">
              <a:buNone/>
            </a:pPr>
            <a:r>
              <a:rPr lang="en-US" dirty="0"/>
              <a:t>House Bill 1300 contains the majority of the policies and funding increases</a:t>
            </a:r>
          </a:p>
          <a:p>
            <a:pPr marL="0" indent="0">
              <a:buNone/>
            </a:pPr>
            <a:endParaRPr lang="en-US" dirty="0" smtClean="0"/>
          </a:p>
          <a:p>
            <a:pPr marL="0" indent="0">
              <a:buNone/>
            </a:pPr>
            <a:endParaRPr lang="en-US" dirty="0" smtClean="0"/>
          </a:p>
          <a:p>
            <a:pPr marL="0" indent="0">
              <a:buNone/>
            </a:pPr>
            <a:endParaRPr lang="en-US" dirty="0" smtClean="0"/>
          </a:p>
        </p:txBody>
      </p:sp>
      <p:sp>
        <p:nvSpPr>
          <p:cNvPr id="14" name="Slide Number Placeholder 13"/>
          <p:cNvSpPr>
            <a:spLocks noGrp="1"/>
          </p:cNvSpPr>
          <p:nvPr>
            <p:ph type="sldNum" sz="quarter" idx="12"/>
          </p:nvPr>
        </p:nvSpPr>
        <p:spPr/>
        <p:txBody>
          <a:bodyPr/>
          <a:lstStyle/>
          <a:p>
            <a:fld id="{87535377-E453-4FAF-B274-757C62B916FB}" type="slidenum">
              <a:rPr lang="en-US" smtClean="0"/>
              <a:t>3</a:t>
            </a:fld>
            <a:endParaRPr lang="en-US"/>
          </a:p>
        </p:txBody>
      </p:sp>
    </p:spTree>
    <p:extLst>
      <p:ext uri="{BB962C8B-B14F-4D97-AF65-F5344CB8AC3E}">
        <p14:creationId xmlns:p14="http://schemas.microsoft.com/office/powerpoint/2010/main" val="3511314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Accountability Implementation Board (AIB)</a:t>
            </a:r>
            <a:endParaRPr lang="en-US" b="1" dirty="0"/>
          </a:p>
        </p:txBody>
      </p:sp>
      <p:sp>
        <p:nvSpPr>
          <p:cNvPr id="3" name="Content Placeholder 2"/>
          <p:cNvSpPr>
            <a:spLocks noGrp="1"/>
          </p:cNvSpPr>
          <p:nvPr>
            <p:ph idx="1"/>
          </p:nvPr>
        </p:nvSpPr>
        <p:spPr/>
        <p:txBody>
          <a:bodyPr anchor="t">
            <a:normAutofit fontScale="92500"/>
          </a:bodyPr>
          <a:lstStyle/>
          <a:p>
            <a:r>
              <a:rPr lang="en-US" dirty="0" smtClean="0"/>
              <a:t>The </a:t>
            </a:r>
            <a:r>
              <a:rPr lang="en-US" dirty="0"/>
              <a:t>Board is to evaluate the data submitted to it, and assess how well the many components of the Blueprint for Maryland's Future are working to achieve its desired outcome of equal access to a high-quality education. </a:t>
            </a:r>
            <a:endParaRPr lang="en-US" dirty="0" smtClean="0"/>
          </a:p>
          <a:p>
            <a:r>
              <a:rPr lang="en-US" dirty="0" smtClean="0"/>
              <a:t>By </a:t>
            </a:r>
            <a:r>
              <a:rPr lang="en-US" dirty="0"/>
              <a:t>January 1 of each year through 2031, the Board is to review the use of school-level expenditures, including poverty grants and special education funding, and monitor school system compliance with the requirements of the Blueprint for Maryland's Future.</a:t>
            </a:r>
          </a:p>
          <a:p>
            <a:r>
              <a:rPr lang="en-US" dirty="0" smtClean="0"/>
              <a:t>Seven member Board; appointed </a:t>
            </a:r>
            <a:r>
              <a:rPr lang="en-US" dirty="0"/>
              <a:t>by the </a:t>
            </a:r>
            <a:r>
              <a:rPr lang="en-US" dirty="0" smtClean="0"/>
              <a:t>Governor; </a:t>
            </a:r>
            <a:r>
              <a:rPr lang="en-US" dirty="0"/>
              <a:t>six-year terms</a:t>
            </a:r>
            <a:r>
              <a:rPr lang="en-US" dirty="0" smtClean="0"/>
              <a:t>.</a:t>
            </a:r>
          </a:p>
          <a:p>
            <a:r>
              <a:rPr lang="en-US" dirty="0"/>
              <a:t>November 15, 2021: First board </a:t>
            </a:r>
            <a:r>
              <a:rPr lang="en-US" dirty="0" smtClean="0"/>
              <a:t>meeting</a:t>
            </a:r>
          </a:p>
          <a:p>
            <a:r>
              <a:rPr lang="en-US" dirty="0"/>
              <a:t>Authorization for the Board ends June 30, 2032</a:t>
            </a:r>
          </a:p>
          <a:p>
            <a:endParaRPr lang="en-US" dirty="0"/>
          </a:p>
          <a:p>
            <a:endParaRPr lang="en-US" dirty="0"/>
          </a:p>
          <a:p>
            <a:pPr marL="0" indent="0">
              <a:buNone/>
            </a:pPr>
            <a:endParaRPr lang="en-US" dirty="0"/>
          </a:p>
        </p:txBody>
      </p:sp>
      <p:sp>
        <p:nvSpPr>
          <p:cNvPr id="14" name="Slide Number Placeholder 13"/>
          <p:cNvSpPr>
            <a:spLocks noGrp="1"/>
          </p:cNvSpPr>
          <p:nvPr>
            <p:ph type="sldNum" sz="quarter" idx="12"/>
          </p:nvPr>
        </p:nvSpPr>
        <p:spPr/>
        <p:txBody>
          <a:bodyPr/>
          <a:lstStyle/>
          <a:p>
            <a:fld id="{87535377-E453-4FAF-B274-757C62B916FB}" type="slidenum">
              <a:rPr lang="en-US" smtClean="0"/>
              <a:t>4</a:t>
            </a:fld>
            <a:endParaRPr lang="en-US"/>
          </a:p>
        </p:txBody>
      </p:sp>
    </p:spTree>
    <p:extLst>
      <p:ext uri="{BB962C8B-B14F-4D97-AF65-F5344CB8AC3E}">
        <p14:creationId xmlns:p14="http://schemas.microsoft.com/office/powerpoint/2010/main" val="315449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Accountability Implementation Board:</a:t>
            </a:r>
            <a:br>
              <a:rPr lang="en-US" b="1" dirty="0" smtClean="0"/>
            </a:br>
            <a:r>
              <a:rPr lang="en-US" b="1" dirty="0" smtClean="0"/>
              <a:t>Implementation Plan</a:t>
            </a:r>
            <a:endParaRPr lang="en-US" b="1" dirty="0"/>
          </a:p>
        </p:txBody>
      </p:sp>
      <p:sp>
        <p:nvSpPr>
          <p:cNvPr id="3" name="Content Placeholder 2"/>
          <p:cNvSpPr>
            <a:spLocks noGrp="1"/>
          </p:cNvSpPr>
          <p:nvPr>
            <p:ph idx="1"/>
          </p:nvPr>
        </p:nvSpPr>
        <p:spPr/>
        <p:txBody>
          <a:bodyPr anchor="t">
            <a:normAutofit fontScale="92500" lnSpcReduction="20000"/>
          </a:bodyPr>
          <a:lstStyle/>
          <a:p>
            <a:r>
              <a:rPr lang="en-US" dirty="0"/>
              <a:t>First task: develop a Comprehensive Implementation Plan for the </a:t>
            </a:r>
            <a:r>
              <a:rPr lang="en-US" u="sng" dirty="0">
                <a:hlinkClick r:id="rId3"/>
              </a:rPr>
              <a:t>Blueprint for Maryland's Future</a:t>
            </a:r>
            <a:r>
              <a:rPr lang="en-US" dirty="0"/>
              <a:t>. </a:t>
            </a:r>
          </a:p>
          <a:p>
            <a:endParaRPr lang="en-US" dirty="0" smtClean="0"/>
          </a:p>
          <a:p>
            <a:r>
              <a:rPr lang="en-US" dirty="0" smtClean="0"/>
              <a:t>Every </a:t>
            </a:r>
            <a:r>
              <a:rPr lang="en-US" dirty="0"/>
              <a:t>unit of government responsible for implementing any part of the Blueprint for Maryland's Future, including each local school board, is required to submit its own implementation plan to the Accountability and Implementation Board for approval. </a:t>
            </a:r>
          </a:p>
          <a:p>
            <a:endParaRPr lang="en-US" dirty="0" smtClean="0"/>
          </a:p>
          <a:p>
            <a:r>
              <a:rPr lang="en-US" dirty="0" smtClean="0"/>
              <a:t>The </a:t>
            </a:r>
            <a:r>
              <a:rPr lang="en-US" dirty="0"/>
              <a:t>Board may withhold funding to any agency without an approved implementation plan</a:t>
            </a:r>
            <a:r>
              <a:rPr lang="en-US" dirty="0" smtClean="0"/>
              <a:t>.</a:t>
            </a:r>
          </a:p>
          <a:p>
            <a:endParaRPr lang="en-US" dirty="0"/>
          </a:p>
          <a:p>
            <a:r>
              <a:rPr lang="en-US" dirty="0" smtClean="0"/>
              <a:t>Initial Plans due March 15, 2023 (</a:t>
            </a:r>
            <a:r>
              <a:rPr lang="en-US" dirty="0" smtClean="0">
                <a:hlinkClick r:id="rId4"/>
              </a:rPr>
              <a:t>MHEC Plan</a:t>
            </a:r>
            <a:r>
              <a:rPr lang="en-US" dirty="0" smtClean="0"/>
              <a:t>)</a:t>
            </a:r>
            <a:endParaRPr lang="en-US" dirty="0"/>
          </a:p>
        </p:txBody>
      </p:sp>
      <p:sp>
        <p:nvSpPr>
          <p:cNvPr id="14" name="Slide Number Placeholder 13"/>
          <p:cNvSpPr>
            <a:spLocks noGrp="1"/>
          </p:cNvSpPr>
          <p:nvPr>
            <p:ph type="sldNum" sz="quarter" idx="12"/>
          </p:nvPr>
        </p:nvSpPr>
        <p:spPr/>
        <p:txBody>
          <a:bodyPr/>
          <a:lstStyle/>
          <a:p>
            <a:fld id="{87535377-E453-4FAF-B274-757C62B916FB}" type="slidenum">
              <a:rPr lang="en-US" smtClean="0"/>
              <a:t>5</a:t>
            </a:fld>
            <a:endParaRPr lang="en-US"/>
          </a:p>
        </p:txBody>
      </p:sp>
    </p:spTree>
    <p:extLst>
      <p:ext uri="{BB962C8B-B14F-4D97-AF65-F5344CB8AC3E}">
        <p14:creationId xmlns:p14="http://schemas.microsoft.com/office/powerpoint/2010/main" val="214379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Accountability Implementation Board:</a:t>
            </a:r>
            <a:br>
              <a:rPr lang="en-US" b="1" dirty="0" smtClean="0"/>
            </a:br>
            <a:r>
              <a:rPr lang="en-US" b="1" dirty="0" smtClean="0"/>
              <a:t>Blueprint Comprehensive Plan</a:t>
            </a:r>
            <a:endParaRPr lang="en-US" b="1" dirty="0"/>
          </a:p>
        </p:txBody>
      </p:sp>
      <p:pic>
        <p:nvPicPr>
          <p:cNvPr id="4" name="Content Placeholder 3"/>
          <p:cNvPicPr>
            <a:picLocks noGrp="1" noChangeAspect="1"/>
          </p:cNvPicPr>
          <p:nvPr>
            <p:ph idx="1"/>
          </p:nvPr>
        </p:nvPicPr>
        <p:blipFill>
          <a:blip r:embed="rId3"/>
          <a:stretch>
            <a:fillRect/>
          </a:stretch>
        </p:blipFill>
        <p:spPr>
          <a:xfrm>
            <a:off x="5027556" y="1825625"/>
            <a:ext cx="5906455" cy="4351338"/>
          </a:xfrm>
          <a:prstGeom prst="rect">
            <a:avLst/>
          </a:prstGeom>
        </p:spPr>
      </p:pic>
      <p:sp>
        <p:nvSpPr>
          <p:cNvPr id="14" name="Slide Number Placeholder 13"/>
          <p:cNvSpPr>
            <a:spLocks noGrp="1"/>
          </p:cNvSpPr>
          <p:nvPr>
            <p:ph type="sldNum" sz="quarter" idx="12"/>
          </p:nvPr>
        </p:nvSpPr>
        <p:spPr/>
        <p:txBody>
          <a:bodyPr/>
          <a:lstStyle/>
          <a:p>
            <a:fld id="{87535377-E453-4FAF-B274-757C62B916FB}" type="slidenum">
              <a:rPr lang="en-US" smtClean="0"/>
              <a:t>6</a:t>
            </a:fld>
            <a:endParaRPr lang="en-US"/>
          </a:p>
        </p:txBody>
      </p:sp>
      <p:pic>
        <p:nvPicPr>
          <p:cNvPr id="1026" name="Picture 2" descr="https://aib.maryland.gov/PublishingImages/Final%20Plan%20cover.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970" y="1825625"/>
            <a:ext cx="3506044" cy="4559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8561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MHEC Implementation Plan Highlights</a:t>
            </a:r>
            <a:endParaRPr lang="en-US" b="1" dirty="0"/>
          </a:p>
        </p:txBody>
      </p:sp>
      <p:sp>
        <p:nvSpPr>
          <p:cNvPr id="3" name="Content Placeholder 2"/>
          <p:cNvSpPr>
            <a:spLocks noGrp="1"/>
          </p:cNvSpPr>
          <p:nvPr>
            <p:ph idx="1"/>
          </p:nvPr>
        </p:nvSpPr>
        <p:spPr/>
        <p:txBody>
          <a:bodyPr anchor="t">
            <a:normAutofit/>
          </a:bodyPr>
          <a:lstStyle/>
          <a:p>
            <a:pPr marL="0" indent="0" algn="ctr">
              <a:buNone/>
            </a:pPr>
            <a:r>
              <a:rPr lang="en-US" b="1" u="sng" dirty="0" smtClean="0"/>
              <a:t>AGENCY SPECIFIC INITIATIVES</a:t>
            </a:r>
          </a:p>
          <a:p>
            <a:r>
              <a:rPr lang="en-US" dirty="0" smtClean="0"/>
              <a:t>Teaching Fellows Scholarship</a:t>
            </a:r>
          </a:p>
          <a:p>
            <a:pPr lvl="1"/>
            <a:r>
              <a:rPr lang="en-US" dirty="0" smtClean="0"/>
              <a:t>Funding increase, outreach, diversity, eligibility, criteria</a:t>
            </a:r>
          </a:p>
          <a:p>
            <a:pPr lvl="1"/>
            <a:r>
              <a:rPr lang="en-US" dirty="0" smtClean="0"/>
              <a:t>Annual report: Diversity, rejected applications, expenditure explanation </a:t>
            </a:r>
          </a:p>
          <a:p>
            <a:r>
              <a:rPr lang="en-US" dirty="0" smtClean="0"/>
              <a:t>Loan Assistant Repayment Program for public school teachers</a:t>
            </a:r>
          </a:p>
          <a:p>
            <a:pPr lvl="1"/>
            <a:r>
              <a:rPr lang="en-US" dirty="0" smtClean="0"/>
              <a:t>Technical assistance to teachers</a:t>
            </a:r>
          </a:p>
          <a:p>
            <a:r>
              <a:rPr lang="en-US" dirty="0" smtClean="0"/>
              <a:t>Teacher Quality Diversity Program</a:t>
            </a:r>
          </a:p>
          <a:p>
            <a:pPr lvl="1"/>
            <a:r>
              <a:rPr lang="en-US" dirty="0" smtClean="0"/>
              <a:t>Funding, technical assistance, outreach/awareness, diversity</a:t>
            </a:r>
          </a:p>
          <a:p>
            <a:pPr lvl="1"/>
            <a:r>
              <a:rPr lang="en-US" dirty="0" smtClean="0"/>
              <a:t>Annual report (starts 2024)</a:t>
            </a:r>
            <a:endParaRPr lang="en-US" dirty="0"/>
          </a:p>
        </p:txBody>
      </p:sp>
      <p:sp>
        <p:nvSpPr>
          <p:cNvPr id="14" name="Slide Number Placeholder 13"/>
          <p:cNvSpPr>
            <a:spLocks noGrp="1"/>
          </p:cNvSpPr>
          <p:nvPr>
            <p:ph type="sldNum" sz="quarter" idx="12"/>
          </p:nvPr>
        </p:nvSpPr>
        <p:spPr/>
        <p:txBody>
          <a:bodyPr/>
          <a:lstStyle/>
          <a:p>
            <a:fld id="{87535377-E453-4FAF-B274-757C62B916FB}" type="slidenum">
              <a:rPr lang="en-US" smtClean="0"/>
              <a:t>7</a:t>
            </a:fld>
            <a:endParaRPr lang="en-US"/>
          </a:p>
        </p:txBody>
      </p:sp>
    </p:spTree>
    <p:extLst>
      <p:ext uri="{BB962C8B-B14F-4D97-AF65-F5344CB8AC3E}">
        <p14:creationId xmlns:p14="http://schemas.microsoft.com/office/powerpoint/2010/main" val="114013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MHEC Implementation Plan Highlights</a:t>
            </a:r>
            <a:endParaRPr lang="en-US" b="1" dirty="0"/>
          </a:p>
        </p:txBody>
      </p:sp>
      <p:sp>
        <p:nvSpPr>
          <p:cNvPr id="3" name="Content Placeholder 2"/>
          <p:cNvSpPr>
            <a:spLocks noGrp="1"/>
          </p:cNvSpPr>
          <p:nvPr>
            <p:ph idx="1"/>
          </p:nvPr>
        </p:nvSpPr>
        <p:spPr/>
        <p:txBody>
          <a:bodyPr anchor="t"/>
          <a:lstStyle/>
          <a:p>
            <a:pPr marL="0" indent="0" algn="ctr">
              <a:buNone/>
            </a:pPr>
            <a:r>
              <a:rPr lang="en-US" b="1" u="sng" dirty="0" smtClean="0"/>
              <a:t>COORDINATED INITIATIVES WITH OTHER ENTITIES</a:t>
            </a:r>
          </a:p>
          <a:p>
            <a:r>
              <a:rPr lang="en-US" dirty="0" smtClean="0"/>
              <a:t>Early childhood education: alternative certification pathways</a:t>
            </a:r>
          </a:p>
          <a:p>
            <a:r>
              <a:rPr lang="en-US" dirty="0" smtClean="0"/>
              <a:t>Recruiting high quality and diverse teacher candidates</a:t>
            </a:r>
          </a:p>
          <a:p>
            <a:r>
              <a:rPr lang="en-US" dirty="0" smtClean="0"/>
              <a:t>Alternative teacher pathway: apprenticeship programs, paraprofessional to teacher pathways</a:t>
            </a:r>
          </a:p>
          <a:p>
            <a:r>
              <a:rPr lang="en-US" dirty="0" smtClean="0"/>
              <a:t>College Readiness Standards</a:t>
            </a:r>
          </a:p>
          <a:p>
            <a:r>
              <a:rPr lang="en-US" dirty="0" smtClean="0"/>
              <a:t>Collaborative reports</a:t>
            </a:r>
          </a:p>
          <a:p>
            <a:pPr lvl="1"/>
            <a:r>
              <a:rPr lang="en-US" dirty="0" smtClean="0"/>
              <a:t>recruiting teachers (MSDE, LEAs, IHEs, MLDS); annual, July 1 (starts 2024)</a:t>
            </a:r>
          </a:p>
          <a:p>
            <a:pPr lvl="1"/>
            <a:r>
              <a:rPr lang="en-US" dirty="0" smtClean="0"/>
              <a:t>Quality and diversity (MLDS, MSDE); annual, July 1</a:t>
            </a:r>
          </a:p>
          <a:p>
            <a:pPr lvl="1"/>
            <a:endParaRPr lang="en-US" dirty="0"/>
          </a:p>
        </p:txBody>
      </p:sp>
      <p:sp>
        <p:nvSpPr>
          <p:cNvPr id="14" name="Slide Number Placeholder 13"/>
          <p:cNvSpPr>
            <a:spLocks noGrp="1"/>
          </p:cNvSpPr>
          <p:nvPr>
            <p:ph type="sldNum" sz="quarter" idx="12"/>
          </p:nvPr>
        </p:nvSpPr>
        <p:spPr/>
        <p:txBody>
          <a:bodyPr/>
          <a:lstStyle/>
          <a:p>
            <a:fld id="{87535377-E453-4FAF-B274-757C62B916FB}" type="slidenum">
              <a:rPr lang="en-US" smtClean="0"/>
              <a:t>8</a:t>
            </a:fld>
            <a:endParaRPr lang="en-US"/>
          </a:p>
        </p:txBody>
      </p:sp>
    </p:spTree>
    <p:extLst>
      <p:ext uri="{BB962C8B-B14F-4D97-AF65-F5344CB8AC3E}">
        <p14:creationId xmlns:p14="http://schemas.microsoft.com/office/powerpoint/2010/main" val="215035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Current Work</a:t>
            </a:r>
            <a:endParaRPr lang="en-US" b="1" dirty="0"/>
          </a:p>
        </p:txBody>
      </p:sp>
      <p:sp>
        <p:nvSpPr>
          <p:cNvPr id="3" name="Content Placeholder 2"/>
          <p:cNvSpPr>
            <a:spLocks noGrp="1"/>
          </p:cNvSpPr>
          <p:nvPr>
            <p:ph idx="1"/>
          </p:nvPr>
        </p:nvSpPr>
        <p:spPr/>
        <p:txBody>
          <a:bodyPr>
            <a:normAutofit fontScale="77500" lnSpcReduction="20000"/>
          </a:bodyPr>
          <a:lstStyle/>
          <a:p>
            <a:r>
              <a:rPr lang="en-US" dirty="0" smtClean="0"/>
              <a:t>Participating in the outcomes workgroup</a:t>
            </a:r>
          </a:p>
          <a:p>
            <a:pPr lvl="1"/>
            <a:r>
              <a:rPr lang="en-US" dirty="0" smtClean="0"/>
              <a:t>What are the measures for success and relevant data</a:t>
            </a:r>
          </a:p>
          <a:p>
            <a:pPr lvl="1"/>
            <a:endParaRPr lang="en-US" dirty="0"/>
          </a:p>
          <a:p>
            <a:r>
              <a:rPr lang="en-US" dirty="0" smtClean="0"/>
              <a:t>Reenergized coordinated effort with MSDE for teacher preparation and career pathways</a:t>
            </a:r>
          </a:p>
          <a:p>
            <a:endParaRPr lang="en-US" dirty="0"/>
          </a:p>
          <a:p>
            <a:r>
              <a:rPr lang="en-US" dirty="0" smtClean="0"/>
              <a:t>Renewed discussions with MSDE regarding dual enrollment and transfer of credit</a:t>
            </a:r>
          </a:p>
          <a:p>
            <a:endParaRPr lang="en-US" dirty="0"/>
          </a:p>
          <a:p>
            <a:r>
              <a:rPr lang="en-US" dirty="0" smtClean="0"/>
              <a:t>Technical policy support for apprenticeship pathways</a:t>
            </a:r>
          </a:p>
          <a:p>
            <a:endParaRPr lang="en-US" dirty="0"/>
          </a:p>
          <a:p>
            <a:r>
              <a:rPr lang="en-US" dirty="0" smtClean="0"/>
              <a:t>Teacher Fellows Scholarship Data</a:t>
            </a:r>
          </a:p>
          <a:p>
            <a:endParaRPr lang="en-US" dirty="0"/>
          </a:p>
          <a:p>
            <a:r>
              <a:rPr lang="en-US" dirty="0" smtClean="0"/>
              <a:t>Internship Stipend (2023 Legislation)</a:t>
            </a:r>
          </a:p>
          <a:p>
            <a:endParaRPr lang="en-US" dirty="0"/>
          </a:p>
          <a:p>
            <a:endParaRPr lang="en-US" dirty="0"/>
          </a:p>
        </p:txBody>
      </p:sp>
      <p:sp>
        <p:nvSpPr>
          <p:cNvPr id="4" name="Slide Number Placeholder 3"/>
          <p:cNvSpPr>
            <a:spLocks noGrp="1"/>
          </p:cNvSpPr>
          <p:nvPr>
            <p:ph type="sldNum" sz="quarter" idx="12"/>
          </p:nvPr>
        </p:nvSpPr>
        <p:spPr/>
        <p:txBody>
          <a:bodyPr/>
          <a:lstStyle/>
          <a:p>
            <a:fld id="{87535377-E453-4FAF-B274-757C62B916FB}" type="slidenum">
              <a:rPr lang="en-US" smtClean="0"/>
              <a:t>9</a:t>
            </a:fld>
            <a:endParaRPr lang="en-US"/>
          </a:p>
        </p:txBody>
      </p:sp>
    </p:spTree>
    <p:extLst>
      <p:ext uri="{BB962C8B-B14F-4D97-AF65-F5344CB8AC3E}">
        <p14:creationId xmlns:p14="http://schemas.microsoft.com/office/powerpoint/2010/main" val="33010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4AC88BD01D0E428BF76ED396EF1FDB" ma:contentTypeVersion="1" ma:contentTypeDescription="Create a new document." ma:contentTypeScope="" ma:versionID="aa63d604bac66fb2e6ed7e3f4c3d10f4">
  <xsd:schema xmlns:xsd="http://www.w3.org/2001/XMLSchema" xmlns:xs="http://www.w3.org/2001/XMLSchema" xmlns:p="http://schemas.microsoft.com/office/2006/metadata/properties" targetNamespace="http://schemas.microsoft.com/office/2006/metadata/properties" ma:root="true" ma:fieldsID="7dcc10a156eb2aa295318eab019ded2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A54AB48-1250-496A-A814-16AD6C029804}"/>
</file>

<file path=customXml/itemProps2.xml><?xml version="1.0" encoding="utf-8"?>
<ds:datastoreItem xmlns:ds="http://schemas.openxmlformats.org/officeDocument/2006/customXml" ds:itemID="{8D7B37FA-94C8-47D0-840A-1FF52BF330ED}"/>
</file>

<file path=customXml/itemProps3.xml><?xml version="1.0" encoding="utf-8"?>
<ds:datastoreItem xmlns:ds="http://schemas.openxmlformats.org/officeDocument/2006/customXml" ds:itemID="{3CF4F04A-2443-428B-BD89-B84974155D07}"/>
</file>

<file path=docProps/app.xml><?xml version="1.0" encoding="utf-8"?>
<Properties xmlns="http://schemas.openxmlformats.org/officeDocument/2006/extended-properties" xmlns:vt="http://schemas.openxmlformats.org/officeDocument/2006/docPropsVTypes">
  <TotalTime>799</TotalTime>
  <Words>1064</Words>
  <Application>Microsoft Office PowerPoint</Application>
  <PresentationFormat>Widescreen</PresentationFormat>
  <Paragraphs>117</Paragraphs>
  <Slides>10</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Calibri Light</vt:lpstr>
      <vt:lpstr>Office Theme</vt:lpstr>
      <vt:lpstr>1_Office Theme</vt:lpstr>
      <vt:lpstr>Maryland’s Blueprint and MHEC’s Implementation Plan</vt:lpstr>
      <vt:lpstr>Commission on Innovation and Excellence  in Education (Kirwan Commission)</vt:lpstr>
      <vt:lpstr>Legislation</vt:lpstr>
      <vt:lpstr>Accountability Implementation Board (AIB)</vt:lpstr>
      <vt:lpstr>Accountability Implementation Board: Implementation Plan</vt:lpstr>
      <vt:lpstr>Accountability Implementation Board: Blueprint Comprehensive Plan</vt:lpstr>
      <vt:lpstr>MHEC Implementation Plan Highlights</vt:lpstr>
      <vt:lpstr>MHEC Implementation Plan Highlights</vt:lpstr>
      <vt:lpstr>Current Work</vt:lpstr>
      <vt:lpstr>Thank you!</vt:lpstr>
    </vt:vector>
  </TitlesOfParts>
  <Company>Maryland State Department of 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Dow, Emily</dc:creator>
  <cp:lastModifiedBy>Reiner,  Anthony</cp:lastModifiedBy>
  <cp:revision>54</cp:revision>
  <dcterms:created xsi:type="dcterms:W3CDTF">2022-07-22T19:33:44Z</dcterms:created>
  <dcterms:modified xsi:type="dcterms:W3CDTF">2023-11-20T20:07:03Z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0x010100254AC88BD01D0E428BF76ED396EF1FDB</vt:lpwstr>
  </property>
</Properties>
</file>