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0.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21.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2.xml" ContentType="application/vnd.openxmlformats-officedocument.presentationml.slide+xml"/>
  <Override PartName="/ppt/slides/slide23.xml" ContentType="application/vnd.openxmlformats-officedocument.presentationml.slide+xml"/>
  <Override PartName="/ppt/slides/slide1.xml" ContentType="application/vnd.openxmlformats-officedocument.presentationml.slide+xml"/>
  <Override PartName="/ppt/notesSlides/notesSlide25.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slideMasters/slideMaster2.xml" ContentType="application/vnd.openxmlformats-officedocument.presentationml.slideMaster+xml"/>
  <Override PartName="/ppt/notesSlides/notesSlide2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2.xml" ContentType="application/vnd.openxmlformats-officedocument.drawingml.chart+xml"/>
  <Override PartName="/ppt/charts/colors2.xml" ContentType="application/vnd.ms-office.chartcolorstyle+xml"/>
  <Override PartName="/ppt/charts/style2.xml" ContentType="application/vnd.ms-office.chartstyle+xml"/>
  <Override PartName="/ppt/notesMasters/notesMaster1.xml" ContentType="application/vnd.openxmlformats-officedocument.presentationml.notes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4" r:id="rId1"/>
    <p:sldMasterId id="2147483676" r:id="rId2"/>
  </p:sldMasterIdLst>
  <p:notesMasterIdLst>
    <p:notesMasterId r:id="rId29"/>
  </p:notesMasterIdLst>
  <p:handoutMasterIdLst>
    <p:handoutMasterId r:id="rId30"/>
  </p:handoutMasterIdLst>
  <p:sldIdLst>
    <p:sldId id="318" r:id="rId3"/>
    <p:sldId id="290" r:id="rId4"/>
    <p:sldId id="302" r:id="rId5"/>
    <p:sldId id="333" r:id="rId6"/>
    <p:sldId id="336" r:id="rId7"/>
    <p:sldId id="321" r:id="rId8"/>
    <p:sldId id="322" r:id="rId9"/>
    <p:sldId id="342" r:id="rId10"/>
    <p:sldId id="330" r:id="rId11"/>
    <p:sldId id="329" r:id="rId12"/>
    <p:sldId id="340" r:id="rId13"/>
    <p:sldId id="324" r:id="rId14"/>
    <p:sldId id="325" r:id="rId15"/>
    <p:sldId id="326" r:id="rId16"/>
    <p:sldId id="327" r:id="rId17"/>
    <p:sldId id="323" r:id="rId18"/>
    <p:sldId id="307" r:id="rId19"/>
    <p:sldId id="334" r:id="rId20"/>
    <p:sldId id="308" r:id="rId21"/>
    <p:sldId id="345" r:id="rId22"/>
    <p:sldId id="291" r:id="rId23"/>
    <p:sldId id="294" r:id="rId24"/>
    <p:sldId id="343" r:id="rId25"/>
    <p:sldId id="305" r:id="rId26"/>
    <p:sldId id="344" r:id="rId27"/>
    <p:sldId id="328"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Williams, Channa" initials="WC" lastIdx="19" clrIdx="7">
    <p:extLst>
      <p:ext uri="{19B8F6BF-5375-455C-9EA6-DF929625EA0E}">
        <p15:presenceInfo xmlns:p15="http://schemas.microsoft.com/office/powerpoint/2012/main" userId="S::chwilliams@bccc.edu::d1238515-b9a8-4d2c-a2e7-3819d90db61a" providerId="AD"/>
      </p:ext>
    </p:extLst>
  </p:cmAuthor>
  <p:cmAuthor id="1" name="Eileen Hawkins" initials="EFH" lastIdx="3" clrIdx="1">
    <p:extLst>
      <p:ext uri="{19B8F6BF-5375-455C-9EA6-DF929625EA0E}">
        <p15:presenceInfo xmlns:p15="http://schemas.microsoft.com/office/powerpoint/2012/main" userId="Eileen Hawkins" providerId="None"/>
      </p:ext>
    </p:extLst>
  </p:cmAuthor>
  <p:cmAuthor id="2" name="Carter, Tawanda" initials="CT" lastIdx="2" clrIdx="2">
    <p:extLst>
      <p:ext uri="{19B8F6BF-5375-455C-9EA6-DF929625EA0E}">
        <p15:presenceInfo xmlns:p15="http://schemas.microsoft.com/office/powerpoint/2012/main" userId="S-1-5-21-1990216206-1462847869-879972363-44764" providerId="AD"/>
      </p:ext>
    </p:extLst>
  </p:cmAuthor>
  <p:cmAuthor id="3" name="O'Connell, Brian" initials="OB" lastIdx="1" clrIdx="3">
    <p:extLst>
      <p:ext uri="{19B8F6BF-5375-455C-9EA6-DF929625EA0E}">
        <p15:presenceInfo xmlns:p15="http://schemas.microsoft.com/office/powerpoint/2012/main" userId="S-1-5-21-1990216206-1462847869-879972363-22902" providerId="AD"/>
      </p:ext>
    </p:extLst>
  </p:cmAuthor>
  <p:cmAuthor id="4" name="Carter, Tawanda" initials="CT [2]" lastIdx="3" clrIdx="4">
    <p:extLst>
      <p:ext uri="{19B8F6BF-5375-455C-9EA6-DF929625EA0E}">
        <p15:presenceInfo xmlns:p15="http://schemas.microsoft.com/office/powerpoint/2012/main" userId="S::TMCarter@bccc.edu::ff7d8e27-ad3c-462d-bb25-009e1b7b165b" providerId="AD"/>
      </p:ext>
    </p:extLst>
  </p:cmAuthor>
  <p:cmAuthor id="5" name="Hawkins, Eileen" initials="HE" lastIdx="10" clrIdx="5">
    <p:extLst>
      <p:ext uri="{19B8F6BF-5375-455C-9EA6-DF929625EA0E}">
        <p15:presenceInfo xmlns:p15="http://schemas.microsoft.com/office/powerpoint/2012/main" userId="S::EFHawkins@bccc.edu::33b1fec0-b212-4383-a10a-1311ae00d18e" providerId="AD"/>
      </p:ext>
    </p:extLst>
  </p:cmAuthor>
  <p:cmAuthor id="6" name="Waitsman, Eileen" initials="WE" lastIdx="9" clrIdx="6">
    <p:extLst>
      <p:ext uri="{19B8F6BF-5375-455C-9EA6-DF929625EA0E}">
        <p15:presenceInfo xmlns:p15="http://schemas.microsoft.com/office/powerpoint/2012/main" userId="S::ewaitsman@bccc.edu::80a8d9ff-1969-4487-b482-8bccd9b39b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DBE27D-6EB7-CC80-C2AB-4BCFFE387F40}" v="373" dt="2020-09-23T12:42:58.018"/>
    <p1510:client id="{071DED0A-F6EA-CFBB-8185-9376502C99E0}" v="613" dt="2020-09-22T21:01:58.348"/>
    <p1510:client id="{08F9F9B3-9F76-89D8-77D4-EB0DBF7F5966}" v="13" dt="2020-09-22T21:23:16.744"/>
    <p1510:client id="{13B84428-025F-9932-7B68-7FAE3D329714}" v="67" dt="2020-09-23T00:44:59.079"/>
    <p1510:client id="{14BAEE53-D1E4-1DBB-5516-B56F9A900ADF}" v="493" dt="2020-09-22T18:47:46.108"/>
    <p1510:client id="{14D36352-4603-BC32-B5E9-62E35BA2F1AA}" v="2" dt="2020-09-22T19:33:09.968"/>
    <p1510:client id="{20324863-1A3A-F36C-2EF5-5DAE495F42F1}" v="67" dt="2020-09-23T01:03:20.148"/>
    <p1510:client id="{24ACB79D-806E-D961-15B6-D7D5FEDE4FE5}" v="526" dt="2020-09-22T23:25:11.996"/>
    <p1510:client id="{301E3A04-ADC3-4384-B3BD-F3C4DA6D476F}" v="101" dt="2020-09-23T12:19:22.125"/>
    <p1510:client id="{33097AA2-27B1-42E9-430F-443363FF85F7}" v="99" dt="2020-09-23T00:50:26.969"/>
    <p1510:client id="{421B08E4-FF6B-5F41-836C-01A04C191910}" v="18" dt="2020-09-22T20:54:59.511"/>
    <p1510:client id="{4C6EEAD2-7A62-8AC4-8047-ABDE07AE2DDE}" v="1" dt="2020-09-23T12:13:36.651"/>
    <p1510:client id="{53DE7520-0462-F67C-C646-1A19E8F04202}" v="5" dt="2020-09-22T22:31:05.362"/>
    <p1510:client id="{567524BF-7A26-24E2-4AB9-5C5A6ACB52A2}" v="410" dt="2020-09-23T00:37:16.173"/>
    <p1510:client id="{65F4600F-00B4-8F9D-76A7-D7AB1D360C66}" v="5" dt="2020-09-23T01:07:16.303"/>
    <p1510:client id="{77B66FA6-BEA6-FC5E-8BF9-64E0550140A6}" v="1063" dt="2020-09-22T19:06:48.239"/>
    <p1510:client id="{9AE76F95-CEDF-1929-827F-CDB93BA547AA}" v="3" dt="2020-09-22T13:01:12.517"/>
    <p1510:client id="{A1BE3732-8C31-C7EB-97F2-F9AA9223418C}" v="227" dt="2020-09-22T22:40:02.091"/>
    <p1510:client id="{B1B73E7B-DD25-5335-2483-77DD3CDB858F}" v="28" dt="2020-09-23T00:40:43.066"/>
    <p1510:client id="{B4D0341C-735E-8E79-44F5-F3CF2D15027C}" v="1" dt="2020-09-23T01:28:41.380"/>
    <p1510:client id="{CF5BED38-D705-EBC3-152B-DC06CBD0DBDD}" v="2" dt="2020-09-23T01:23:26.134"/>
    <p1510:client id="{D3CEFDE2-A9C0-9A3E-A031-26FD54236DCB}" v="30" dt="2020-09-22T23:26:27.079"/>
    <p1510:client id="{E30D64DD-4598-49C4-A51E-4C34D1814889}" v="52" dt="2020-09-22T22:39:29.139"/>
    <p1510:client id="{ED208276-36E1-7715-D011-ED424F6DB93E}" v="491" dt="2020-09-23T01:04:09.184"/>
    <p1510:client id="{FBED4CA9-C114-14FD-4B54-EA768C2502C3}" v="613" dt="2020-09-22T19:22:48.2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94660"/>
  </p:normalViewPr>
  <p:slideViewPr>
    <p:cSldViewPr snapToGrid="0">
      <p:cViewPr varScale="1">
        <p:scale>
          <a:sx n="63" d="100"/>
          <a:sy n="63" d="100"/>
        </p:scale>
        <p:origin x="1404" y="60"/>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ustomXml" Target="../customXml/item3.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38"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37"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oleObject" Target="file:///E:\Charts%20for%20MHEC%20Hearing%20-%2009.21.2019%20-%20Updated%20Dual%20Enr%20Chart%2010.03.2019.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E:\Charts%20for%20MHEC%20Hearing%20-%2009.21.2019%20-%20Updated%20Dual%20Enr%20Chart%2010.03.2019.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b="1">
                <a:latin typeface="Arial" panose="020B0604020202020204" pitchFamily="34" charset="0"/>
                <a:cs typeface="Arial" panose="020B0604020202020204" pitchFamily="34" charset="0"/>
              </a:rPr>
              <a:t>FY 2016 – FY 2020</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202128666698144"/>
          <c:y val="0.14852767612755652"/>
          <c:w val="0.67267043243703151"/>
          <c:h val="0.76722101865316439"/>
        </c:manualLayout>
      </c:layout>
      <c:lineChart>
        <c:grouping val="standard"/>
        <c:varyColors val="0"/>
        <c:ser>
          <c:idx val="0"/>
          <c:order val="0"/>
          <c:tx>
            <c:strRef>
              <c:f>Sheet1!$AC$3</c:f>
              <c:strCache>
                <c:ptCount val="1"/>
                <c:pt idx="0">
                  <c:v>Total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accent5">
                        <a:lumMod val="75000"/>
                      </a:schemeClr>
                    </a:solidFill>
                    <a:latin typeface="Arial" panose="020B0604020202020204" pitchFamily="34" charset="0"/>
                    <a:ea typeface="+mn-ea"/>
                    <a:cs typeface="Arial" panose="020B0604020202020204"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Sheet1!$AE$2:$AI$2</c:f>
              <c:strCache>
                <c:ptCount val="5"/>
                <c:pt idx="0">
                  <c:v>FY 2016</c:v>
                </c:pt>
                <c:pt idx="1">
                  <c:v>FY 2017</c:v>
                </c:pt>
                <c:pt idx="2">
                  <c:v>FY 2018</c:v>
                </c:pt>
                <c:pt idx="3">
                  <c:v>FY 2019</c:v>
                </c:pt>
                <c:pt idx="4">
                  <c:v>FY 2020</c:v>
                </c:pt>
              </c:strCache>
            </c:strRef>
          </c:cat>
          <c:val>
            <c:numRef>
              <c:f>Sheet1!$AE$3:$AI$3</c:f>
              <c:numCache>
                <c:formatCode>#,##0</c:formatCode>
                <c:ptCount val="5"/>
                <c:pt idx="0">
                  <c:v>15443</c:v>
                </c:pt>
                <c:pt idx="1">
                  <c:v>16049</c:v>
                </c:pt>
                <c:pt idx="2">
                  <c:v>13974</c:v>
                </c:pt>
                <c:pt idx="3">
                  <c:v>13177</c:v>
                </c:pt>
                <c:pt idx="4">
                  <c:v>11110</c:v>
                </c:pt>
              </c:numCache>
            </c:numRef>
          </c:val>
          <c:smooth val="0"/>
          <c:extLst>
            <c:ext xmlns:c16="http://schemas.microsoft.com/office/drawing/2014/chart" uri="{C3380CC4-5D6E-409C-BE32-E72D297353CC}">
              <c16:uniqueId val="{00000000-6A45-487B-845C-A3425F212C60}"/>
            </c:ext>
          </c:extLst>
        </c:ser>
        <c:ser>
          <c:idx val="1"/>
          <c:order val="1"/>
          <c:tx>
            <c:strRef>
              <c:f>Sheet1!$AC$4</c:f>
              <c:strCache>
                <c:ptCount val="1"/>
                <c:pt idx="0">
                  <c:v>Credit Students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3"/>
              <c:layout>
                <c:manualLayout>
                  <c:x val="-5.3463425374828955E-2"/>
                  <c:y val="-6.71642607174104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A45-487B-845C-A3425F212C60}"/>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2">
                        <a:lumMod val="75000"/>
                      </a:schemeClr>
                    </a:solidFill>
                    <a:latin typeface="Arial" panose="020B0604020202020204" pitchFamily="34" charset="0"/>
                    <a:ea typeface="+mn-ea"/>
                    <a:cs typeface="Arial" panose="020B0604020202020204"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Sheet1!$AE$2:$AI$2</c:f>
              <c:strCache>
                <c:ptCount val="5"/>
                <c:pt idx="0">
                  <c:v>FY 2016</c:v>
                </c:pt>
                <c:pt idx="1">
                  <c:v>FY 2017</c:v>
                </c:pt>
                <c:pt idx="2">
                  <c:v>FY 2018</c:v>
                </c:pt>
                <c:pt idx="3">
                  <c:v>FY 2019</c:v>
                </c:pt>
                <c:pt idx="4">
                  <c:v>FY 2020</c:v>
                </c:pt>
              </c:strCache>
            </c:strRef>
          </c:cat>
          <c:val>
            <c:numRef>
              <c:f>Sheet1!$AE$4:$AI$4</c:f>
              <c:numCache>
                <c:formatCode>#,##0</c:formatCode>
                <c:ptCount val="5"/>
                <c:pt idx="0">
                  <c:v>6679</c:v>
                </c:pt>
                <c:pt idx="1">
                  <c:v>6346</c:v>
                </c:pt>
                <c:pt idx="2">
                  <c:v>6054</c:v>
                </c:pt>
                <c:pt idx="3">
                  <c:v>6694</c:v>
                </c:pt>
                <c:pt idx="4">
                  <c:v>7025</c:v>
                </c:pt>
              </c:numCache>
            </c:numRef>
          </c:val>
          <c:smooth val="0"/>
          <c:extLst>
            <c:ext xmlns:c16="http://schemas.microsoft.com/office/drawing/2014/chart" uri="{C3380CC4-5D6E-409C-BE32-E72D297353CC}">
              <c16:uniqueId val="{00000002-6A45-487B-845C-A3425F212C60}"/>
            </c:ext>
          </c:extLst>
        </c:ser>
        <c:ser>
          <c:idx val="2"/>
          <c:order val="2"/>
          <c:tx>
            <c:strRef>
              <c:f>Sheet1!$AC$5</c:f>
              <c:strCache>
                <c:ptCount val="1"/>
                <c:pt idx="0">
                  <c:v>Continuing Education Students</c:v>
                </c:pt>
              </c:strCache>
            </c:strRef>
          </c:tx>
          <c:spPr>
            <a:ln w="28575" cap="rnd">
              <a:solidFill>
                <a:srgbClr val="00B050"/>
              </a:solidFill>
              <a:round/>
            </a:ln>
            <a:effectLst/>
          </c:spPr>
          <c:marker>
            <c:symbol val="circle"/>
            <c:size val="5"/>
            <c:spPr>
              <a:solidFill>
                <a:srgbClr val="00B050"/>
              </a:solidFill>
              <a:ln w="9525">
                <a:solidFill>
                  <a:srgbClr val="00B050"/>
                </a:solidFill>
              </a:ln>
              <a:effectLst/>
            </c:spPr>
          </c:marker>
          <c:dLbls>
            <c:dLbl>
              <c:idx val="3"/>
              <c:layout>
                <c:manualLayout>
                  <c:x val="-5.3576364577236059E-2"/>
                  <c:y val="6.71642607174103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A45-487B-845C-A3425F212C60}"/>
                </c:ext>
              </c:extLst>
            </c:dLbl>
            <c:dLbl>
              <c:idx val="4"/>
              <c:layout>
                <c:manualLayout>
                  <c:x val="-4.5053786293777792E-2"/>
                  <c:y val="4.23334218951751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A45-487B-845C-A3425F212C60}"/>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B050"/>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Sheet1!$AE$2:$AI$2</c:f>
              <c:strCache>
                <c:ptCount val="5"/>
                <c:pt idx="0">
                  <c:v>FY 2016</c:v>
                </c:pt>
                <c:pt idx="1">
                  <c:v>FY 2017</c:v>
                </c:pt>
                <c:pt idx="2">
                  <c:v>FY 2018</c:v>
                </c:pt>
                <c:pt idx="3">
                  <c:v>FY 2019</c:v>
                </c:pt>
                <c:pt idx="4">
                  <c:v>FY 2020</c:v>
                </c:pt>
              </c:strCache>
            </c:strRef>
          </c:cat>
          <c:val>
            <c:numRef>
              <c:f>Sheet1!$AE$5:$AI$5</c:f>
              <c:numCache>
                <c:formatCode>#,##0</c:formatCode>
                <c:ptCount val="5"/>
                <c:pt idx="0">
                  <c:v>8874</c:v>
                </c:pt>
                <c:pt idx="1">
                  <c:v>9798</c:v>
                </c:pt>
                <c:pt idx="2">
                  <c:v>8015</c:v>
                </c:pt>
                <c:pt idx="3">
                  <c:v>6611</c:v>
                </c:pt>
                <c:pt idx="4">
                  <c:v>4193</c:v>
                </c:pt>
              </c:numCache>
            </c:numRef>
          </c:val>
          <c:smooth val="0"/>
          <c:extLst>
            <c:ext xmlns:c16="http://schemas.microsoft.com/office/drawing/2014/chart" uri="{C3380CC4-5D6E-409C-BE32-E72D297353CC}">
              <c16:uniqueId val="{00000005-6A45-487B-845C-A3425F212C60}"/>
            </c:ext>
          </c:extLst>
        </c:ser>
        <c:dLbls>
          <c:dLblPos val="t"/>
          <c:showLegendKey val="0"/>
          <c:showVal val="1"/>
          <c:showCatName val="0"/>
          <c:showSerName val="0"/>
          <c:showPercent val="0"/>
          <c:showBubbleSize val="0"/>
        </c:dLbls>
        <c:marker val="1"/>
        <c:smooth val="0"/>
        <c:axId val="1044504712"/>
        <c:axId val="1044506312"/>
      </c:lineChart>
      <c:catAx>
        <c:axId val="1044504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44506312"/>
        <c:crosses val="autoZero"/>
        <c:auto val="1"/>
        <c:lblAlgn val="ctr"/>
        <c:lblOffset val="100"/>
        <c:noMultiLvlLbl val="0"/>
      </c:catAx>
      <c:valAx>
        <c:axId val="104450631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44504712"/>
        <c:crosses val="autoZero"/>
        <c:crossBetween val="between"/>
        <c:majorUnit val="3000"/>
      </c:valAx>
      <c:spPr>
        <a:noFill/>
        <a:ln>
          <a:solidFill>
            <a:schemeClr val="bg1">
              <a:lumMod val="75000"/>
            </a:schemeClr>
          </a:solidFill>
        </a:ln>
        <a:effectLst/>
      </c:spPr>
    </c:plotArea>
    <c:legend>
      <c:legendPos val="r"/>
      <c:layout>
        <c:manualLayout>
          <c:xMode val="edge"/>
          <c:yMode val="edge"/>
          <c:x val="0.8179014356421016"/>
          <c:y val="0.20513138941077369"/>
          <c:w val="0.15936456808094873"/>
          <c:h val="0.6630539049284440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Total</a:t>
            </a:r>
            <a:r>
              <a:rPr lang="en-US" baseline="0"/>
              <a:t> Enrollment &amp; Dual-Enrollment Headcount Fall 2015 - 2020*</a:t>
            </a:r>
          </a:p>
        </c:rich>
      </c:tx>
      <c:layout>
        <c:manualLayout>
          <c:xMode val="edge"/>
          <c:yMode val="edge"/>
          <c:x val="0.13058106964787977"/>
          <c:y val="1.909307875894988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Sheet2!$AI$4</c:f>
              <c:strCache>
                <c:ptCount val="1"/>
                <c:pt idx="0">
                  <c:v>Total Enrollment</c:v>
                </c:pt>
              </c:strCache>
            </c:strRef>
          </c:tx>
          <c:spPr>
            <a:solidFill>
              <a:schemeClr val="tx1"/>
            </a:solidFill>
            <a:ln>
              <a:noFill/>
            </a:ln>
            <a:effectLst/>
          </c:spPr>
          <c:invertIfNegative val="0"/>
          <c:dLbls>
            <c:dLbl>
              <c:idx val="1"/>
              <c:layout>
                <c:manualLayout>
                  <c:x val="0"/>
                  <c:y val="6.918094776946563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4E9-48F6-92A0-83A620089F6B}"/>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Sheet2!$AJ$3:$AO$3</c:f>
              <c:strCache>
                <c:ptCount val="6"/>
                <c:pt idx="0">
                  <c:v>Fall 2020*</c:v>
                </c:pt>
                <c:pt idx="1">
                  <c:v>Fall 2019</c:v>
                </c:pt>
                <c:pt idx="2">
                  <c:v>Fall 2018</c:v>
                </c:pt>
                <c:pt idx="3">
                  <c:v>Fall 2017</c:v>
                </c:pt>
                <c:pt idx="4">
                  <c:v>Fall 2016</c:v>
                </c:pt>
                <c:pt idx="5">
                  <c:v>Fall 2015</c:v>
                </c:pt>
              </c:strCache>
            </c:strRef>
          </c:cat>
          <c:val>
            <c:numRef>
              <c:f>Sheet2!$AJ$4:$AO$4</c:f>
              <c:numCache>
                <c:formatCode>#,##0</c:formatCode>
                <c:ptCount val="6"/>
                <c:pt idx="0" formatCode="General">
                  <c:v>3829</c:v>
                </c:pt>
                <c:pt idx="1">
                  <c:v>4909</c:v>
                </c:pt>
                <c:pt idx="2">
                  <c:v>4523</c:v>
                </c:pt>
                <c:pt idx="3">
                  <c:v>4188</c:v>
                </c:pt>
                <c:pt idx="4">
                  <c:v>4409</c:v>
                </c:pt>
                <c:pt idx="5">
                  <c:v>4726</c:v>
                </c:pt>
              </c:numCache>
            </c:numRef>
          </c:val>
          <c:extLst>
            <c:ext xmlns:c16="http://schemas.microsoft.com/office/drawing/2014/chart" uri="{C3380CC4-5D6E-409C-BE32-E72D297353CC}">
              <c16:uniqueId val="{00000001-24E9-48F6-92A0-83A620089F6B}"/>
            </c:ext>
          </c:extLst>
        </c:ser>
        <c:ser>
          <c:idx val="1"/>
          <c:order val="1"/>
          <c:tx>
            <c:strRef>
              <c:f>Sheet2!$AI$5</c:f>
              <c:strCache>
                <c:ptCount val="1"/>
                <c:pt idx="0">
                  <c:v>Dual-Enrollment</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Sheet2!$AJ$3:$AO$3</c:f>
              <c:strCache>
                <c:ptCount val="6"/>
                <c:pt idx="0">
                  <c:v>Fall 2020*</c:v>
                </c:pt>
                <c:pt idx="1">
                  <c:v>Fall 2019</c:v>
                </c:pt>
                <c:pt idx="2">
                  <c:v>Fall 2018</c:v>
                </c:pt>
                <c:pt idx="3">
                  <c:v>Fall 2017</c:v>
                </c:pt>
                <c:pt idx="4">
                  <c:v>Fall 2016</c:v>
                </c:pt>
                <c:pt idx="5">
                  <c:v>Fall 2015</c:v>
                </c:pt>
              </c:strCache>
            </c:strRef>
          </c:cat>
          <c:val>
            <c:numRef>
              <c:f>Sheet2!$AJ$5:$AO$5</c:f>
              <c:numCache>
                <c:formatCode>General</c:formatCode>
                <c:ptCount val="6"/>
                <c:pt idx="0">
                  <c:v>219</c:v>
                </c:pt>
                <c:pt idx="1">
                  <c:v>245</c:v>
                </c:pt>
                <c:pt idx="2">
                  <c:v>230</c:v>
                </c:pt>
                <c:pt idx="3">
                  <c:v>139</c:v>
                </c:pt>
                <c:pt idx="4">
                  <c:v>102</c:v>
                </c:pt>
                <c:pt idx="5">
                  <c:v>117</c:v>
                </c:pt>
              </c:numCache>
            </c:numRef>
          </c:val>
          <c:extLst>
            <c:ext xmlns:c16="http://schemas.microsoft.com/office/drawing/2014/chart" uri="{C3380CC4-5D6E-409C-BE32-E72D297353CC}">
              <c16:uniqueId val="{00000002-24E9-48F6-92A0-83A620089F6B}"/>
            </c:ext>
          </c:extLst>
        </c:ser>
        <c:dLbls>
          <c:showLegendKey val="0"/>
          <c:showVal val="0"/>
          <c:showCatName val="0"/>
          <c:showSerName val="0"/>
          <c:showPercent val="0"/>
          <c:showBubbleSize val="0"/>
        </c:dLbls>
        <c:gapWidth val="30"/>
        <c:overlap val="-27"/>
        <c:axId val="1346901616"/>
        <c:axId val="1346905776"/>
      </c:barChart>
      <c:lineChart>
        <c:grouping val="standard"/>
        <c:varyColors val="0"/>
        <c:ser>
          <c:idx val="2"/>
          <c:order val="2"/>
          <c:tx>
            <c:strRef>
              <c:f>Sheet2!$AI$6</c:f>
              <c:strCache>
                <c:ptCount val="1"/>
              </c:strCache>
            </c:strRef>
          </c:tx>
          <c:spPr>
            <a:ln w="28575" cap="rnd">
              <a:solidFill>
                <a:schemeClr val="accent3"/>
              </a:solidFill>
              <a:round/>
            </a:ln>
            <a:effectLst/>
          </c:spPr>
          <c:marker>
            <c:symbol val="none"/>
          </c:marker>
          <c:dLbls>
            <c:dLbl>
              <c:idx val="0"/>
              <c:layout>
                <c:manualLayout>
                  <c:x val="-3.9508907148231159E-2"/>
                  <c:y val="-1.91200087242422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4E9-48F6-92A0-83A620089F6B}"/>
                </c:ext>
              </c:extLst>
            </c:dLbl>
            <c:dLbl>
              <c:idx val="1"/>
              <c:layout>
                <c:manualLayout>
                  <c:x val="-4.4698444404996117E-2"/>
                  <c:y val="8.9180846448804144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4E9-48F6-92A0-83A620089F6B}"/>
                </c:ext>
              </c:extLst>
            </c:dLbl>
            <c:dLbl>
              <c:idx val="2"/>
              <c:layout>
                <c:manualLayout>
                  <c:x val="-4.3191191891832403E-2"/>
                  <c:y val="-3.06964275667923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4E9-48F6-92A0-83A620089F6B}"/>
                </c:ext>
              </c:extLst>
            </c:dLbl>
            <c:dLbl>
              <c:idx val="3"/>
              <c:layout>
                <c:manualLayout>
                  <c:x val="-4.1997443849652573E-2"/>
                  <c:y val="-6.6738319927460616E-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4E9-48F6-92A0-83A620089F6B}"/>
                </c:ext>
              </c:extLst>
            </c:dLbl>
            <c:dLbl>
              <c:idx val="4"/>
              <c:layout>
                <c:manualLayout>
                  <c:x val="-5.1231391369814486E-2"/>
                  <c:y val="-1.45816429891834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4E9-48F6-92A0-83A620089F6B}"/>
                </c:ext>
              </c:extLst>
            </c:dLbl>
            <c:dLbl>
              <c:idx val="5"/>
              <c:layout>
                <c:manualLayout>
                  <c:x val="-3.3856456989237782E-2"/>
                  <c:y val="-7.0319205411377792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4E9-48F6-92A0-83A620089F6B}"/>
                </c:ext>
              </c:extLst>
            </c:dLbl>
            <c:spPr>
              <a:solidFill>
                <a:schemeClr val="bg1">
                  <a:lumMod val="50000"/>
                </a:schemeClr>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1050" b="1" i="0" u="none" strike="noStrike" kern="1200" baseline="0">
                    <a:solidFill>
                      <a:schemeClr val="bg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Sheet2!$AJ$3:$AO$3</c:f>
              <c:strCache>
                <c:ptCount val="6"/>
                <c:pt idx="0">
                  <c:v>Fall 2020*</c:v>
                </c:pt>
                <c:pt idx="1">
                  <c:v>Fall 2019</c:v>
                </c:pt>
                <c:pt idx="2">
                  <c:v>Fall 2018</c:v>
                </c:pt>
                <c:pt idx="3">
                  <c:v>Fall 2017</c:v>
                </c:pt>
                <c:pt idx="4">
                  <c:v>Fall 2016</c:v>
                </c:pt>
                <c:pt idx="5">
                  <c:v>Fall 2015</c:v>
                </c:pt>
              </c:strCache>
            </c:strRef>
          </c:cat>
          <c:val>
            <c:numRef>
              <c:f>Sheet2!$AJ$6:$AO$6</c:f>
              <c:numCache>
                <c:formatCode>0.0%</c:formatCode>
                <c:ptCount val="6"/>
                <c:pt idx="0">
                  <c:v>5.7195090101854272E-2</c:v>
                </c:pt>
                <c:pt idx="1">
                  <c:v>4.9908331635771033E-2</c:v>
                </c:pt>
                <c:pt idx="2">
                  <c:v>5.085120495246518E-2</c:v>
                </c:pt>
                <c:pt idx="3">
                  <c:v>3.3190066857688633E-2</c:v>
                </c:pt>
                <c:pt idx="4">
                  <c:v>2.31344976185076E-2</c:v>
                </c:pt>
                <c:pt idx="5">
                  <c:v>2.4756665256030468E-2</c:v>
                </c:pt>
              </c:numCache>
            </c:numRef>
          </c:val>
          <c:smooth val="0"/>
          <c:extLst>
            <c:ext xmlns:c16="http://schemas.microsoft.com/office/drawing/2014/chart" uri="{C3380CC4-5D6E-409C-BE32-E72D297353CC}">
              <c16:uniqueId val="{00000009-24E9-48F6-92A0-83A620089F6B}"/>
            </c:ext>
          </c:extLst>
        </c:ser>
        <c:ser>
          <c:idx val="3"/>
          <c:order val="3"/>
          <c:tx>
            <c:strRef>
              <c:f>Sheet2!$AI$7</c:f>
              <c:strCache>
                <c:ptCount val="1"/>
              </c:strCache>
            </c:strRef>
          </c:tx>
          <c:spPr>
            <a:ln w="28575" cap="rnd">
              <a:solidFill>
                <a:schemeClr val="accent4"/>
              </a:solidFill>
              <a:round/>
            </a:ln>
            <a:effectLst/>
          </c:spPr>
          <c:marker>
            <c:symbol val="none"/>
          </c:marker>
          <c:cat>
            <c:strRef>
              <c:f>Sheet2!$AJ$3:$AO$3</c:f>
              <c:strCache>
                <c:ptCount val="6"/>
                <c:pt idx="0">
                  <c:v>Fall 2020*</c:v>
                </c:pt>
                <c:pt idx="1">
                  <c:v>Fall 2019</c:v>
                </c:pt>
                <c:pt idx="2">
                  <c:v>Fall 2018</c:v>
                </c:pt>
                <c:pt idx="3">
                  <c:v>Fall 2017</c:v>
                </c:pt>
                <c:pt idx="4">
                  <c:v>Fall 2016</c:v>
                </c:pt>
                <c:pt idx="5">
                  <c:v>Fall 2015</c:v>
                </c:pt>
              </c:strCache>
            </c:strRef>
          </c:cat>
          <c:val>
            <c:numRef>
              <c:f>Sheet2!$AJ$7:$AO$7</c:f>
              <c:numCache>
                <c:formatCode>General</c:formatCode>
                <c:ptCount val="6"/>
              </c:numCache>
            </c:numRef>
          </c:val>
          <c:smooth val="0"/>
          <c:extLst>
            <c:ext xmlns:c16="http://schemas.microsoft.com/office/drawing/2014/chart" uri="{C3380CC4-5D6E-409C-BE32-E72D297353CC}">
              <c16:uniqueId val="{0000000A-24E9-48F6-92A0-83A620089F6B}"/>
            </c:ext>
          </c:extLst>
        </c:ser>
        <c:dLbls>
          <c:showLegendKey val="0"/>
          <c:showVal val="0"/>
          <c:showCatName val="0"/>
          <c:showSerName val="0"/>
          <c:showPercent val="0"/>
          <c:showBubbleSize val="0"/>
        </c:dLbls>
        <c:marker val="1"/>
        <c:smooth val="0"/>
        <c:axId val="1908524496"/>
        <c:axId val="1908521168"/>
      </c:lineChart>
      <c:catAx>
        <c:axId val="1346901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46905776"/>
        <c:crosses val="autoZero"/>
        <c:auto val="1"/>
        <c:lblAlgn val="ctr"/>
        <c:lblOffset val="100"/>
        <c:noMultiLvlLbl val="0"/>
      </c:catAx>
      <c:valAx>
        <c:axId val="13469057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346901616"/>
        <c:crosses val="autoZero"/>
        <c:crossBetween val="between"/>
      </c:valAx>
      <c:valAx>
        <c:axId val="1908521168"/>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908524496"/>
        <c:crosses val="max"/>
        <c:crossBetween val="between"/>
      </c:valAx>
      <c:catAx>
        <c:axId val="1908524496"/>
        <c:scaling>
          <c:orientation val="minMax"/>
        </c:scaling>
        <c:delete val="1"/>
        <c:axPos val="b"/>
        <c:numFmt formatCode="General" sourceLinked="1"/>
        <c:majorTickMark val="out"/>
        <c:minorTickMark val="none"/>
        <c:tickLblPos val="nextTo"/>
        <c:crossAx val="1908521168"/>
        <c:crosses val="autoZero"/>
        <c:auto val="1"/>
        <c:lblAlgn val="ctr"/>
        <c:lblOffset val="100"/>
        <c:noMultiLvlLbl val="0"/>
      </c:catAx>
      <c:spPr>
        <a:noFill/>
        <a:ln>
          <a:noFill/>
        </a:ln>
        <a:effectLst/>
      </c:spPr>
    </c:plotArea>
    <c:legend>
      <c:legendPos val="b"/>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0"/>
            <a:ext cx="3038475" cy="465138"/>
          </a:xfrm>
          <a:prstGeom prst="rect">
            <a:avLst/>
          </a:prstGeom>
        </p:spPr>
        <p:txBody>
          <a:bodyPr vert="horz" lIns="91430" tIns="45716" rIns="91430" bIns="45716" rtlCol="0"/>
          <a:lstStyle>
            <a:lvl1pPr algn="l">
              <a:defRPr sz="1200"/>
            </a:lvl1pPr>
          </a:lstStyle>
          <a:p>
            <a:endParaRPr lang="en-US"/>
          </a:p>
        </p:txBody>
      </p:sp>
      <p:sp>
        <p:nvSpPr>
          <p:cNvPr id="3" name="Date Placeholder 2"/>
          <p:cNvSpPr>
            <a:spLocks noGrp="1"/>
          </p:cNvSpPr>
          <p:nvPr>
            <p:ph type="dt" sz="quarter" idx="1"/>
          </p:nvPr>
        </p:nvSpPr>
        <p:spPr>
          <a:xfrm>
            <a:off x="3970343" y="0"/>
            <a:ext cx="3038475" cy="465138"/>
          </a:xfrm>
          <a:prstGeom prst="rect">
            <a:avLst/>
          </a:prstGeom>
        </p:spPr>
        <p:txBody>
          <a:bodyPr vert="horz" lIns="91430" tIns="45716" rIns="91430" bIns="45716" rtlCol="0"/>
          <a:lstStyle>
            <a:lvl1pPr algn="r">
              <a:defRPr sz="1200"/>
            </a:lvl1pPr>
          </a:lstStyle>
          <a:p>
            <a:fld id="{814E33F4-A2B4-4481-9686-B76CB2428C54}" type="datetimeFigureOut">
              <a:rPr lang="en-US" smtClean="0"/>
              <a:pPr/>
              <a:t>9/23/2020</a:t>
            </a:fld>
            <a:endParaRPr lang="en-US"/>
          </a:p>
        </p:txBody>
      </p:sp>
      <p:sp>
        <p:nvSpPr>
          <p:cNvPr id="4" name="Footer Placeholder 3"/>
          <p:cNvSpPr>
            <a:spLocks noGrp="1"/>
          </p:cNvSpPr>
          <p:nvPr>
            <p:ph type="ftr" sz="quarter" idx="2"/>
          </p:nvPr>
        </p:nvSpPr>
        <p:spPr>
          <a:xfrm>
            <a:off x="5" y="8829676"/>
            <a:ext cx="3038475" cy="465138"/>
          </a:xfrm>
          <a:prstGeom prst="rect">
            <a:avLst/>
          </a:prstGeom>
        </p:spPr>
        <p:txBody>
          <a:bodyPr vert="horz" lIns="91430" tIns="45716" rIns="91430" bIns="45716" rtlCol="0" anchor="b"/>
          <a:lstStyle>
            <a:lvl1pPr algn="l">
              <a:defRPr sz="1200"/>
            </a:lvl1pPr>
          </a:lstStyle>
          <a:p>
            <a:endParaRPr lang="en-US"/>
          </a:p>
        </p:txBody>
      </p:sp>
      <p:sp>
        <p:nvSpPr>
          <p:cNvPr id="5" name="Slide Number Placeholder 4"/>
          <p:cNvSpPr>
            <a:spLocks noGrp="1"/>
          </p:cNvSpPr>
          <p:nvPr>
            <p:ph type="sldNum" sz="quarter" idx="3"/>
          </p:nvPr>
        </p:nvSpPr>
        <p:spPr>
          <a:xfrm>
            <a:off x="3970343" y="8829676"/>
            <a:ext cx="3038475" cy="465138"/>
          </a:xfrm>
          <a:prstGeom prst="rect">
            <a:avLst/>
          </a:prstGeom>
        </p:spPr>
        <p:txBody>
          <a:bodyPr vert="horz" lIns="91430" tIns="45716" rIns="91430" bIns="45716" rtlCol="0" anchor="b"/>
          <a:lstStyle>
            <a:lvl1pPr algn="r">
              <a:defRPr sz="1200"/>
            </a:lvl1pPr>
          </a:lstStyle>
          <a:p>
            <a:fld id="{90EB863B-61F0-42EE-A5D0-00DDDB053DDA}" type="slidenum">
              <a:rPr lang="en-US" smtClean="0"/>
              <a:pPr/>
              <a:t>‹#›</a:t>
            </a:fld>
            <a:endParaRPr lang="en-US"/>
          </a:p>
        </p:txBody>
      </p:sp>
    </p:spTree>
    <p:extLst>
      <p:ext uri="{BB962C8B-B14F-4D97-AF65-F5344CB8AC3E}">
        <p14:creationId xmlns:p14="http://schemas.microsoft.com/office/powerpoint/2010/main" val="27077155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8" tIns="46584" rIns="93168" bIns="46584"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68" tIns="46584" rIns="93168" bIns="46584" rtlCol="0"/>
          <a:lstStyle>
            <a:lvl1pPr algn="r">
              <a:defRPr sz="1200"/>
            </a:lvl1pPr>
          </a:lstStyle>
          <a:p>
            <a:fld id="{DFA65218-9816-4415-9979-4D9B10889C22}" type="datetimeFigureOut">
              <a:rPr lang="en-US" smtClean="0"/>
              <a:pPr/>
              <a:t>9/23/2020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8" tIns="46584" rIns="93168" bIns="46584" rtlCol="0" anchor="ctr"/>
          <a:lstStyle/>
          <a:p>
            <a:endParaRPr lang="en-US"/>
          </a:p>
        </p:txBody>
      </p:sp>
      <p:sp>
        <p:nvSpPr>
          <p:cNvPr id="5" name="Notes Placeholder 4"/>
          <p:cNvSpPr>
            <a:spLocks noGrp="1"/>
          </p:cNvSpPr>
          <p:nvPr>
            <p:ph type="body" sz="quarter" idx="3"/>
          </p:nvPr>
        </p:nvSpPr>
        <p:spPr>
          <a:xfrm>
            <a:off x="701040" y="4415792"/>
            <a:ext cx="5608320" cy="4183380"/>
          </a:xfrm>
          <a:prstGeom prst="rect">
            <a:avLst/>
          </a:prstGeom>
        </p:spPr>
        <p:txBody>
          <a:bodyPr vert="horz" lIns="93168" tIns="46584" rIns="93168" bIns="4658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68" tIns="46584" rIns="93168" bIns="46584"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4820"/>
          </a:xfrm>
          <a:prstGeom prst="rect">
            <a:avLst/>
          </a:prstGeom>
        </p:spPr>
        <p:txBody>
          <a:bodyPr vert="horz" lIns="93168" tIns="46584" rIns="93168" bIns="46584" rtlCol="0" anchor="b"/>
          <a:lstStyle>
            <a:lvl1pPr algn="r">
              <a:defRPr sz="1200"/>
            </a:lvl1pPr>
          </a:lstStyle>
          <a:p>
            <a:fld id="{DCF6FAB0-A3C8-42AA-9F4F-9B2BAEE2CCB4}" type="slidenum">
              <a:rPr lang="en-US" smtClean="0"/>
              <a:pPr/>
              <a:t>‹#›</a:t>
            </a:fld>
            <a:endParaRPr lang="en-US"/>
          </a:p>
        </p:txBody>
      </p:sp>
    </p:spTree>
    <p:extLst>
      <p:ext uri="{BB962C8B-B14F-4D97-AF65-F5344CB8AC3E}">
        <p14:creationId xmlns:p14="http://schemas.microsoft.com/office/powerpoint/2010/main" val="2069804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43504BEC-6DAE-B348-8B1A-53792579E3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a:extLst>
              <a:ext uri="{FF2B5EF4-FFF2-40B4-BE49-F238E27FC236}">
                <a16:creationId xmlns:a16="http://schemas.microsoft.com/office/drawing/2014/main" id="{D1FD9349-F668-FD41-942E-EC6E2363ED5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95BEB9B6-C4B7-AC4F-84FC-ACD1641FC385}"/>
              </a:ext>
            </a:extLst>
          </p:cNvPr>
          <p:cNvSpPr>
            <a:spLocks noGrp="1"/>
          </p:cNvSpPr>
          <p:nvPr>
            <p:ph type="sldNum" sz="quarter" idx="5"/>
          </p:nvPr>
        </p:nvSpPr>
        <p:spPr/>
        <p:txBody>
          <a:bodyPr/>
          <a:lstStyle/>
          <a:p>
            <a:pPr defTabSz="793349">
              <a:defRPr/>
            </a:pPr>
            <a:fld id="{59BF7F1F-6651-7547-B8C7-BB63716D68C1}" type="slidenum">
              <a:rPr lang="en-US">
                <a:solidFill>
                  <a:prstClr val="black"/>
                </a:solidFill>
                <a:latin typeface="Calibri" panose="020F0502020204030204"/>
              </a:rPr>
              <a:pPr defTabSz="793349">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1002674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F6FAB0-A3C8-42AA-9F4F-9B2BAEE2C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48841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43504BEC-6DAE-B348-8B1A-53792579E3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a:extLst>
              <a:ext uri="{FF2B5EF4-FFF2-40B4-BE49-F238E27FC236}">
                <a16:creationId xmlns:a16="http://schemas.microsoft.com/office/drawing/2014/main" id="{D1FD9349-F668-FD41-942E-EC6E2363ED5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95BEB9B6-C4B7-AC4F-84FC-ACD1641FC385}"/>
              </a:ext>
            </a:extLst>
          </p:cNvPr>
          <p:cNvSpPr>
            <a:spLocks noGrp="1"/>
          </p:cNvSpPr>
          <p:nvPr>
            <p:ph type="sldNum" sz="quarter" idx="5"/>
          </p:nvPr>
        </p:nvSpPr>
        <p:spPr/>
        <p:txBody>
          <a:bodyPr/>
          <a:lstStyle/>
          <a:p>
            <a:pPr defTabSz="793349">
              <a:defRPr/>
            </a:pPr>
            <a:fld id="{59BF7F1F-6651-7547-B8C7-BB63716D68C1}" type="slidenum">
              <a:rPr lang="en-US">
                <a:solidFill>
                  <a:prstClr val="black"/>
                </a:solidFill>
                <a:latin typeface="Calibri" panose="020F0502020204030204"/>
              </a:rPr>
              <a:pPr defTabSz="793349">
                <a:def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2343473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F6FAB0-A3C8-42AA-9F4F-9B2BAEE2C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1783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14307">
              <a:defRPr/>
            </a:pPr>
            <a:fld id="{DCF6FAB0-A3C8-42AA-9F4F-9B2BAEE2CCB4}" type="slidenum">
              <a:rPr lang="en-US">
                <a:solidFill>
                  <a:prstClr val="black"/>
                </a:solidFill>
                <a:latin typeface="Calibri"/>
              </a:rPr>
              <a:pPr defTabSz="914307">
                <a:defRPr/>
              </a:pPr>
              <a:t>13</a:t>
            </a:fld>
            <a:endParaRPr lang="en-US">
              <a:solidFill>
                <a:prstClr val="black"/>
              </a:solidFill>
              <a:latin typeface="Calibri"/>
            </a:endParaRPr>
          </a:p>
        </p:txBody>
      </p:sp>
    </p:spTree>
    <p:extLst>
      <p:ext uri="{BB962C8B-B14F-4D97-AF65-F5344CB8AC3E}">
        <p14:creationId xmlns:p14="http://schemas.microsoft.com/office/powerpoint/2010/main" val="8259178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F6FAB0-A3C8-42AA-9F4F-9B2BAEE2C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94791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F6FAB0-A3C8-42AA-9F4F-9B2BAEE2C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894361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F6FAB0-A3C8-42AA-9F4F-9B2BAEE2C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482445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F6FAB0-A3C8-42AA-9F4F-9B2BAEE2CCB4}" type="slidenum">
              <a:rPr lang="en-US" smtClean="0"/>
              <a:pPr/>
              <a:t>17</a:t>
            </a:fld>
            <a:endParaRPr lang="en-US"/>
          </a:p>
        </p:txBody>
      </p:sp>
    </p:spTree>
    <p:extLst>
      <p:ext uri="{BB962C8B-B14F-4D97-AF65-F5344CB8AC3E}">
        <p14:creationId xmlns:p14="http://schemas.microsoft.com/office/powerpoint/2010/main" val="9029989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14307">
              <a:defRPr/>
            </a:pPr>
            <a:fld id="{DCF6FAB0-A3C8-42AA-9F4F-9B2BAEE2CCB4}" type="slidenum">
              <a:rPr lang="en-US">
                <a:solidFill>
                  <a:prstClr val="black"/>
                </a:solidFill>
                <a:latin typeface="Calibri"/>
              </a:rPr>
              <a:pPr defTabSz="914307">
                <a:defRPr/>
              </a:pPr>
              <a:t>18</a:t>
            </a:fld>
            <a:endParaRPr lang="en-US">
              <a:solidFill>
                <a:prstClr val="black"/>
              </a:solidFill>
              <a:latin typeface="Calibri"/>
            </a:endParaRPr>
          </a:p>
        </p:txBody>
      </p:sp>
    </p:spTree>
    <p:extLst>
      <p:ext uri="{BB962C8B-B14F-4D97-AF65-F5344CB8AC3E}">
        <p14:creationId xmlns:p14="http://schemas.microsoft.com/office/powerpoint/2010/main" val="30160998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F6FAB0-A3C8-42AA-9F4F-9B2BAEE2CCB4}" type="slidenum">
              <a:rPr lang="en-US" smtClean="0"/>
              <a:pPr/>
              <a:t>19</a:t>
            </a:fld>
            <a:endParaRPr lang="en-US"/>
          </a:p>
        </p:txBody>
      </p:sp>
    </p:spTree>
    <p:extLst>
      <p:ext uri="{BB962C8B-B14F-4D97-AF65-F5344CB8AC3E}">
        <p14:creationId xmlns:p14="http://schemas.microsoft.com/office/powerpoint/2010/main" val="71814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F6FAB0-A3C8-42AA-9F4F-9B2BAEE2CCB4}" type="slidenum">
              <a:rPr lang="en-US" smtClean="0"/>
              <a:pPr/>
              <a:t>2</a:t>
            </a:fld>
            <a:endParaRPr lang="en-US"/>
          </a:p>
        </p:txBody>
      </p:sp>
    </p:spTree>
    <p:extLst>
      <p:ext uri="{BB962C8B-B14F-4D97-AF65-F5344CB8AC3E}">
        <p14:creationId xmlns:p14="http://schemas.microsoft.com/office/powerpoint/2010/main" val="11625518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F6FAB0-A3C8-42AA-9F4F-9B2BAEE2CCB4}" type="slidenum">
              <a:rPr lang="en-US" smtClean="0"/>
              <a:pPr/>
              <a:t>20</a:t>
            </a:fld>
            <a:endParaRPr lang="en-US"/>
          </a:p>
        </p:txBody>
      </p:sp>
    </p:spTree>
    <p:extLst>
      <p:ext uri="{BB962C8B-B14F-4D97-AF65-F5344CB8AC3E}">
        <p14:creationId xmlns:p14="http://schemas.microsoft.com/office/powerpoint/2010/main" val="8162191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F6FAB0-A3C8-42AA-9F4F-9B2BAEE2CCB4}" type="slidenum">
              <a:rPr lang="en-US" smtClean="0"/>
              <a:pPr/>
              <a:t>21</a:t>
            </a:fld>
            <a:endParaRPr lang="en-US"/>
          </a:p>
        </p:txBody>
      </p:sp>
    </p:spTree>
    <p:extLst>
      <p:ext uri="{BB962C8B-B14F-4D97-AF65-F5344CB8AC3E}">
        <p14:creationId xmlns:p14="http://schemas.microsoft.com/office/powerpoint/2010/main" val="38755942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F6FAB0-A3C8-42AA-9F4F-9B2BAEE2CCB4}" type="slidenum">
              <a:rPr lang="en-US" smtClean="0"/>
              <a:pPr/>
              <a:t>22</a:t>
            </a:fld>
            <a:endParaRPr lang="en-US"/>
          </a:p>
        </p:txBody>
      </p:sp>
    </p:spTree>
    <p:extLst>
      <p:ext uri="{BB962C8B-B14F-4D97-AF65-F5344CB8AC3E}">
        <p14:creationId xmlns:p14="http://schemas.microsoft.com/office/powerpoint/2010/main" val="22428297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F6FAB0-A3C8-42AA-9F4F-9B2BAEE2CCB4}" type="slidenum">
              <a:rPr lang="en-US" smtClean="0"/>
              <a:pPr/>
              <a:t>23</a:t>
            </a:fld>
            <a:endParaRPr lang="en-US"/>
          </a:p>
        </p:txBody>
      </p:sp>
    </p:spTree>
    <p:extLst>
      <p:ext uri="{BB962C8B-B14F-4D97-AF65-F5344CB8AC3E}">
        <p14:creationId xmlns:p14="http://schemas.microsoft.com/office/powerpoint/2010/main" val="17473097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F6FAB0-A3C8-42AA-9F4F-9B2BAEE2CCB4}" type="slidenum">
              <a:rPr lang="en-US" smtClean="0"/>
              <a:pPr/>
              <a:t>24</a:t>
            </a:fld>
            <a:endParaRPr lang="en-US"/>
          </a:p>
        </p:txBody>
      </p:sp>
    </p:spTree>
    <p:extLst>
      <p:ext uri="{BB962C8B-B14F-4D97-AF65-F5344CB8AC3E}">
        <p14:creationId xmlns:p14="http://schemas.microsoft.com/office/powerpoint/2010/main" val="16173207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F6FAB0-A3C8-42AA-9F4F-9B2BAEE2CCB4}" type="slidenum">
              <a:rPr lang="en-US" smtClean="0"/>
              <a:pPr/>
              <a:t>25</a:t>
            </a:fld>
            <a:endParaRPr lang="en-US"/>
          </a:p>
        </p:txBody>
      </p:sp>
    </p:spTree>
    <p:extLst>
      <p:ext uri="{BB962C8B-B14F-4D97-AF65-F5344CB8AC3E}">
        <p14:creationId xmlns:p14="http://schemas.microsoft.com/office/powerpoint/2010/main" val="16810111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43504BEC-6DAE-B348-8B1A-53792579E3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a:extLst>
              <a:ext uri="{FF2B5EF4-FFF2-40B4-BE49-F238E27FC236}">
                <a16:creationId xmlns:a16="http://schemas.microsoft.com/office/drawing/2014/main" id="{D1FD9349-F668-FD41-942E-EC6E2363ED5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95BEB9B6-C4B7-AC4F-84FC-ACD1641FC385}"/>
              </a:ext>
            </a:extLst>
          </p:cNvPr>
          <p:cNvSpPr>
            <a:spLocks noGrp="1"/>
          </p:cNvSpPr>
          <p:nvPr>
            <p:ph type="sldNum" sz="quarter" idx="5"/>
          </p:nvPr>
        </p:nvSpPr>
        <p:spPr/>
        <p:txBody>
          <a:bodyPr/>
          <a:lstStyle/>
          <a:p>
            <a:pPr defTabSz="793349">
              <a:defRPr/>
            </a:pPr>
            <a:fld id="{59BF7F1F-6651-7547-B8C7-BB63716D68C1}" type="slidenum">
              <a:rPr lang="en-US">
                <a:solidFill>
                  <a:prstClr val="black"/>
                </a:solidFill>
                <a:latin typeface="Calibri" panose="020F0502020204030204"/>
              </a:rPr>
              <a:pPr defTabSz="793349">
                <a:defRPr/>
              </a:pPr>
              <a:t>26</a:t>
            </a:fld>
            <a:endParaRPr lang="en-US">
              <a:solidFill>
                <a:prstClr val="black"/>
              </a:solidFill>
              <a:latin typeface="Calibri" panose="020F0502020204030204"/>
            </a:endParaRPr>
          </a:p>
        </p:txBody>
      </p:sp>
    </p:spTree>
    <p:extLst>
      <p:ext uri="{BB962C8B-B14F-4D97-AF65-F5344CB8AC3E}">
        <p14:creationId xmlns:p14="http://schemas.microsoft.com/office/powerpoint/2010/main" val="3957185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F6FAB0-A3C8-42AA-9F4F-9B2BAEE2CCB4}" type="slidenum">
              <a:rPr lang="en-US" smtClean="0"/>
              <a:pPr/>
              <a:t>3</a:t>
            </a:fld>
            <a:endParaRPr lang="en-US"/>
          </a:p>
        </p:txBody>
      </p:sp>
    </p:spTree>
    <p:extLst>
      <p:ext uri="{BB962C8B-B14F-4D97-AF65-F5344CB8AC3E}">
        <p14:creationId xmlns:p14="http://schemas.microsoft.com/office/powerpoint/2010/main" val="3790705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53"/>
            <a:r>
              <a:rPr lang="en-US" sz="1400">
                <a:solidFill>
                  <a:srgbClr val="00B050"/>
                </a:solidFill>
                <a:latin typeface="Arial" panose="020B0604020202020204" pitchFamily="34" charset="0"/>
                <a:cs typeface="Arial" panose="020B0604020202020204" pitchFamily="34" charset="0"/>
              </a:rPr>
              <a:t>Number of PIN Positions on Faculty &amp; Staff Fall 2018</a:t>
            </a:r>
          </a:p>
          <a:p>
            <a:pPr lvl="1" defTabSz="457153">
              <a:buFont typeface="Wingdings" panose="05000000000000000000" pitchFamily="2" charset="2"/>
              <a:buChar char="§"/>
            </a:pPr>
            <a:r>
              <a:rPr lang="en-US" sz="1400">
                <a:solidFill>
                  <a:srgbClr val="00B050"/>
                </a:solidFill>
                <a:latin typeface="Arial" panose="020B0604020202020204" pitchFamily="34" charset="0"/>
                <a:cs typeface="Arial" panose="020B0604020202020204" pitchFamily="34" charset="0"/>
              </a:rPr>
              <a:t>Full-Time Faculty = 104</a:t>
            </a:r>
          </a:p>
          <a:p>
            <a:pPr lvl="2" defTabSz="457153">
              <a:buFont typeface="Courier New" panose="02070309020205020404" pitchFamily="49" charset="0"/>
              <a:buChar char="o"/>
            </a:pPr>
            <a:r>
              <a:rPr lang="en-US" sz="1400" i="1">
                <a:solidFill>
                  <a:srgbClr val="00B050"/>
                </a:solidFill>
                <a:latin typeface="Arial" panose="020B0604020202020204" pitchFamily="34" charset="0"/>
                <a:cs typeface="Arial" panose="020B0604020202020204" pitchFamily="34" charset="0"/>
              </a:rPr>
              <a:t>Professors = 24</a:t>
            </a:r>
          </a:p>
          <a:p>
            <a:pPr lvl="2" defTabSz="457153">
              <a:buFont typeface="Courier New" panose="02070309020205020404" pitchFamily="49" charset="0"/>
              <a:buChar char="o"/>
            </a:pPr>
            <a:r>
              <a:rPr lang="en-US" sz="1400" i="1">
                <a:solidFill>
                  <a:srgbClr val="00B050"/>
                </a:solidFill>
                <a:latin typeface="Arial" panose="020B0604020202020204" pitchFamily="34" charset="0"/>
                <a:cs typeface="Arial" panose="020B0604020202020204" pitchFamily="34" charset="0"/>
              </a:rPr>
              <a:t>Associate Professors = 23</a:t>
            </a:r>
          </a:p>
          <a:p>
            <a:pPr lvl="2" defTabSz="457153">
              <a:buFont typeface="Courier New" panose="02070309020205020404" pitchFamily="49" charset="0"/>
              <a:buChar char="o"/>
            </a:pPr>
            <a:r>
              <a:rPr lang="en-US" sz="1400" i="1">
                <a:solidFill>
                  <a:srgbClr val="00B050"/>
                </a:solidFill>
                <a:latin typeface="Arial" panose="020B0604020202020204" pitchFamily="34" charset="0"/>
                <a:cs typeface="Arial" panose="020B0604020202020204" pitchFamily="34" charset="0"/>
              </a:rPr>
              <a:t>Assistant Professors = 57</a:t>
            </a:r>
          </a:p>
          <a:p>
            <a:pPr marL="457153" lvl="1" defTabSz="457153"/>
            <a:endParaRPr lang="en-US" sz="1400">
              <a:solidFill>
                <a:srgbClr val="00B050"/>
              </a:solidFill>
              <a:latin typeface="Arial" panose="020B0604020202020204" pitchFamily="34" charset="0"/>
              <a:cs typeface="Arial" panose="020B0604020202020204" pitchFamily="34" charset="0"/>
            </a:endParaRPr>
          </a:p>
          <a:p>
            <a:pPr defTabSz="457153">
              <a:buFont typeface="Wingdings" panose="05000000000000000000" pitchFamily="2" charset="2"/>
              <a:buChar char="Ø"/>
            </a:pPr>
            <a:r>
              <a:rPr lang="en-US" sz="1400">
                <a:solidFill>
                  <a:srgbClr val="00B050"/>
                </a:solidFill>
                <a:latin typeface="Arial" panose="020B0604020202020204" pitchFamily="34" charset="0"/>
                <a:cs typeface="Arial" panose="020B0604020202020204" pitchFamily="34" charset="0"/>
              </a:rPr>
              <a:t>Full-Time Professional Staff/Administrators = 183</a:t>
            </a:r>
          </a:p>
          <a:p>
            <a:pPr defTabSz="457153">
              <a:buFont typeface="Wingdings" panose="05000000000000000000" pitchFamily="2" charset="2"/>
              <a:buChar char="Ø"/>
            </a:pPr>
            <a:endParaRPr lang="en-US" sz="1400">
              <a:solidFill>
                <a:srgbClr val="00B050"/>
              </a:solidFill>
              <a:latin typeface="Arial" panose="020B0604020202020204" pitchFamily="34" charset="0"/>
              <a:cs typeface="Arial" panose="020B0604020202020204" pitchFamily="34" charset="0"/>
            </a:endParaRPr>
          </a:p>
          <a:p>
            <a:pPr defTabSz="457153">
              <a:buFont typeface="Wingdings" panose="05000000000000000000" pitchFamily="2" charset="2"/>
              <a:buChar char="Ø"/>
            </a:pPr>
            <a:r>
              <a:rPr lang="en-US" sz="1400">
                <a:solidFill>
                  <a:srgbClr val="00B050"/>
                </a:solidFill>
                <a:latin typeface="Arial" panose="020B0604020202020204" pitchFamily="34" charset="0"/>
                <a:cs typeface="Arial" panose="020B0604020202020204" pitchFamily="34" charset="0"/>
              </a:rPr>
              <a:t>Full-Time Support Staff = 103</a:t>
            </a:r>
          </a:p>
          <a:p>
            <a:endParaRPr lang="en-US"/>
          </a:p>
        </p:txBody>
      </p:sp>
      <p:sp>
        <p:nvSpPr>
          <p:cNvPr id="4" name="Slide Number Placeholder 3"/>
          <p:cNvSpPr>
            <a:spLocks noGrp="1"/>
          </p:cNvSpPr>
          <p:nvPr>
            <p:ph type="sldNum" sz="quarter" idx="10"/>
          </p:nvPr>
        </p:nvSpPr>
        <p:spPr/>
        <p:txBody>
          <a:bodyPr/>
          <a:lstStyle/>
          <a:p>
            <a:pPr defTabSz="914307">
              <a:defRPr/>
            </a:pPr>
            <a:fld id="{DCF6FAB0-A3C8-42AA-9F4F-9B2BAEE2CCB4}" type="slidenum">
              <a:rPr lang="en-US">
                <a:solidFill>
                  <a:prstClr val="black"/>
                </a:solidFill>
                <a:latin typeface="Calibri"/>
              </a:rPr>
              <a:pPr defTabSz="914307">
                <a:defRPr/>
              </a:pPr>
              <a:t>4</a:t>
            </a:fld>
            <a:endParaRPr lang="en-US">
              <a:solidFill>
                <a:prstClr val="black"/>
              </a:solidFill>
              <a:latin typeface="Calibri"/>
            </a:endParaRPr>
          </a:p>
        </p:txBody>
      </p:sp>
    </p:spTree>
    <p:extLst>
      <p:ext uri="{BB962C8B-B14F-4D97-AF65-F5344CB8AC3E}">
        <p14:creationId xmlns:p14="http://schemas.microsoft.com/office/powerpoint/2010/main" val="1652014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14307">
              <a:defRPr/>
            </a:pPr>
            <a:fld id="{DCF6FAB0-A3C8-42AA-9F4F-9B2BAEE2CCB4}" type="slidenum">
              <a:rPr lang="en-US">
                <a:solidFill>
                  <a:prstClr val="black"/>
                </a:solidFill>
                <a:latin typeface="Calibri"/>
              </a:rPr>
              <a:pPr defTabSz="914307">
                <a:defRPr/>
              </a:pPr>
              <a:t>5</a:t>
            </a:fld>
            <a:endParaRPr lang="en-US">
              <a:solidFill>
                <a:prstClr val="black"/>
              </a:solidFill>
              <a:latin typeface="Calibri"/>
            </a:endParaRPr>
          </a:p>
        </p:txBody>
      </p:sp>
    </p:spTree>
    <p:extLst>
      <p:ext uri="{BB962C8B-B14F-4D97-AF65-F5344CB8AC3E}">
        <p14:creationId xmlns:p14="http://schemas.microsoft.com/office/powerpoint/2010/main" val="4264056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F6FAB0-A3C8-42AA-9F4F-9B2BAEE2C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3002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F6FAB0-A3C8-42AA-9F4F-9B2BAEE2C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8020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F6FAB0-A3C8-42AA-9F4F-9B2BAEE2C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75857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43504BEC-6DAE-B348-8B1A-53792579E3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a:extLst>
              <a:ext uri="{FF2B5EF4-FFF2-40B4-BE49-F238E27FC236}">
                <a16:creationId xmlns:a16="http://schemas.microsoft.com/office/drawing/2014/main" id="{D1FD9349-F668-FD41-942E-EC6E2363ED5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95BEB9B6-C4B7-AC4F-84FC-ACD1641FC385}"/>
              </a:ext>
            </a:extLst>
          </p:cNvPr>
          <p:cNvSpPr>
            <a:spLocks noGrp="1"/>
          </p:cNvSpPr>
          <p:nvPr>
            <p:ph type="sldNum" sz="quarter" idx="5"/>
          </p:nvPr>
        </p:nvSpPr>
        <p:spPr/>
        <p:txBody>
          <a:bodyPr/>
          <a:lstStyle/>
          <a:p>
            <a:pPr defTabSz="793430">
              <a:defRPr/>
            </a:pPr>
            <a:fld id="{59BF7F1F-6651-7547-B8C7-BB63716D68C1}" type="slidenum">
              <a:rPr lang="en-US">
                <a:solidFill>
                  <a:prstClr val="black"/>
                </a:solidFill>
                <a:latin typeface="Calibri" panose="020F0502020204030204"/>
              </a:rPr>
              <a:pPr defTabSz="793430">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2488632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a:t>Click to edit Master title style</a:t>
            </a:r>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Date Placeholder 6"/>
          <p:cNvSpPr>
            <a:spLocks noGrp="1"/>
          </p:cNvSpPr>
          <p:nvPr>
            <p:ph type="dt" sz="half" idx="10"/>
          </p:nvPr>
        </p:nvSpPr>
        <p:spPr/>
        <p:txBody>
          <a:bodyPr/>
          <a:lstStyle/>
          <a:p>
            <a:endParaRPr lang="en-US"/>
          </a:p>
        </p:txBody>
      </p:sp>
      <p:sp>
        <p:nvSpPr>
          <p:cNvPr id="8" name="Slide Number Placeholder 7"/>
          <p:cNvSpPr>
            <a:spLocks noGrp="1"/>
          </p:cNvSpPr>
          <p:nvPr>
            <p:ph type="sldNum" sz="quarter" idx="11"/>
          </p:nvPr>
        </p:nvSpPr>
        <p:spPr/>
        <p:txBody>
          <a:bodyPr/>
          <a:lstStyle/>
          <a:p>
            <a:fld id="{60DAD08D-01D5-4C51-A100-1C768937960E}"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DAD08D-01D5-4C51-A100-1C768937960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DAD08D-01D5-4C51-A100-1C768937960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Slide Number Placeholder 7">
            <a:extLst>
              <a:ext uri="{FF2B5EF4-FFF2-40B4-BE49-F238E27FC236}">
                <a16:creationId xmlns:a16="http://schemas.microsoft.com/office/drawing/2014/main" id="{0F66CB43-814A-3D40-A726-A10A6172004F}"/>
              </a:ext>
            </a:extLst>
          </p:cNvPr>
          <p:cNvSpPr>
            <a:spLocks noGrp="1"/>
          </p:cNvSpPr>
          <p:nvPr>
            <p:ph type="sldNum" sz="quarter" idx="10"/>
          </p:nvPr>
        </p:nvSpPr>
        <p:spPr/>
        <p:txBody>
          <a:bodyPr/>
          <a:lstStyle>
            <a:lvl1pPr>
              <a:defRPr/>
            </a:lvl1pPr>
          </a:lstStyle>
          <a:p>
            <a:pPr>
              <a:defRPr/>
            </a:pPr>
            <a:fld id="{4C82302E-A0FD-AE42-B4D2-12585EF96E5B}" type="slidenum">
              <a:rPr lang="en-US"/>
              <a:pPr>
                <a:defRPr/>
              </a:pPr>
              <a:t>‹#›</a:t>
            </a:fld>
            <a:endParaRPr lang="en-US"/>
          </a:p>
        </p:txBody>
      </p:sp>
    </p:spTree>
    <p:extLst>
      <p:ext uri="{BB962C8B-B14F-4D97-AF65-F5344CB8AC3E}">
        <p14:creationId xmlns:p14="http://schemas.microsoft.com/office/powerpoint/2010/main" val="13299226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Slide Number Placeholder 7">
            <a:extLst>
              <a:ext uri="{FF2B5EF4-FFF2-40B4-BE49-F238E27FC236}">
                <a16:creationId xmlns:a16="http://schemas.microsoft.com/office/drawing/2014/main" id="{0F66CB43-814A-3D40-A726-A10A6172004F}"/>
              </a:ext>
            </a:extLst>
          </p:cNvPr>
          <p:cNvSpPr>
            <a:spLocks noGrp="1"/>
          </p:cNvSpPr>
          <p:nvPr>
            <p:ph type="sldNum" sz="quarter" idx="10"/>
          </p:nvPr>
        </p:nvSpPr>
        <p:spPr/>
        <p:txBody>
          <a:bodyPr/>
          <a:lstStyle>
            <a:lvl1pPr>
              <a:defRPr/>
            </a:lvl1pPr>
          </a:lstStyle>
          <a:p>
            <a:pPr>
              <a:defRPr/>
            </a:pPr>
            <a:fld id="{4C82302E-A0FD-AE42-B4D2-12585EF96E5B}" type="slidenum">
              <a:rPr lang="en-US"/>
              <a:pPr>
                <a:defRPr/>
              </a:pPr>
              <a:t>‹#›</a:t>
            </a:fld>
            <a:endParaRPr lang="en-US"/>
          </a:p>
        </p:txBody>
      </p:sp>
    </p:spTree>
    <p:extLst>
      <p:ext uri="{BB962C8B-B14F-4D97-AF65-F5344CB8AC3E}">
        <p14:creationId xmlns:p14="http://schemas.microsoft.com/office/powerpoint/2010/main" val="38793155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Slide Number Placeholder 7">
            <a:extLst>
              <a:ext uri="{FF2B5EF4-FFF2-40B4-BE49-F238E27FC236}">
                <a16:creationId xmlns:a16="http://schemas.microsoft.com/office/drawing/2014/main" id="{3AA19C22-5876-464B-B147-61655BB6070E}"/>
              </a:ext>
            </a:extLst>
          </p:cNvPr>
          <p:cNvSpPr>
            <a:spLocks noGrp="1"/>
          </p:cNvSpPr>
          <p:nvPr>
            <p:ph type="sldNum" sz="quarter" idx="10"/>
          </p:nvPr>
        </p:nvSpPr>
        <p:spPr/>
        <p:txBody>
          <a:bodyPr/>
          <a:lstStyle>
            <a:lvl1pPr>
              <a:defRPr/>
            </a:lvl1pPr>
          </a:lstStyle>
          <a:p>
            <a:pPr>
              <a:defRPr/>
            </a:pPr>
            <a:fld id="{A4E3B0B4-F788-7D4E-8F4C-CD41B2BF47EE}" type="slidenum">
              <a:rPr lang="en-US"/>
              <a:pPr>
                <a:defRPr/>
              </a:pPr>
              <a:t>‹#›</a:t>
            </a:fld>
            <a:endParaRPr lang="en-US"/>
          </a:p>
        </p:txBody>
      </p:sp>
    </p:spTree>
    <p:extLst>
      <p:ext uri="{BB962C8B-B14F-4D97-AF65-F5344CB8AC3E}">
        <p14:creationId xmlns:p14="http://schemas.microsoft.com/office/powerpoint/2010/main" val="287009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Slide Number Placeholder 7">
            <a:extLst>
              <a:ext uri="{FF2B5EF4-FFF2-40B4-BE49-F238E27FC236}">
                <a16:creationId xmlns:a16="http://schemas.microsoft.com/office/drawing/2014/main" id="{1FDDC34F-F8D1-CB4A-AFD4-C1CE63F7167C}"/>
              </a:ext>
            </a:extLst>
          </p:cNvPr>
          <p:cNvSpPr>
            <a:spLocks noGrp="1"/>
          </p:cNvSpPr>
          <p:nvPr>
            <p:ph type="sldNum" sz="quarter" idx="10"/>
          </p:nvPr>
        </p:nvSpPr>
        <p:spPr/>
        <p:txBody>
          <a:bodyPr/>
          <a:lstStyle>
            <a:lvl1pPr>
              <a:defRPr/>
            </a:lvl1pPr>
          </a:lstStyle>
          <a:p>
            <a:pPr>
              <a:defRPr/>
            </a:pPr>
            <a:fld id="{41AF37CF-E6CB-214F-BA4D-33C3A0E293E7}" type="slidenum">
              <a:rPr lang="en-US"/>
              <a:pPr>
                <a:defRPr/>
              </a:pPr>
              <a:t>‹#›</a:t>
            </a:fld>
            <a:endParaRPr lang="en-US"/>
          </a:p>
        </p:txBody>
      </p:sp>
    </p:spTree>
    <p:extLst>
      <p:ext uri="{BB962C8B-B14F-4D97-AF65-F5344CB8AC3E}">
        <p14:creationId xmlns:p14="http://schemas.microsoft.com/office/powerpoint/2010/main" val="36664072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Slide Number Placeholder 7">
            <a:extLst>
              <a:ext uri="{FF2B5EF4-FFF2-40B4-BE49-F238E27FC236}">
                <a16:creationId xmlns:a16="http://schemas.microsoft.com/office/drawing/2014/main" id="{6F428906-D174-014F-B1E8-3BE041DF1EFC}"/>
              </a:ext>
            </a:extLst>
          </p:cNvPr>
          <p:cNvSpPr>
            <a:spLocks noGrp="1"/>
          </p:cNvSpPr>
          <p:nvPr>
            <p:ph type="sldNum" sz="quarter" idx="10"/>
          </p:nvPr>
        </p:nvSpPr>
        <p:spPr/>
        <p:txBody>
          <a:bodyPr/>
          <a:lstStyle>
            <a:lvl1pPr>
              <a:defRPr/>
            </a:lvl1pPr>
          </a:lstStyle>
          <a:p>
            <a:pPr>
              <a:defRPr/>
            </a:pPr>
            <a:fld id="{CD75F50F-C746-E24B-BAFD-DE49C0CE9C1F}" type="slidenum">
              <a:rPr lang="en-US"/>
              <a:pPr>
                <a:defRPr/>
              </a:pPr>
              <a:t>‹#›</a:t>
            </a:fld>
            <a:endParaRPr lang="en-US"/>
          </a:p>
        </p:txBody>
      </p:sp>
    </p:spTree>
    <p:extLst>
      <p:ext uri="{BB962C8B-B14F-4D97-AF65-F5344CB8AC3E}">
        <p14:creationId xmlns:p14="http://schemas.microsoft.com/office/powerpoint/2010/main" val="34545097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Slide Number Placeholder 7">
            <a:extLst>
              <a:ext uri="{FF2B5EF4-FFF2-40B4-BE49-F238E27FC236}">
                <a16:creationId xmlns:a16="http://schemas.microsoft.com/office/drawing/2014/main" id="{2D79D359-4DAD-AD43-9BC8-8818009D5742}"/>
              </a:ext>
            </a:extLst>
          </p:cNvPr>
          <p:cNvSpPr>
            <a:spLocks noGrp="1"/>
          </p:cNvSpPr>
          <p:nvPr>
            <p:ph type="sldNum" sz="quarter" idx="10"/>
          </p:nvPr>
        </p:nvSpPr>
        <p:spPr/>
        <p:txBody>
          <a:bodyPr/>
          <a:lstStyle>
            <a:lvl1pPr>
              <a:defRPr/>
            </a:lvl1pPr>
          </a:lstStyle>
          <a:p>
            <a:pPr>
              <a:defRPr/>
            </a:pPr>
            <a:fld id="{B268148F-F861-A342-9487-CCC2D2E5350F}" type="slidenum">
              <a:rPr lang="en-US"/>
              <a:pPr>
                <a:defRPr/>
              </a:pPr>
              <a:t>‹#›</a:t>
            </a:fld>
            <a:endParaRPr lang="en-US"/>
          </a:p>
        </p:txBody>
      </p:sp>
    </p:spTree>
    <p:extLst>
      <p:ext uri="{BB962C8B-B14F-4D97-AF65-F5344CB8AC3E}">
        <p14:creationId xmlns:p14="http://schemas.microsoft.com/office/powerpoint/2010/main" val="31224630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Slide Number Placeholder 7">
            <a:extLst>
              <a:ext uri="{FF2B5EF4-FFF2-40B4-BE49-F238E27FC236}">
                <a16:creationId xmlns:a16="http://schemas.microsoft.com/office/drawing/2014/main" id="{CCB90382-415E-7941-A3B4-66EA05233DDC}"/>
              </a:ext>
            </a:extLst>
          </p:cNvPr>
          <p:cNvSpPr>
            <a:spLocks noGrp="1"/>
          </p:cNvSpPr>
          <p:nvPr>
            <p:ph type="sldNum" sz="quarter" idx="10"/>
          </p:nvPr>
        </p:nvSpPr>
        <p:spPr/>
        <p:txBody>
          <a:bodyPr/>
          <a:lstStyle>
            <a:lvl1pPr>
              <a:defRPr/>
            </a:lvl1pPr>
          </a:lstStyle>
          <a:p>
            <a:pPr>
              <a:defRPr/>
            </a:pPr>
            <a:fld id="{F1FF155E-8F52-D647-AD46-60C3E839C2F6}" type="slidenum">
              <a:rPr lang="en-US"/>
              <a:pPr>
                <a:defRPr/>
              </a:pPr>
              <a:t>‹#›</a:t>
            </a:fld>
            <a:endParaRPr lang="en-US"/>
          </a:p>
        </p:txBody>
      </p:sp>
    </p:spTree>
    <p:extLst>
      <p:ext uri="{BB962C8B-B14F-4D97-AF65-F5344CB8AC3E}">
        <p14:creationId xmlns:p14="http://schemas.microsoft.com/office/powerpoint/2010/main" val="31715412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7">
            <a:extLst>
              <a:ext uri="{FF2B5EF4-FFF2-40B4-BE49-F238E27FC236}">
                <a16:creationId xmlns:a16="http://schemas.microsoft.com/office/drawing/2014/main" id="{9B980549-521C-AC4B-84C1-F2C31833BAB9}"/>
              </a:ext>
            </a:extLst>
          </p:cNvPr>
          <p:cNvSpPr>
            <a:spLocks noGrp="1"/>
          </p:cNvSpPr>
          <p:nvPr>
            <p:ph type="sldNum" sz="quarter" idx="10"/>
          </p:nvPr>
        </p:nvSpPr>
        <p:spPr/>
        <p:txBody>
          <a:bodyPr/>
          <a:lstStyle>
            <a:lvl1pPr>
              <a:defRPr/>
            </a:lvl1pPr>
          </a:lstStyle>
          <a:p>
            <a:pPr>
              <a:defRPr/>
            </a:pPr>
            <a:fld id="{B349D837-0302-814E-850B-FE1F64C0D17E}" type="slidenum">
              <a:rPr lang="en-US"/>
              <a:pPr>
                <a:defRPr/>
              </a:pPr>
              <a:t>‹#›</a:t>
            </a:fld>
            <a:endParaRPr lang="en-US"/>
          </a:p>
        </p:txBody>
      </p:sp>
    </p:spTree>
    <p:extLst>
      <p:ext uri="{BB962C8B-B14F-4D97-AF65-F5344CB8AC3E}">
        <p14:creationId xmlns:p14="http://schemas.microsoft.com/office/powerpoint/2010/main" val="4042062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DAD08D-01D5-4C51-A100-1C768937960E}"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Slide Number Placeholder 7">
            <a:extLst>
              <a:ext uri="{FF2B5EF4-FFF2-40B4-BE49-F238E27FC236}">
                <a16:creationId xmlns:a16="http://schemas.microsoft.com/office/drawing/2014/main" id="{E5A7311B-A369-DB4D-8117-4EDB09D42B11}"/>
              </a:ext>
            </a:extLst>
          </p:cNvPr>
          <p:cNvSpPr>
            <a:spLocks noGrp="1"/>
          </p:cNvSpPr>
          <p:nvPr>
            <p:ph type="sldNum" sz="quarter" idx="10"/>
          </p:nvPr>
        </p:nvSpPr>
        <p:spPr/>
        <p:txBody>
          <a:bodyPr/>
          <a:lstStyle>
            <a:lvl1pPr>
              <a:defRPr/>
            </a:lvl1pPr>
          </a:lstStyle>
          <a:p>
            <a:pPr>
              <a:defRPr/>
            </a:pPr>
            <a:fld id="{B2673E48-5874-4A43-B7D5-D6DC80D9820D}" type="slidenum">
              <a:rPr lang="en-US"/>
              <a:pPr>
                <a:defRPr/>
              </a:pPr>
              <a:t>‹#›</a:t>
            </a:fld>
            <a:endParaRPr lang="en-US"/>
          </a:p>
        </p:txBody>
      </p:sp>
    </p:spTree>
    <p:extLst>
      <p:ext uri="{BB962C8B-B14F-4D97-AF65-F5344CB8AC3E}">
        <p14:creationId xmlns:p14="http://schemas.microsoft.com/office/powerpoint/2010/main" val="18272269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Slide Number Placeholder 7">
            <a:extLst>
              <a:ext uri="{FF2B5EF4-FFF2-40B4-BE49-F238E27FC236}">
                <a16:creationId xmlns:a16="http://schemas.microsoft.com/office/drawing/2014/main" id="{8A787BCC-C330-844E-B82F-D2261CFAEC98}"/>
              </a:ext>
            </a:extLst>
          </p:cNvPr>
          <p:cNvSpPr>
            <a:spLocks noGrp="1"/>
          </p:cNvSpPr>
          <p:nvPr>
            <p:ph type="sldNum" sz="quarter" idx="10"/>
          </p:nvPr>
        </p:nvSpPr>
        <p:spPr/>
        <p:txBody>
          <a:bodyPr/>
          <a:lstStyle>
            <a:lvl1pPr>
              <a:defRPr/>
            </a:lvl1pPr>
          </a:lstStyle>
          <a:p>
            <a:pPr>
              <a:defRPr/>
            </a:pPr>
            <a:fld id="{2D475889-9BE7-B644-8488-2A5FB76A0CA7}" type="slidenum">
              <a:rPr lang="en-US"/>
              <a:pPr>
                <a:defRPr/>
              </a:pPr>
              <a:t>‹#›</a:t>
            </a:fld>
            <a:endParaRPr lang="en-US"/>
          </a:p>
        </p:txBody>
      </p:sp>
    </p:spTree>
    <p:extLst>
      <p:ext uri="{BB962C8B-B14F-4D97-AF65-F5344CB8AC3E}">
        <p14:creationId xmlns:p14="http://schemas.microsoft.com/office/powerpoint/2010/main" val="8563921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Slide Number Placeholder 7">
            <a:extLst>
              <a:ext uri="{FF2B5EF4-FFF2-40B4-BE49-F238E27FC236}">
                <a16:creationId xmlns:a16="http://schemas.microsoft.com/office/drawing/2014/main" id="{9692BBA0-728F-0042-8CA7-EB8DF7FF7CA9}"/>
              </a:ext>
            </a:extLst>
          </p:cNvPr>
          <p:cNvSpPr>
            <a:spLocks noGrp="1"/>
          </p:cNvSpPr>
          <p:nvPr>
            <p:ph type="sldNum" sz="quarter" idx="10"/>
          </p:nvPr>
        </p:nvSpPr>
        <p:spPr/>
        <p:txBody>
          <a:bodyPr/>
          <a:lstStyle>
            <a:lvl1pPr>
              <a:defRPr/>
            </a:lvl1pPr>
          </a:lstStyle>
          <a:p>
            <a:pPr>
              <a:defRPr/>
            </a:pPr>
            <a:fld id="{74D58B76-E23E-CA40-B96C-A0CA862B6AE3}" type="slidenum">
              <a:rPr lang="en-US"/>
              <a:pPr>
                <a:defRPr/>
              </a:pPr>
              <a:t>‹#›</a:t>
            </a:fld>
            <a:endParaRPr lang="en-US"/>
          </a:p>
        </p:txBody>
      </p:sp>
    </p:spTree>
    <p:extLst>
      <p:ext uri="{BB962C8B-B14F-4D97-AF65-F5344CB8AC3E}">
        <p14:creationId xmlns:p14="http://schemas.microsoft.com/office/powerpoint/2010/main" val="8927385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Slide Number Placeholder 7">
            <a:extLst>
              <a:ext uri="{FF2B5EF4-FFF2-40B4-BE49-F238E27FC236}">
                <a16:creationId xmlns:a16="http://schemas.microsoft.com/office/drawing/2014/main" id="{2FD41FD7-A177-164B-9291-D3FFA48471B5}"/>
              </a:ext>
            </a:extLst>
          </p:cNvPr>
          <p:cNvSpPr>
            <a:spLocks noGrp="1"/>
          </p:cNvSpPr>
          <p:nvPr>
            <p:ph type="sldNum" sz="quarter" idx="10"/>
          </p:nvPr>
        </p:nvSpPr>
        <p:spPr/>
        <p:txBody>
          <a:bodyPr/>
          <a:lstStyle>
            <a:lvl1pPr>
              <a:defRPr/>
            </a:lvl1pPr>
          </a:lstStyle>
          <a:p>
            <a:pPr>
              <a:defRPr/>
            </a:pPr>
            <a:fld id="{F71D302D-A586-5941-A157-859E9484217C}" type="slidenum">
              <a:rPr lang="en-US"/>
              <a:pPr>
                <a:defRPr/>
              </a:pPr>
              <a:t>‹#›</a:t>
            </a:fld>
            <a:endParaRPr lang="en-US"/>
          </a:p>
        </p:txBody>
      </p:sp>
    </p:spTree>
    <p:extLst>
      <p:ext uri="{BB962C8B-B14F-4D97-AF65-F5344CB8AC3E}">
        <p14:creationId xmlns:p14="http://schemas.microsoft.com/office/powerpoint/2010/main" val="355482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DAD08D-01D5-4C51-A100-1C768937960E}"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DAD08D-01D5-4C51-A100-1C768937960E}"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DAD08D-01D5-4C51-A100-1C768937960E}"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DAD08D-01D5-4C51-A100-1C768937960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DAD08D-01D5-4C51-A100-1C768937960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DAD08D-01D5-4C51-A100-1C768937960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DAD08D-01D5-4C51-A100-1C768937960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60DAD08D-01D5-4C51-A100-1C768937960E}" type="slidenum">
              <a:rPr lang="en-US" smtClean="0"/>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88" r:id="rId12"/>
  </p:sldLayoutIdLst>
  <p:hf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3D8FAB-9F5E-9A41-AD22-3D37C19F6548}"/>
              </a:ext>
            </a:extLst>
          </p:cNvPr>
          <p:cNvSpPr/>
          <p:nvPr userDrawn="1"/>
        </p:nvSpPr>
        <p:spPr>
          <a:xfrm>
            <a:off x="2205321" y="6562946"/>
            <a:ext cx="6573556" cy="1638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9" name="Rectangle 8">
            <a:extLst>
              <a:ext uri="{FF2B5EF4-FFF2-40B4-BE49-F238E27FC236}">
                <a16:creationId xmlns:a16="http://schemas.microsoft.com/office/drawing/2014/main" id="{7C31A5BC-5B23-0F4C-8AE4-FD79E3AB58B3}"/>
              </a:ext>
            </a:extLst>
          </p:cNvPr>
          <p:cNvSpPr/>
          <p:nvPr userDrawn="1"/>
        </p:nvSpPr>
        <p:spPr>
          <a:xfrm flipV="1">
            <a:off x="2092210" y="-10584"/>
            <a:ext cx="7051791" cy="24130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9560A8"/>
              </a:solidFill>
            </a:endParaRPr>
          </a:p>
        </p:txBody>
      </p:sp>
      <p:sp>
        <p:nvSpPr>
          <p:cNvPr id="3" name="Rectangle 2">
            <a:extLst>
              <a:ext uri="{FF2B5EF4-FFF2-40B4-BE49-F238E27FC236}">
                <a16:creationId xmlns:a16="http://schemas.microsoft.com/office/drawing/2014/main" id="{7DD5CF24-45F4-CE41-8D26-6F0305149B21}"/>
              </a:ext>
            </a:extLst>
          </p:cNvPr>
          <p:cNvSpPr/>
          <p:nvPr userDrawn="1"/>
        </p:nvSpPr>
        <p:spPr>
          <a:xfrm flipV="1">
            <a:off x="0" y="-10584"/>
            <a:ext cx="2092210" cy="24130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highlight>
                <a:srgbClr val="FFFF00"/>
              </a:highlight>
            </a:endParaRPr>
          </a:p>
        </p:txBody>
      </p:sp>
      <p:sp>
        <p:nvSpPr>
          <p:cNvPr id="8" name="Slide Number Placeholder 7">
            <a:extLst>
              <a:ext uri="{FF2B5EF4-FFF2-40B4-BE49-F238E27FC236}">
                <a16:creationId xmlns:a16="http://schemas.microsoft.com/office/drawing/2014/main" id="{9A8BF446-A1F9-2C4B-A554-3807CD52A744}"/>
              </a:ext>
            </a:extLst>
          </p:cNvPr>
          <p:cNvSpPr>
            <a:spLocks noGrp="1"/>
          </p:cNvSpPr>
          <p:nvPr>
            <p:ph type="sldNum" sz="quarter" idx="4"/>
          </p:nvPr>
        </p:nvSpPr>
        <p:spPr>
          <a:xfrm>
            <a:off x="8666163" y="6540501"/>
            <a:ext cx="481012" cy="186267"/>
          </a:xfrm>
          <a:prstGeom prst="rect">
            <a:avLst/>
          </a:prstGeom>
        </p:spPr>
        <p:txBody>
          <a:bodyPr vert="horz" lIns="91440" tIns="45720" rIns="91440" bIns="45720" rtlCol="0" anchor="ctr"/>
          <a:lstStyle>
            <a:lvl1pPr algn="ctr">
              <a:defRPr sz="1000">
                <a:solidFill>
                  <a:schemeClr val="tx1"/>
                </a:solidFill>
                <a:latin typeface="Calibri" panose="020F0502020204030204" pitchFamily="34" charset="0"/>
              </a:defRPr>
            </a:lvl1pPr>
          </a:lstStyle>
          <a:p>
            <a:pPr>
              <a:defRPr/>
            </a:pPr>
            <a:fld id="{71C7D6BE-D894-CE47-9307-25AF050D9B70}" type="slidenum">
              <a:rPr lang="en-US" smtClean="0"/>
              <a:pPr>
                <a:defRPr/>
              </a:pPr>
              <a:t>‹#›</a:t>
            </a:fld>
            <a:endParaRPr lang="en-US"/>
          </a:p>
        </p:txBody>
      </p:sp>
      <p:sp>
        <p:nvSpPr>
          <p:cNvPr id="1031" name="TextBox 4">
            <a:extLst>
              <a:ext uri="{FF2B5EF4-FFF2-40B4-BE49-F238E27FC236}">
                <a16:creationId xmlns:a16="http://schemas.microsoft.com/office/drawing/2014/main" id="{DDAEA44A-DFFC-F441-BD35-B75CD327BBB7}"/>
              </a:ext>
            </a:extLst>
          </p:cNvPr>
          <p:cNvSpPr txBox="1">
            <a:spLocks noChangeArrowheads="1"/>
          </p:cNvSpPr>
          <p:nvPr userDrawn="1"/>
        </p:nvSpPr>
        <p:spPr bwMode="auto">
          <a:xfrm>
            <a:off x="675254" y="6483351"/>
            <a:ext cx="158569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US" altLang="en-US" sz="800" cap="small">
                <a:solidFill>
                  <a:schemeClr val="tx1">
                    <a:lumMod val="75000"/>
                    <a:lumOff val="25000"/>
                  </a:schemeClr>
                </a:solidFill>
                <a:latin typeface="Calibri" charset="0"/>
              </a:rPr>
              <a:t>Baltimore City Community College</a:t>
            </a:r>
          </a:p>
        </p:txBody>
      </p:sp>
      <p:sp>
        <p:nvSpPr>
          <p:cNvPr id="1032" name="TextBox 7">
            <a:extLst>
              <a:ext uri="{FF2B5EF4-FFF2-40B4-BE49-F238E27FC236}">
                <a16:creationId xmlns:a16="http://schemas.microsoft.com/office/drawing/2014/main" id="{8E24CEB5-F3CF-7846-A5B1-BA4F11584954}"/>
              </a:ext>
            </a:extLst>
          </p:cNvPr>
          <p:cNvSpPr txBox="1">
            <a:spLocks noChangeArrowheads="1"/>
          </p:cNvSpPr>
          <p:nvPr userDrawn="1"/>
        </p:nvSpPr>
        <p:spPr bwMode="auto">
          <a:xfrm>
            <a:off x="3167063" y="-74084"/>
            <a:ext cx="50334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US" altLang="en-US" sz="1200" cap="small">
                <a:solidFill>
                  <a:srgbClr val="FFC000"/>
                </a:solidFill>
                <a:latin typeface="Calibri" charset="0"/>
              </a:rPr>
              <a:t>Baltimore City Community College                                                         </a:t>
            </a:r>
            <a:r>
              <a:rPr lang="en-US" altLang="en-US" sz="1000" cap="small">
                <a:solidFill>
                  <a:schemeClr val="bg1"/>
                </a:solidFill>
                <a:latin typeface="Calibri" charset="0"/>
              </a:rPr>
              <a:t>Baltimore, MD</a:t>
            </a:r>
          </a:p>
        </p:txBody>
      </p:sp>
      <p:cxnSp>
        <p:nvCxnSpPr>
          <p:cNvPr id="16" name="Straight Connector 15">
            <a:extLst>
              <a:ext uri="{FF2B5EF4-FFF2-40B4-BE49-F238E27FC236}">
                <a16:creationId xmlns:a16="http://schemas.microsoft.com/office/drawing/2014/main" id="{FFC78E46-C363-D246-BE67-371B94040B63}"/>
              </a:ext>
            </a:extLst>
          </p:cNvPr>
          <p:cNvCxnSpPr/>
          <p:nvPr userDrawn="1"/>
        </p:nvCxnSpPr>
        <p:spPr>
          <a:xfrm flipV="1">
            <a:off x="6325651" y="-10584"/>
            <a:ext cx="0" cy="37465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DCDD6F0-7FC1-BA49-9A77-11333C155E05}"/>
              </a:ext>
            </a:extLst>
          </p:cNvPr>
          <p:cNvSpPr txBox="1"/>
          <p:nvPr userDrawn="1"/>
        </p:nvSpPr>
        <p:spPr>
          <a:xfrm>
            <a:off x="105844" y="-84859"/>
            <a:ext cx="1820242" cy="276999"/>
          </a:xfrm>
          <a:prstGeom prst="rect">
            <a:avLst/>
          </a:prstGeom>
          <a:noFill/>
        </p:spPr>
        <p:txBody>
          <a:bodyPr wrap="none">
            <a:spAutoFit/>
          </a:bodyPr>
          <a:lstStyle/>
          <a:p>
            <a:pPr>
              <a:defRPr/>
            </a:pPr>
            <a:r>
              <a:rPr lang="en-US" sz="1200" b="1" cap="small">
                <a:solidFill>
                  <a:schemeClr val="tx1"/>
                </a:solidFill>
                <a:latin typeface="Calibri" charset="0"/>
              </a:rPr>
              <a:t>mayor’s scholars program</a:t>
            </a:r>
          </a:p>
        </p:txBody>
      </p:sp>
      <p:cxnSp>
        <p:nvCxnSpPr>
          <p:cNvPr id="11" name="Straight Connector 10">
            <a:extLst>
              <a:ext uri="{FF2B5EF4-FFF2-40B4-BE49-F238E27FC236}">
                <a16:creationId xmlns:a16="http://schemas.microsoft.com/office/drawing/2014/main" id="{07D65983-B8B0-F744-8368-BEDF238A8D6A}"/>
              </a:ext>
            </a:extLst>
          </p:cNvPr>
          <p:cNvCxnSpPr/>
          <p:nvPr userDrawn="1"/>
        </p:nvCxnSpPr>
        <p:spPr>
          <a:xfrm flipV="1">
            <a:off x="2093260" y="-10584"/>
            <a:ext cx="0" cy="37465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BADC9ED0-5FC8-8545-B069-C0BA176E98C8}"/>
              </a:ext>
            </a:extLst>
          </p:cNvPr>
          <p:cNvSpPr txBox="1"/>
          <p:nvPr userDrawn="1"/>
        </p:nvSpPr>
        <p:spPr>
          <a:xfrm>
            <a:off x="57991" y="6400582"/>
            <a:ext cx="742511" cy="307777"/>
          </a:xfrm>
          <a:prstGeom prst="rect">
            <a:avLst/>
          </a:prstGeom>
          <a:noFill/>
        </p:spPr>
        <p:txBody>
          <a:bodyPr wrap="none" rtlCol="0">
            <a:spAutoFit/>
          </a:bodyPr>
          <a:lstStyle/>
          <a:p>
            <a:r>
              <a:rPr lang="en-US" sz="1400" b="1" i="0">
                <a:solidFill>
                  <a:srgbClr val="C00000"/>
                </a:solidFill>
                <a:latin typeface="Arial Black" panose="020B0604020202020204" pitchFamily="34" charset="0"/>
                <a:cs typeface="Arial Black" panose="020B0604020202020204" pitchFamily="34" charset="0"/>
              </a:rPr>
              <a:t>B</a:t>
            </a:r>
            <a:r>
              <a:rPr lang="en-US" sz="1400" b="1" i="0">
                <a:solidFill>
                  <a:schemeClr val="tx1">
                    <a:lumMod val="50000"/>
                    <a:lumOff val="50000"/>
                  </a:schemeClr>
                </a:solidFill>
                <a:latin typeface="Arial Black" panose="020B0604020202020204" pitchFamily="34" charset="0"/>
                <a:cs typeface="Arial Black" panose="020B0604020202020204" pitchFamily="34" charset="0"/>
              </a:rPr>
              <a:t>CCC</a:t>
            </a:r>
          </a:p>
        </p:txBody>
      </p:sp>
    </p:spTree>
    <p:extLst>
      <p:ext uri="{BB962C8B-B14F-4D97-AF65-F5344CB8AC3E}">
        <p14:creationId xmlns:p14="http://schemas.microsoft.com/office/powerpoint/2010/main" val="1784296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ftr="0" dt="0"/>
  <p:txStyles>
    <p:titleStyle>
      <a:lvl1pPr algn="l" defTabSz="685783"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783" rtl="0" eaLnBrk="0" fontAlgn="base" hangingPunct="0">
        <a:lnSpc>
          <a:spcPct val="90000"/>
        </a:lnSpc>
        <a:spcBef>
          <a:spcPct val="0"/>
        </a:spcBef>
        <a:spcAft>
          <a:spcPct val="0"/>
        </a:spcAft>
        <a:defRPr sz="3300">
          <a:solidFill>
            <a:schemeClr val="tx1"/>
          </a:solidFill>
          <a:latin typeface="Calibri Light" charset="0"/>
        </a:defRPr>
      </a:lvl2pPr>
      <a:lvl3pPr algn="l" defTabSz="685783" rtl="0" eaLnBrk="0" fontAlgn="base" hangingPunct="0">
        <a:lnSpc>
          <a:spcPct val="90000"/>
        </a:lnSpc>
        <a:spcBef>
          <a:spcPct val="0"/>
        </a:spcBef>
        <a:spcAft>
          <a:spcPct val="0"/>
        </a:spcAft>
        <a:defRPr sz="3300">
          <a:solidFill>
            <a:schemeClr val="tx1"/>
          </a:solidFill>
          <a:latin typeface="Calibri Light" charset="0"/>
        </a:defRPr>
      </a:lvl3pPr>
      <a:lvl4pPr algn="l" defTabSz="685783" rtl="0" eaLnBrk="0" fontAlgn="base" hangingPunct="0">
        <a:lnSpc>
          <a:spcPct val="90000"/>
        </a:lnSpc>
        <a:spcBef>
          <a:spcPct val="0"/>
        </a:spcBef>
        <a:spcAft>
          <a:spcPct val="0"/>
        </a:spcAft>
        <a:defRPr sz="3300">
          <a:solidFill>
            <a:schemeClr val="tx1"/>
          </a:solidFill>
          <a:latin typeface="Calibri Light" charset="0"/>
        </a:defRPr>
      </a:lvl4pPr>
      <a:lvl5pPr algn="l" defTabSz="685783" rtl="0" eaLnBrk="0" fontAlgn="base" hangingPunct="0">
        <a:lnSpc>
          <a:spcPct val="90000"/>
        </a:lnSpc>
        <a:spcBef>
          <a:spcPct val="0"/>
        </a:spcBef>
        <a:spcAft>
          <a:spcPct val="0"/>
        </a:spcAft>
        <a:defRPr sz="3300">
          <a:solidFill>
            <a:schemeClr val="tx1"/>
          </a:solidFill>
          <a:latin typeface="Calibri Light" charset="0"/>
        </a:defRPr>
      </a:lvl5pPr>
      <a:lvl6pPr marL="457189" algn="l" defTabSz="685783" rtl="0" fontAlgn="base">
        <a:lnSpc>
          <a:spcPct val="90000"/>
        </a:lnSpc>
        <a:spcBef>
          <a:spcPct val="0"/>
        </a:spcBef>
        <a:spcAft>
          <a:spcPct val="0"/>
        </a:spcAft>
        <a:defRPr sz="3300">
          <a:solidFill>
            <a:schemeClr val="tx1"/>
          </a:solidFill>
          <a:latin typeface="Calibri Light" charset="0"/>
        </a:defRPr>
      </a:lvl6pPr>
      <a:lvl7pPr marL="914378" algn="l" defTabSz="685783" rtl="0" fontAlgn="base">
        <a:lnSpc>
          <a:spcPct val="90000"/>
        </a:lnSpc>
        <a:spcBef>
          <a:spcPct val="0"/>
        </a:spcBef>
        <a:spcAft>
          <a:spcPct val="0"/>
        </a:spcAft>
        <a:defRPr sz="3300">
          <a:solidFill>
            <a:schemeClr val="tx1"/>
          </a:solidFill>
          <a:latin typeface="Calibri Light" charset="0"/>
        </a:defRPr>
      </a:lvl7pPr>
      <a:lvl8pPr marL="1371566" algn="l" defTabSz="685783" rtl="0" fontAlgn="base">
        <a:lnSpc>
          <a:spcPct val="90000"/>
        </a:lnSpc>
        <a:spcBef>
          <a:spcPct val="0"/>
        </a:spcBef>
        <a:spcAft>
          <a:spcPct val="0"/>
        </a:spcAft>
        <a:defRPr sz="3300">
          <a:solidFill>
            <a:schemeClr val="tx1"/>
          </a:solidFill>
          <a:latin typeface="Calibri Light" charset="0"/>
        </a:defRPr>
      </a:lvl8pPr>
      <a:lvl9pPr marL="1828754" algn="l" defTabSz="685783" rtl="0" fontAlgn="base">
        <a:lnSpc>
          <a:spcPct val="90000"/>
        </a:lnSpc>
        <a:spcBef>
          <a:spcPct val="0"/>
        </a:spcBef>
        <a:spcAft>
          <a:spcPct val="0"/>
        </a:spcAft>
        <a:defRPr sz="3300">
          <a:solidFill>
            <a:schemeClr val="tx1"/>
          </a:solidFill>
          <a:latin typeface="Calibri Light" charset="0"/>
        </a:defRPr>
      </a:lvl9pPr>
    </p:titleStyle>
    <p:bodyStyle>
      <a:lvl1pPr marL="171446" indent="-171446" algn="l" defTabSz="685783"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28" indent="-171446" algn="l" defTabSz="685783"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12" indent="-171446" algn="l" defTabSz="68578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1E92238-1B57-E642-A06B-CD17E865D05E}"/>
              </a:ext>
            </a:extLst>
          </p:cNvPr>
          <p:cNvSpPr/>
          <p:nvPr/>
        </p:nvSpPr>
        <p:spPr>
          <a:xfrm>
            <a:off x="3603685" y="0"/>
            <a:ext cx="5540315"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3569" eaLnBrk="0" fontAlgn="base" hangingPunct="0">
              <a:spcBef>
                <a:spcPct val="0"/>
              </a:spcBef>
              <a:spcAft>
                <a:spcPct val="0"/>
              </a:spcAft>
              <a:defRPr/>
            </a:pPr>
            <a:endParaRPr lang="en-US" sz="1500">
              <a:solidFill>
                <a:srgbClr val="FFFFFF"/>
              </a:solidFill>
              <a:latin typeface="Calibri" panose="020F0502020204030204"/>
            </a:endParaRPr>
          </a:p>
        </p:txBody>
      </p:sp>
      <p:sp>
        <p:nvSpPr>
          <p:cNvPr id="3" name="Triangle 2">
            <a:extLst>
              <a:ext uri="{FF2B5EF4-FFF2-40B4-BE49-F238E27FC236}">
                <a16:creationId xmlns:a16="http://schemas.microsoft.com/office/drawing/2014/main" id="{BD3FF251-7C82-6E42-8F66-6686C4BFB0AD}"/>
              </a:ext>
            </a:extLst>
          </p:cNvPr>
          <p:cNvSpPr/>
          <p:nvPr/>
        </p:nvSpPr>
        <p:spPr>
          <a:xfrm rot="16200000" flipV="1">
            <a:off x="8161087" y="3625615"/>
            <a:ext cx="253546" cy="189341"/>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3569" eaLnBrk="0" fontAlgn="base" hangingPunct="0">
              <a:spcBef>
                <a:spcPct val="0"/>
              </a:spcBef>
              <a:spcAft>
                <a:spcPct val="0"/>
              </a:spcAft>
              <a:defRPr/>
            </a:pPr>
            <a:endParaRPr lang="en-US" sz="1500">
              <a:solidFill>
                <a:srgbClr val="FFFFFF"/>
              </a:solidFill>
              <a:latin typeface="Calibri" panose="020F0502020204030204"/>
            </a:endParaRPr>
          </a:p>
        </p:txBody>
      </p:sp>
      <p:sp>
        <p:nvSpPr>
          <p:cNvPr id="17" name="Rectangle 16">
            <a:extLst>
              <a:ext uri="{FF2B5EF4-FFF2-40B4-BE49-F238E27FC236}">
                <a16:creationId xmlns:a16="http://schemas.microsoft.com/office/drawing/2014/main" id="{F30A8804-E41D-6146-961E-102E70C70B01}"/>
              </a:ext>
            </a:extLst>
          </p:cNvPr>
          <p:cNvSpPr/>
          <p:nvPr/>
        </p:nvSpPr>
        <p:spPr>
          <a:xfrm>
            <a:off x="3603685" y="5791200"/>
            <a:ext cx="5540315" cy="296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3569" eaLnBrk="0" fontAlgn="base" hangingPunct="0">
              <a:spcBef>
                <a:spcPct val="0"/>
              </a:spcBef>
              <a:spcAft>
                <a:spcPct val="0"/>
              </a:spcAft>
              <a:defRPr/>
            </a:pPr>
            <a:endParaRPr lang="en-US" sz="1500">
              <a:solidFill>
                <a:srgbClr val="009894"/>
              </a:solidFill>
              <a:latin typeface="Calibri" panose="020F0502020204030204"/>
            </a:endParaRPr>
          </a:p>
        </p:txBody>
      </p:sp>
      <p:sp>
        <p:nvSpPr>
          <p:cNvPr id="11" name="TextBox 19">
            <a:extLst>
              <a:ext uri="{FF2B5EF4-FFF2-40B4-BE49-F238E27FC236}">
                <a16:creationId xmlns:a16="http://schemas.microsoft.com/office/drawing/2014/main" id="{8A792040-6E31-914B-9295-F111FBA094D5}"/>
              </a:ext>
            </a:extLst>
          </p:cNvPr>
          <p:cNvSpPr txBox="1">
            <a:spLocks noChangeArrowheads="1"/>
          </p:cNvSpPr>
          <p:nvPr/>
        </p:nvSpPr>
        <p:spPr bwMode="auto">
          <a:xfrm>
            <a:off x="4905825" y="5791200"/>
            <a:ext cx="349028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763569" eaLnBrk="0" fontAlgn="base" hangingPunct="0">
              <a:spcBef>
                <a:spcPct val="0"/>
              </a:spcBef>
              <a:spcAft>
                <a:spcPct val="0"/>
              </a:spcAft>
              <a:defRPr/>
            </a:pPr>
            <a:r>
              <a:rPr lang="en-US" sz="1300" cap="small">
                <a:solidFill>
                  <a:srgbClr val="FFFFFF"/>
                </a:solidFill>
                <a:latin typeface="Arial" panose="020B0604020202020204" pitchFamily="34" charset="0"/>
                <a:cs typeface="Arial" panose="020B0604020202020204" pitchFamily="34" charset="0"/>
              </a:rPr>
              <a:t>WEDNESDAY </a:t>
            </a:r>
            <a:r>
              <a:rPr lang="en-US" sz="1300" cap="small">
                <a:solidFill>
                  <a:srgbClr val="FFC102"/>
                </a:solidFill>
                <a:latin typeface="Arial" panose="020B0604020202020204" pitchFamily="34" charset="0"/>
                <a:cs typeface="Arial" panose="020B0604020202020204" pitchFamily="34" charset="0"/>
              </a:rPr>
              <a:t>|</a:t>
            </a:r>
            <a:r>
              <a:rPr lang="en-US" sz="1300" cap="small">
                <a:solidFill>
                  <a:srgbClr val="FFFFFF"/>
                </a:solidFill>
                <a:latin typeface="Arial" panose="020B0604020202020204" pitchFamily="34" charset="0"/>
                <a:cs typeface="Arial" panose="020B0604020202020204" pitchFamily="34" charset="0"/>
              </a:rPr>
              <a:t> SEPTEMBER 2020</a:t>
            </a:r>
            <a:endParaRPr lang="en-US" sz="1300" b="1" cap="small">
              <a:solidFill>
                <a:srgbClr val="00000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EA6B368E-F991-434D-87B0-9158741C47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9273" y="304800"/>
            <a:ext cx="1513201" cy="914400"/>
          </a:xfrm>
          <a:prstGeom prst="rect">
            <a:avLst/>
          </a:prstGeom>
        </p:spPr>
      </p:pic>
      <p:sp>
        <p:nvSpPr>
          <p:cNvPr id="13" name="TextBox 12">
            <a:extLst>
              <a:ext uri="{FF2B5EF4-FFF2-40B4-BE49-F238E27FC236}">
                <a16:creationId xmlns:a16="http://schemas.microsoft.com/office/drawing/2014/main" id="{11D4EA61-707D-434C-B2ED-D1D8FA1CBA0C}"/>
              </a:ext>
            </a:extLst>
          </p:cNvPr>
          <p:cNvSpPr txBox="1"/>
          <p:nvPr/>
        </p:nvSpPr>
        <p:spPr>
          <a:xfrm>
            <a:off x="3648973" y="3547203"/>
            <a:ext cx="5449738" cy="1800493"/>
          </a:xfrm>
          <a:prstGeom prst="rect">
            <a:avLst/>
          </a:prstGeom>
          <a:noFill/>
        </p:spPr>
        <p:txBody>
          <a:bodyPr wrap="square" rtlCol="0">
            <a:spAutoFit/>
          </a:bodyPr>
          <a:lstStyle/>
          <a:p>
            <a:pPr algn="ctr" defTabSz="763569" eaLnBrk="0" fontAlgn="base" hangingPunct="0">
              <a:spcBef>
                <a:spcPct val="0"/>
              </a:spcBef>
              <a:spcAft>
                <a:spcPct val="0"/>
              </a:spcAft>
            </a:pPr>
            <a:r>
              <a:rPr lang="en-US" b="1">
                <a:solidFill>
                  <a:srgbClr val="FFFFFF"/>
                </a:solidFill>
                <a:latin typeface="Arial Black" panose="020B0604020202020204" pitchFamily="34" charset="0"/>
                <a:cs typeface="Arial Black" panose="020B0604020202020204" pitchFamily="34" charset="0"/>
              </a:rPr>
              <a:t>Operating &amp; Capital Budget</a:t>
            </a:r>
          </a:p>
          <a:p>
            <a:pPr algn="ctr" defTabSz="763569" eaLnBrk="0" fontAlgn="base" hangingPunct="0">
              <a:spcBef>
                <a:spcPct val="0"/>
              </a:spcBef>
              <a:spcAft>
                <a:spcPct val="0"/>
              </a:spcAft>
            </a:pPr>
            <a:endParaRPr lang="en-US" b="1">
              <a:solidFill>
                <a:srgbClr val="FFFFFF"/>
              </a:solidFill>
              <a:latin typeface="Arial Black" panose="020B0604020202020204" pitchFamily="34" charset="0"/>
              <a:cs typeface="Arial Black" panose="020B0604020202020204" pitchFamily="34" charset="0"/>
            </a:endParaRPr>
          </a:p>
          <a:p>
            <a:pPr algn="ctr" defTabSz="763569" eaLnBrk="0" fontAlgn="base" hangingPunct="0">
              <a:spcBef>
                <a:spcPct val="0"/>
              </a:spcBef>
              <a:spcAft>
                <a:spcPct val="0"/>
              </a:spcAft>
            </a:pPr>
            <a:r>
              <a:rPr lang="en-US" sz="1500" b="1">
                <a:solidFill>
                  <a:srgbClr val="FFFFFF"/>
                </a:solidFill>
                <a:latin typeface="Arial" panose="020B0604020202020204" pitchFamily="34" charset="0"/>
                <a:cs typeface="Arial" panose="020B0604020202020204" pitchFamily="34" charset="0"/>
              </a:rPr>
              <a:t>Dr. Debra L. McCurdy</a:t>
            </a:r>
            <a:br>
              <a:rPr lang="en-US" sz="1500" b="1">
                <a:solidFill>
                  <a:srgbClr val="FFFFFF"/>
                </a:solidFill>
                <a:latin typeface="Arial" panose="020B0604020202020204" pitchFamily="34" charset="0"/>
                <a:cs typeface="Arial" panose="020B0604020202020204" pitchFamily="34" charset="0"/>
              </a:rPr>
            </a:br>
            <a:r>
              <a:rPr lang="en-US" sz="1500">
                <a:solidFill>
                  <a:srgbClr val="FFFFFF"/>
                </a:solidFill>
                <a:latin typeface="Arial" panose="020B0604020202020204" pitchFamily="34" charset="0"/>
                <a:cs typeface="Arial" panose="020B0604020202020204" pitchFamily="34" charset="0"/>
              </a:rPr>
              <a:t>President</a:t>
            </a:r>
          </a:p>
          <a:p>
            <a:pPr algn="ctr" defTabSz="763569" eaLnBrk="0" fontAlgn="base" hangingPunct="0">
              <a:spcBef>
                <a:spcPct val="0"/>
              </a:spcBef>
              <a:spcAft>
                <a:spcPct val="0"/>
              </a:spcAft>
            </a:pPr>
            <a:r>
              <a:rPr lang="en-US" sz="1500" b="1">
                <a:solidFill>
                  <a:srgbClr val="FFFFFF"/>
                </a:solidFill>
                <a:latin typeface="Arial" panose="020B0604020202020204" pitchFamily="34" charset="0"/>
                <a:cs typeface="Arial" panose="020B0604020202020204" pitchFamily="34" charset="0"/>
              </a:rPr>
              <a:t>Channa Williams</a:t>
            </a:r>
          </a:p>
          <a:p>
            <a:pPr algn="ctr" defTabSz="763569" eaLnBrk="0" fontAlgn="base" hangingPunct="0">
              <a:spcBef>
                <a:spcPct val="0"/>
              </a:spcBef>
              <a:spcAft>
                <a:spcPct val="0"/>
              </a:spcAft>
            </a:pPr>
            <a:r>
              <a:rPr lang="en-US" sz="1500">
                <a:solidFill>
                  <a:srgbClr val="FFFFFF"/>
                </a:solidFill>
                <a:latin typeface="Arial" panose="020B0604020202020204" pitchFamily="34" charset="0"/>
                <a:cs typeface="Arial" panose="020B0604020202020204" pitchFamily="34" charset="0"/>
              </a:rPr>
              <a:t>Associate Vice President – Finance &amp; Budget</a:t>
            </a:r>
          </a:p>
          <a:p>
            <a:pPr algn="ctr" defTabSz="763569" eaLnBrk="0" fontAlgn="base" hangingPunct="0">
              <a:spcBef>
                <a:spcPct val="0"/>
              </a:spcBef>
              <a:spcAft>
                <a:spcPct val="0"/>
              </a:spcAft>
            </a:pPr>
            <a:r>
              <a:rPr lang="en-US" sz="1500">
                <a:solidFill>
                  <a:srgbClr val="FFFFFF"/>
                </a:solidFill>
                <a:latin typeface="Arial" panose="020B0604020202020204" pitchFamily="34" charset="0"/>
                <a:cs typeface="Arial" panose="020B0604020202020204" pitchFamily="34" charset="0"/>
              </a:rPr>
              <a:t>Baltimore City Community College</a:t>
            </a:r>
          </a:p>
        </p:txBody>
      </p:sp>
      <p:sp>
        <p:nvSpPr>
          <p:cNvPr id="10" name="Triangle 2">
            <a:extLst>
              <a:ext uri="{FF2B5EF4-FFF2-40B4-BE49-F238E27FC236}">
                <a16:creationId xmlns:a16="http://schemas.microsoft.com/office/drawing/2014/main" id="{BD3FF251-7C82-6E42-8F66-6686C4BFB0AD}"/>
              </a:ext>
            </a:extLst>
          </p:cNvPr>
          <p:cNvSpPr/>
          <p:nvPr/>
        </p:nvSpPr>
        <p:spPr>
          <a:xfrm flipV="1">
            <a:off x="3603685" y="4029368"/>
            <a:ext cx="5540315" cy="34289"/>
          </a:xfrm>
          <a:prstGeom prst="rect">
            <a:avLst/>
          </a:prstGeom>
          <a:solidFill>
            <a:srgbClr val="FFC1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3569" eaLnBrk="0" fontAlgn="base" hangingPunct="0">
              <a:spcBef>
                <a:spcPct val="0"/>
              </a:spcBef>
              <a:spcAft>
                <a:spcPct val="0"/>
              </a:spcAft>
              <a:defRPr/>
            </a:pPr>
            <a:endParaRPr lang="en-US" sz="1500">
              <a:solidFill>
                <a:srgbClr val="FFFFFF"/>
              </a:solidFill>
              <a:latin typeface="Calibri" panose="020F0502020204030204"/>
            </a:endParaRPr>
          </a:p>
        </p:txBody>
      </p:sp>
      <p:sp>
        <p:nvSpPr>
          <p:cNvPr id="12" name="TextBox 19">
            <a:extLst>
              <a:ext uri="{FF2B5EF4-FFF2-40B4-BE49-F238E27FC236}">
                <a16:creationId xmlns:a16="http://schemas.microsoft.com/office/drawing/2014/main" id="{8A792040-6E31-914B-9295-F111FBA094D5}"/>
              </a:ext>
            </a:extLst>
          </p:cNvPr>
          <p:cNvSpPr txBox="1">
            <a:spLocks noChangeArrowheads="1"/>
          </p:cNvSpPr>
          <p:nvPr/>
        </p:nvSpPr>
        <p:spPr bwMode="auto">
          <a:xfrm>
            <a:off x="4659972" y="6359390"/>
            <a:ext cx="4132502" cy="19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763569" eaLnBrk="0" fontAlgn="base" hangingPunct="0">
              <a:spcBef>
                <a:spcPct val="0"/>
              </a:spcBef>
              <a:spcAft>
                <a:spcPct val="0"/>
              </a:spcAft>
              <a:defRPr/>
            </a:pPr>
            <a:r>
              <a:rPr lang="en-US" sz="675" cap="small">
                <a:solidFill>
                  <a:srgbClr val="FFFFFF"/>
                </a:solidFill>
                <a:latin typeface="Arial" panose="020B0604020202020204" pitchFamily="34" charset="0"/>
                <a:cs typeface="Arial" panose="020B0604020202020204" pitchFamily="34" charset="0"/>
              </a:rPr>
              <a:t>2901 Liberty Heights Avenue </a:t>
            </a:r>
            <a:r>
              <a:rPr lang="en-US" sz="675" cap="small">
                <a:solidFill>
                  <a:srgbClr val="FFC102"/>
                </a:solidFill>
                <a:latin typeface="Arial" panose="020B0604020202020204" pitchFamily="34" charset="0"/>
                <a:cs typeface="Arial" panose="020B0604020202020204" pitchFamily="34" charset="0"/>
              </a:rPr>
              <a:t>|</a:t>
            </a:r>
            <a:r>
              <a:rPr lang="en-US" sz="675" cap="small">
                <a:solidFill>
                  <a:srgbClr val="FFFFFF"/>
                </a:solidFill>
                <a:latin typeface="Arial" panose="020B0604020202020204" pitchFamily="34" charset="0"/>
                <a:cs typeface="Arial" panose="020B0604020202020204" pitchFamily="34" charset="0"/>
              </a:rPr>
              <a:t> Baltimore, MD 21215 </a:t>
            </a:r>
            <a:r>
              <a:rPr lang="en-US" sz="675" cap="small">
                <a:solidFill>
                  <a:srgbClr val="FFC102"/>
                </a:solidFill>
                <a:latin typeface="Arial" panose="020B0604020202020204" pitchFamily="34" charset="0"/>
                <a:cs typeface="Arial" panose="020B0604020202020204" pitchFamily="34" charset="0"/>
              </a:rPr>
              <a:t>| </a:t>
            </a:r>
            <a:r>
              <a:rPr lang="en-US" sz="675" cap="small">
                <a:solidFill>
                  <a:srgbClr val="FFFFFF"/>
                </a:solidFill>
                <a:latin typeface="Arial" panose="020B0604020202020204" pitchFamily="34" charset="0"/>
                <a:cs typeface="Arial" panose="020B0604020202020204" pitchFamily="34" charset="0"/>
              </a:rPr>
              <a:t>410-462-8300</a:t>
            </a:r>
            <a:r>
              <a:rPr lang="en-US" sz="675" cap="small">
                <a:solidFill>
                  <a:srgbClr val="FFC102"/>
                </a:solidFill>
                <a:latin typeface="Arial" panose="020B0604020202020204" pitchFamily="34" charset="0"/>
                <a:cs typeface="Arial" panose="020B0604020202020204" pitchFamily="34" charset="0"/>
              </a:rPr>
              <a:t> |</a:t>
            </a:r>
            <a:r>
              <a:rPr lang="en-US" sz="675" cap="small">
                <a:solidFill>
                  <a:srgbClr val="FFFFFF"/>
                </a:solidFill>
                <a:latin typeface="Arial" panose="020B0604020202020204" pitchFamily="34" charset="0"/>
                <a:cs typeface="Arial" panose="020B0604020202020204" pitchFamily="34" charset="0"/>
              </a:rPr>
              <a:t>  www.bccc.edu</a:t>
            </a:r>
            <a:endParaRPr lang="en-US" sz="675" b="1" cap="small">
              <a:solidFill>
                <a:srgbClr val="000000"/>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11D4EA61-707D-434C-B2ED-D1D8FA1CBA0C}"/>
              </a:ext>
            </a:extLst>
          </p:cNvPr>
          <p:cNvSpPr txBox="1"/>
          <p:nvPr/>
        </p:nvSpPr>
        <p:spPr>
          <a:xfrm>
            <a:off x="-940695" y="4167208"/>
            <a:ext cx="5449738" cy="784830"/>
          </a:xfrm>
          <a:prstGeom prst="rect">
            <a:avLst/>
          </a:prstGeom>
          <a:noFill/>
        </p:spPr>
        <p:txBody>
          <a:bodyPr wrap="square" rtlCol="0">
            <a:spAutoFit/>
          </a:bodyPr>
          <a:lstStyle/>
          <a:p>
            <a:pPr algn="ctr" defTabSz="763569" eaLnBrk="0" fontAlgn="base" hangingPunct="0">
              <a:spcBef>
                <a:spcPct val="0"/>
              </a:spcBef>
              <a:spcAft>
                <a:spcPct val="0"/>
              </a:spcAft>
            </a:pPr>
            <a:r>
              <a:rPr lang="en-US" sz="1500" b="1">
                <a:solidFill>
                  <a:srgbClr val="FFFFFF">
                    <a:lumMod val="50000"/>
                  </a:srgbClr>
                </a:solidFill>
                <a:latin typeface="Arial Black" panose="020B0604020202020204" pitchFamily="34" charset="0"/>
                <a:cs typeface="Arial Black" panose="020B0604020202020204" pitchFamily="34" charset="0"/>
              </a:rPr>
              <a:t>Larry Hogan, Governor</a:t>
            </a:r>
            <a:br>
              <a:rPr lang="en-US" sz="1500" b="1">
                <a:solidFill>
                  <a:srgbClr val="FFFFFF">
                    <a:lumMod val="50000"/>
                  </a:srgbClr>
                </a:solidFill>
                <a:latin typeface="Arial Black" panose="020B0604020202020204" pitchFamily="34" charset="0"/>
                <a:cs typeface="Arial Black" panose="020B0604020202020204" pitchFamily="34" charset="0"/>
              </a:rPr>
            </a:br>
            <a:r>
              <a:rPr lang="en-US" sz="1500">
                <a:solidFill>
                  <a:srgbClr val="FFFFFF">
                    <a:lumMod val="50000"/>
                  </a:srgbClr>
                </a:solidFill>
                <a:latin typeface="Arial" panose="020B0604020202020204" pitchFamily="34" charset="0"/>
                <a:cs typeface="Arial" panose="020B0604020202020204" pitchFamily="34" charset="0"/>
              </a:rPr>
              <a:t>State of Maryland</a:t>
            </a:r>
          </a:p>
          <a:p>
            <a:pPr algn="ctr" defTabSz="763569" eaLnBrk="0" fontAlgn="base" hangingPunct="0">
              <a:spcBef>
                <a:spcPct val="0"/>
              </a:spcBef>
              <a:spcAft>
                <a:spcPct val="0"/>
              </a:spcAft>
            </a:pPr>
            <a:endParaRPr lang="en-US" sz="1500">
              <a:solidFill>
                <a:srgbClr val="FFFFFF">
                  <a:lumMod val="50000"/>
                </a:srgbClr>
              </a:solidFill>
              <a:latin typeface="Arial" panose="020B0604020202020204" pitchFamily="34" charset="0"/>
              <a:cs typeface="Arial" panose="020B0604020202020204" pitchFamily="34" charset="0"/>
            </a:endParaRPr>
          </a:p>
        </p:txBody>
      </p:sp>
      <p:sp>
        <p:nvSpPr>
          <p:cNvPr id="16" name="Triangle 2">
            <a:extLst>
              <a:ext uri="{FF2B5EF4-FFF2-40B4-BE49-F238E27FC236}">
                <a16:creationId xmlns:a16="http://schemas.microsoft.com/office/drawing/2014/main" id="{BD3FF251-7C82-6E42-8F66-6686C4BFB0AD}"/>
              </a:ext>
            </a:extLst>
          </p:cNvPr>
          <p:cNvSpPr/>
          <p:nvPr/>
        </p:nvSpPr>
        <p:spPr>
          <a:xfrm flipV="1">
            <a:off x="1" y="4030891"/>
            <a:ext cx="3597380" cy="3428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3569" eaLnBrk="0" fontAlgn="base" hangingPunct="0">
              <a:spcBef>
                <a:spcPct val="0"/>
              </a:spcBef>
              <a:spcAft>
                <a:spcPct val="0"/>
              </a:spcAft>
              <a:defRPr/>
            </a:pPr>
            <a:endParaRPr lang="en-US" sz="1500">
              <a:solidFill>
                <a:srgbClr val="FFFFFF"/>
              </a:solidFill>
              <a:latin typeface="Calibri" panose="020F0502020204030204"/>
            </a:endParaRPr>
          </a:p>
        </p:txBody>
      </p:sp>
      <p:pic>
        <p:nvPicPr>
          <p:cNvPr id="5" name="Picture 4">
            <a:extLst>
              <a:ext uri="{FF2B5EF4-FFF2-40B4-BE49-F238E27FC236}">
                <a16:creationId xmlns:a16="http://schemas.microsoft.com/office/drawing/2014/main" id="{6DD30CE8-0BFA-46AE-8A21-96A35F838C4D}"/>
              </a:ext>
            </a:extLst>
          </p:cNvPr>
          <p:cNvPicPr>
            <a:picLocks noChangeAspect="1"/>
          </p:cNvPicPr>
          <p:nvPr/>
        </p:nvPicPr>
        <p:blipFill rotWithShape="1">
          <a:blip r:embed="rId4"/>
          <a:srcRect l="33939"/>
          <a:stretch/>
        </p:blipFill>
        <p:spPr>
          <a:xfrm>
            <a:off x="144720" y="2897332"/>
            <a:ext cx="2179332" cy="1067564"/>
          </a:xfrm>
          <a:prstGeom prst="rect">
            <a:avLst/>
          </a:prstGeom>
        </p:spPr>
      </p:pic>
      <p:pic>
        <p:nvPicPr>
          <p:cNvPr id="7" name="Picture 6">
            <a:extLst>
              <a:ext uri="{FF2B5EF4-FFF2-40B4-BE49-F238E27FC236}">
                <a16:creationId xmlns:a16="http://schemas.microsoft.com/office/drawing/2014/main" id="{5C62F288-90BD-4BFF-94DC-C5F9E5B49BEC}"/>
              </a:ext>
            </a:extLst>
          </p:cNvPr>
          <p:cNvPicPr>
            <a:picLocks noChangeAspect="1"/>
          </p:cNvPicPr>
          <p:nvPr/>
        </p:nvPicPr>
        <p:blipFill rotWithShape="1">
          <a:blip r:embed="rId4"/>
          <a:srcRect l="3375" r="66138"/>
          <a:stretch/>
        </p:blipFill>
        <p:spPr>
          <a:xfrm>
            <a:off x="217485" y="2760279"/>
            <a:ext cx="679331" cy="721057"/>
          </a:xfrm>
          <a:prstGeom prst="rect">
            <a:avLst/>
          </a:prstGeom>
        </p:spPr>
      </p:pic>
    </p:spTree>
    <p:extLst>
      <p:ext uri="{BB962C8B-B14F-4D97-AF65-F5344CB8AC3E}">
        <p14:creationId xmlns:p14="http://schemas.microsoft.com/office/powerpoint/2010/main" val="4162402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2400" i="1">
                <a:solidFill>
                  <a:srgbClr val="C00000"/>
                </a:solidFill>
                <a:latin typeface="Arial" panose="020B0604020202020204" pitchFamily="34" charset="0"/>
                <a:cs typeface="Arial" panose="020B0604020202020204" pitchFamily="34" charset="0"/>
              </a:rPr>
              <a:t>Fall 2019 First-Time Entrants Developmental Status</a:t>
            </a:r>
          </a:p>
        </p:txBody>
      </p:sp>
      <p:sp>
        <p:nvSpPr>
          <p:cNvPr id="6" name="Rectangle 5">
            <a:extLst>
              <a:ext uri="{FF2B5EF4-FFF2-40B4-BE49-F238E27FC236}">
                <a16:creationId xmlns:a16="http://schemas.microsoft.com/office/drawing/2014/main" id="{28D30220-9332-4CE2-8FB3-851A6A3EC043}"/>
              </a:ext>
            </a:extLst>
          </p:cNvPr>
          <p:cNvSpPr/>
          <p:nvPr/>
        </p:nvSpPr>
        <p:spPr>
          <a:xfrm>
            <a:off x="327660" y="6103066"/>
            <a:ext cx="7410450" cy="25391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Source: BCCC Office of Institutional Research &amp; Performance Accountability Report for MHEC. </a:t>
            </a:r>
            <a:r>
              <a:rPr kumimoji="0" lang="en-US" sz="1000" b="0" i="0" u="none" strike="noStrike" kern="1200" cap="none" spc="0" normalizeH="0" baseline="0" noProof="0">
                <a:ln>
                  <a:noFill/>
                </a:ln>
                <a:solidFill>
                  <a:prstClr val="black"/>
                </a:solidFill>
                <a:effectLst/>
                <a:uLnTx/>
                <a:uFillTx/>
                <a:latin typeface="Palatino Linotype"/>
                <a:ea typeface="+mn-ea"/>
                <a:cs typeface="+mn-cs"/>
              </a:rPr>
              <a:t> </a:t>
            </a:r>
          </a:p>
        </p:txBody>
      </p:sp>
      <p:grpSp>
        <p:nvGrpSpPr>
          <p:cNvPr id="7" name="Group 6"/>
          <p:cNvGrpSpPr/>
          <p:nvPr/>
        </p:nvGrpSpPr>
        <p:grpSpPr>
          <a:xfrm>
            <a:off x="0" y="-16353"/>
            <a:ext cx="9153525" cy="308255"/>
            <a:chOff x="0" y="-16353"/>
            <a:chExt cx="9153525" cy="308255"/>
          </a:xfrm>
        </p:grpSpPr>
        <p:sp>
          <p:nvSpPr>
            <p:cNvPr id="8" name="TextBox 7"/>
            <p:cNvSpPr txBox="1"/>
            <p:nvPr/>
          </p:nvSpPr>
          <p:spPr>
            <a:xfrm>
              <a:off x="0" y="-16353"/>
              <a:ext cx="4572000" cy="307777"/>
            </a:xfrm>
            <a:prstGeom prst="rect">
              <a:avLst/>
            </a:prstGeom>
            <a:solidFill>
              <a:srgbClr val="FFC10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Palatino Linotype"/>
                  <a:ea typeface="+mn-ea"/>
                  <a:cs typeface="+mn-cs"/>
                </a:rPr>
                <a:t>Operating &amp; Capital Budget</a:t>
              </a:r>
            </a:p>
          </p:txBody>
        </p:sp>
        <p:sp>
          <p:nvSpPr>
            <p:cNvPr id="9" name="TextBox 8"/>
            <p:cNvSpPr txBox="1"/>
            <p:nvPr/>
          </p:nvSpPr>
          <p:spPr>
            <a:xfrm>
              <a:off x="4572000" y="-15875"/>
              <a:ext cx="4581525" cy="307777"/>
            </a:xfrm>
            <a:prstGeom prst="rect">
              <a:avLst/>
            </a:prstGeom>
            <a:solidFill>
              <a:schemeClr val="tx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Palatino Linotype"/>
                  <a:ea typeface="+mn-ea"/>
                  <a:cs typeface="+mn-cs"/>
                </a:rPr>
                <a:t>Baltimore City Community College</a:t>
              </a:r>
            </a:p>
          </p:txBody>
        </p:sp>
      </p:grpSp>
      <p:grpSp>
        <p:nvGrpSpPr>
          <p:cNvPr id="10" name="Group 9"/>
          <p:cNvGrpSpPr/>
          <p:nvPr/>
        </p:nvGrpSpPr>
        <p:grpSpPr>
          <a:xfrm>
            <a:off x="0" y="6476998"/>
            <a:ext cx="9144000" cy="390527"/>
            <a:chOff x="0" y="6476998"/>
            <a:chExt cx="9144000" cy="390527"/>
          </a:xfrm>
        </p:grpSpPr>
        <p:sp>
          <p:nvSpPr>
            <p:cNvPr id="11" name="Rectangle 10">
              <a:extLst>
                <a:ext uri="{FF2B5EF4-FFF2-40B4-BE49-F238E27FC236}">
                  <a16:creationId xmlns:a16="http://schemas.microsoft.com/office/drawing/2014/main" id="{F30A8804-E41D-6146-961E-102E70C70B01}"/>
                </a:ext>
              </a:extLst>
            </p:cNvPr>
            <p:cNvSpPr/>
            <p:nvPr/>
          </p:nvSpPr>
          <p:spPr>
            <a:xfrm>
              <a:off x="0" y="6477000"/>
              <a:ext cx="9144000" cy="39052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763569" rtl="0" eaLnBrk="0" fontAlgn="base" latinLnBrk="0" hangingPunct="0">
                <a:lnSpc>
                  <a:spcPct val="100000"/>
                </a:lnSpc>
                <a:spcBef>
                  <a:spcPct val="0"/>
                </a:spcBef>
                <a:spcAft>
                  <a:spcPct val="0"/>
                </a:spcAft>
                <a:buClrTx/>
                <a:buSzTx/>
                <a:buFontTx/>
                <a:buNone/>
                <a:tabLst/>
                <a:defRPr/>
              </a:pPr>
              <a:endParaRPr kumimoji="0" lang="en-US" sz="1500" b="0" i="0" u="none" strike="noStrike" kern="1200" cap="none" spc="0" normalizeH="0" baseline="0" noProof="0">
                <a:ln>
                  <a:noFill/>
                </a:ln>
                <a:solidFill>
                  <a:srgbClr val="009894"/>
                </a:solidFill>
                <a:effectLst/>
                <a:uLnTx/>
                <a:uFillTx/>
                <a:latin typeface="Calibri" panose="020F0502020204030204"/>
                <a:ea typeface="+mn-ea"/>
                <a:cs typeface="+mn-cs"/>
              </a:endParaRPr>
            </a:p>
          </p:txBody>
        </p:sp>
        <p:sp>
          <p:nvSpPr>
            <p:cNvPr id="12" name="Triangle 2">
              <a:extLst>
                <a:ext uri="{FF2B5EF4-FFF2-40B4-BE49-F238E27FC236}">
                  <a16:creationId xmlns:a16="http://schemas.microsoft.com/office/drawing/2014/main" id="{BD3FF251-7C82-6E42-8F66-6686C4BFB0AD}"/>
                </a:ext>
              </a:extLst>
            </p:cNvPr>
            <p:cNvSpPr/>
            <p:nvPr/>
          </p:nvSpPr>
          <p:spPr>
            <a:xfrm rot="16200000" flipV="1">
              <a:off x="576262" y="6510337"/>
              <a:ext cx="381000" cy="314325"/>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763569" rtl="0" eaLnBrk="0" fontAlgn="base" latinLnBrk="0" hangingPunct="0">
                <a:lnSpc>
                  <a:spcPct val="100000"/>
                </a:lnSpc>
                <a:spcBef>
                  <a:spcPct val="0"/>
                </a:spcBef>
                <a:spcAft>
                  <a:spcPct val="0"/>
                </a:spcAft>
                <a:buClrTx/>
                <a:buSzTx/>
                <a:buFontTx/>
                <a:buNone/>
                <a:tabLst/>
                <a:defRPr/>
              </a:pPr>
              <a:endParaRPr kumimoji="0" lang="en-US" sz="15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Triangle 2">
              <a:extLst>
                <a:ext uri="{FF2B5EF4-FFF2-40B4-BE49-F238E27FC236}">
                  <a16:creationId xmlns:a16="http://schemas.microsoft.com/office/drawing/2014/main" id="{BD3FF251-7C82-6E42-8F66-6686C4BFB0AD}"/>
                </a:ext>
              </a:extLst>
            </p:cNvPr>
            <p:cNvSpPr/>
            <p:nvPr/>
          </p:nvSpPr>
          <p:spPr>
            <a:xfrm rot="16200000" flipV="1">
              <a:off x="1038222" y="6510336"/>
              <a:ext cx="381001" cy="314325"/>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763569" rtl="0" eaLnBrk="0" fontAlgn="base" latinLnBrk="0" hangingPunct="0">
                <a:lnSpc>
                  <a:spcPct val="100000"/>
                </a:lnSpc>
                <a:spcBef>
                  <a:spcPct val="0"/>
                </a:spcBef>
                <a:spcAft>
                  <a:spcPct val="0"/>
                </a:spcAft>
                <a:buClrTx/>
                <a:buSzTx/>
                <a:buFontTx/>
                <a:buNone/>
                <a:tabLst/>
                <a:defRPr/>
              </a:pPr>
              <a:endParaRPr kumimoji="0" lang="en-US" sz="15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pic>
        <p:nvPicPr>
          <p:cNvPr id="14" name="Picture 13">
            <a:extLst>
              <a:ext uri="{FF2B5EF4-FFF2-40B4-BE49-F238E27FC236}">
                <a16:creationId xmlns:a16="http://schemas.microsoft.com/office/drawing/2014/main" id="{EA6B368E-F991-434D-87B0-9158741C47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6476998"/>
            <a:ext cx="533400" cy="322324"/>
          </a:xfrm>
          <a:prstGeom prst="rect">
            <a:avLst/>
          </a:prstGeom>
        </p:spPr>
      </p:pic>
      <p:sp>
        <p:nvSpPr>
          <p:cNvPr id="16" name="Rectangle 15"/>
          <p:cNvSpPr/>
          <p:nvPr/>
        </p:nvSpPr>
        <p:spPr>
          <a:xfrm>
            <a:off x="5610547" y="3333206"/>
            <a:ext cx="3291155" cy="2354491"/>
          </a:xfrm>
          <a:prstGeom prst="rect">
            <a:avLst/>
          </a:prstGeom>
          <a:solidFill>
            <a:srgbClr val="FFC102">
              <a:alpha val="27000"/>
            </a:srgbClr>
          </a:solidFill>
        </p:spPr>
        <p:txBody>
          <a:bodyPr wrap="square" lIns="91440" tIns="45720" rIns="91440" bIns="45720" anchor="t">
            <a:spAutoFit/>
          </a:bodyPr>
          <a:lstStyle/>
          <a:p>
            <a:pPr>
              <a:spcAft>
                <a:spcPts val="600"/>
              </a:spcAft>
            </a:pPr>
            <a:r>
              <a:rPr lang="en-US" sz="1200" u="sng"/>
              <a:t>BCCC Interventions</a:t>
            </a:r>
            <a:r>
              <a:rPr lang="en-US" sz="1200"/>
              <a:t>:</a:t>
            </a:r>
          </a:p>
          <a:p>
            <a:pPr marL="213995" indent="-213995">
              <a:spcAft>
                <a:spcPts val="600"/>
              </a:spcAft>
              <a:buFont typeface="Wingdings" panose="05000000000000000000" pitchFamily="2" charset="2"/>
              <a:buChar char="Ø"/>
            </a:pPr>
            <a:r>
              <a:rPr lang="en-US" sz="1200">
                <a:solidFill>
                  <a:srgbClr val="000000"/>
                </a:solidFill>
                <a:latin typeface="Times New Roman"/>
                <a:cs typeface="Times New Roman"/>
              </a:rPr>
              <a:t>RENG and MATH instructors work with the </a:t>
            </a:r>
            <a:r>
              <a:rPr lang="en-US" sz="1200" b="1">
                <a:solidFill>
                  <a:srgbClr val="000000"/>
                </a:solidFill>
                <a:latin typeface="Times New Roman"/>
                <a:cs typeface="Times New Roman"/>
              </a:rPr>
              <a:t>Promise Academy</a:t>
            </a:r>
            <a:r>
              <a:rPr lang="en-US" sz="1200">
                <a:solidFill>
                  <a:srgbClr val="000000"/>
                </a:solidFill>
                <a:latin typeface="Times New Roman"/>
                <a:cs typeface="Times New Roman"/>
              </a:rPr>
              <a:t> to provide students in the lowest levels with supplemental support including embedded tutoring.</a:t>
            </a:r>
          </a:p>
          <a:p>
            <a:pPr marL="213995" indent="-213995">
              <a:spcAft>
                <a:spcPts val="600"/>
              </a:spcAft>
              <a:buFont typeface="Wingdings" panose="05000000000000000000" pitchFamily="2" charset="2"/>
              <a:buChar char="Ø"/>
            </a:pPr>
            <a:r>
              <a:rPr lang="en-US" sz="1200" b="1" err="1"/>
              <a:t>eTutoring</a:t>
            </a:r>
            <a:r>
              <a:rPr lang="en-US" sz="1200"/>
              <a:t>, students can receive assistance with the following subjects: Writing, Biology, Statistics, Anatomy &amp; Physiology, Chemistry, Math, and Accounting </a:t>
            </a:r>
          </a:p>
          <a:p>
            <a:pPr marL="213995" indent="-213995">
              <a:spcAft>
                <a:spcPts val="600"/>
              </a:spcAft>
              <a:buFont typeface="Wingdings" panose="05000000000000000000" pitchFamily="2" charset="2"/>
              <a:buChar char="Ø"/>
            </a:pPr>
            <a:r>
              <a:rPr lang="en-US" sz="1200">
                <a:solidFill>
                  <a:srgbClr val="000000"/>
                </a:solidFill>
              </a:rPr>
              <a:t>Embedded tutoring has been implemented in selected courses. </a:t>
            </a:r>
          </a:p>
        </p:txBody>
      </p:sp>
      <p:sp>
        <p:nvSpPr>
          <p:cNvPr id="17" name="TextBox 16"/>
          <p:cNvSpPr txBox="1"/>
          <p:nvPr/>
        </p:nvSpPr>
        <p:spPr>
          <a:xfrm>
            <a:off x="7739060" y="6546522"/>
            <a:ext cx="947740" cy="276999"/>
          </a:xfrm>
          <a:prstGeom prst="rect">
            <a:avLst/>
          </a:prstGeom>
          <a:noFill/>
        </p:spPr>
        <p:txBody>
          <a:bodyPr wrap="square" rtlCol="0">
            <a:spAutoFit/>
          </a:bodyPr>
          <a:lstStyle/>
          <a:p>
            <a:r>
              <a:rPr lang="en-US" sz="1200" dirty="0">
                <a:solidFill>
                  <a:schemeClr val="bg1"/>
                </a:solidFill>
              </a:rPr>
              <a:t>Page 10</a:t>
            </a:r>
            <a:r>
              <a:rPr lang="en-US" sz="1200" dirty="0"/>
              <a:t> </a:t>
            </a:r>
            <a:r>
              <a:rPr lang="en-US" sz="1200" dirty="0">
                <a:solidFill>
                  <a:srgbClr val="FFC000"/>
                </a:solidFill>
                <a:latin typeface="Calibri" panose="020F0502020204030204" pitchFamily="34" charset="0"/>
                <a:cs typeface="Calibri" panose="020F0502020204030204" pitchFamily="34" charset="0"/>
              </a:rPr>
              <a:t>│</a:t>
            </a:r>
            <a:endParaRPr lang="en-US" sz="1200" dirty="0">
              <a:solidFill>
                <a:srgbClr val="FFC000"/>
              </a:solidFill>
            </a:endParaRPr>
          </a:p>
        </p:txBody>
      </p:sp>
      <p:pic>
        <p:nvPicPr>
          <p:cNvPr id="3" name="Picture 3" descr="A picture containing clock, device&#10;&#10;Description automatically generated">
            <a:extLst>
              <a:ext uri="{FF2B5EF4-FFF2-40B4-BE49-F238E27FC236}">
                <a16:creationId xmlns:a16="http://schemas.microsoft.com/office/drawing/2014/main" id="{1B3D2EBE-594A-4E11-8B52-4FF7AFA21FCB}"/>
              </a:ext>
            </a:extLst>
          </p:cNvPr>
          <p:cNvPicPr>
            <a:picLocks noChangeAspect="1"/>
          </p:cNvPicPr>
          <p:nvPr/>
        </p:nvPicPr>
        <p:blipFill>
          <a:blip r:embed="rId4"/>
          <a:stretch>
            <a:fillRect/>
          </a:stretch>
        </p:blipFill>
        <p:spPr>
          <a:xfrm>
            <a:off x="766762" y="1819176"/>
            <a:ext cx="4716951" cy="2691276"/>
          </a:xfrm>
          <a:prstGeom prst="rect">
            <a:avLst/>
          </a:prstGeom>
        </p:spPr>
      </p:pic>
      <p:sp>
        <p:nvSpPr>
          <p:cNvPr id="5" name="TextBox 4">
            <a:extLst>
              <a:ext uri="{FF2B5EF4-FFF2-40B4-BE49-F238E27FC236}">
                <a16:creationId xmlns:a16="http://schemas.microsoft.com/office/drawing/2014/main" id="{AFFBAF5F-BF63-4D03-B5DB-0FB2836E3A03}"/>
              </a:ext>
            </a:extLst>
          </p:cNvPr>
          <p:cNvSpPr txBox="1"/>
          <p:nvPr/>
        </p:nvSpPr>
        <p:spPr>
          <a:xfrm>
            <a:off x="1458075" y="4531890"/>
            <a:ext cx="2075380" cy="430887"/>
          </a:xfrm>
          <a:prstGeom prst="rect">
            <a:avLst/>
          </a:prstGeom>
          <a:noFill/>
        </p:spPr>
        <p:txBody>
          <a:bodyPr wrap="square" rtlCol="0">
            <a:spAutoFit/>
          </a:bodyPr>
          <a:lstStyle/>
          <a:p>
            <a:pPr algn="ctr"/>
            <a:r>
              <a:rPr lang="en-US" sz="1050">
                <a:latin typeface="Arial" panose="020B0604020202020204" pitchFamily="34" charset="0"/>
                <a:cs typeface="Arial" panose="020B0604020202020204" pitchFamily="34" charset="0"/>
              </a:rPr>
              <a:t>1,080 Entrants took the placement test.</a:t>
            </a:r>
          </a:p>
        </p:txBody>
      </p:sp>
    </p:spTree>
    <p:extLst>
      <p:ext uri="{BB962C8B-B14F-4D97-AF65-F5344CB8AC3E}">
        <p14:creationId xmlns:p14="http://schemas.microsoft.com/office/powerpoint/2010/main" val="3158142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A6B368E-F991-434D-87B0-9158741C47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4616" y="1374788"/>
            <a:ext cx="1009226" cy="609857"/>
          </a:xfrm>
          <a:prstGeom prst="rect">
            <a:avLst/>
          </a:prstGeom>
        </p:spPr>
      </p:pic>
      <p:sp>
        <p:nvSpPr>
          <p:cNvPr id="11" name="Rectangle 10"/>
          <p:cNvSpPr/>
          <p:nvPr/>
        </p:nvSpPr>
        <p:spPr>
          <a:xfrm>
            <a:off x="2438400" y="628117"/>
            <a:ext cx="3807484" cy="346249"/>
          </a:xfrm>
          <a:prstGeom prst="rect">
            <a:avLst/>
          </a:prstGeom>
          <a:noFill/>
        </p:spPr>
        <p:txBody>
          <a:bodyPr wrap="square">
            <a:spAutoFit/>
          </a:bodyPr>
          <a:lstStyle/>
          <a:p>
            <a:r>
              <a:rPr lang="en-US" sz="1650">
                <a:solidFill>
                  <a:srgbClr val="C00000"/>
                </a:solidFill>
              </a:rPr>
              <a:t>Trends in Enrollment Fall 2015 - 2020*</a:t>
            </a:r>
          </a:p>
        </p:txBody>
      </p:sp>
      <p:grpSp>
        <p:nvGrpSpPr>
          <p:cNvPr id="12" name="Group 11"/>
          <p:cNvGrpSpPr/>
          <p:nvPr/>
        </p:nvGrpSpPr>
        <p:grpSpPr>
          <a:xfrm>
            <a:off x="0" y="-16353"/>
            <a:ext cx="9153525" cy="308255"/>
            <a:chOff x="0" y="-16353"/>
            <a:chExt cx="9153525" cy="308255"/>
          </a:xfrm>
        </p:grpSpPr>
        <p:sp>
          <p:nvSpPr>
            <p:cNvPr id="13" name="TextBox 12"/>
            <p:cNvSpPr txBox="1"/>
            <p:nvPr/>
          </p:nvSpPr>
          <p:spPr>
            <a:xfrm>
              <a:off x="0" y="-16353"/>
              <a:ext cx="4572000" cy="307777"/>
            </a:xfrm>
            <a:prstGeom prst="rect">
              <a:avLst/>
            </a:prstGeom>
            <a:solidFill>
              <a:srgbClr val="FFC102"/>
            </a:solidFill>
          </p:spPr>
          <p:txBody>
            <a:bodyPr wrap="square" rtlCol="0">
              <a:spAutoFit/>
            </a:bodyPr>
            <a:lstStyle/>
            <a:p>
              <a:pPr algn="ctr"/>
              <a:r>
                <a:rPr lang="en-US" sz="1400" b="1"/>
                <a:t>Operating &amp; Capital Budget</a:t>
              </a:r>
            </a:p>
          </p:txBody>
        </p:sp>
        <p:sp>
          <p:nvSpPr>
            <p:cNvPr id="14" name="TextBox 13"/>
            <p:cNvSpPr txBox="1"/>
            <p:nvPr/>
          </p:nvSpPr>
          <p:spPr>
            <a:xfrm>
              <a:off x="4572000" y="-15875"/>
              <a:ext cx="4581525" cy="307777"/>
            </a:xfrm>
            <a:prstGeom prst="rect">
              <a:avLst/>
            </a:prstGeom>
            <a:solidFill>
              <a:schemeClr val="tx1"/>
            </a:solidFill>
          </p:spPr>
          <p:txBody>
            <a:bodyPr wrap="square" rtlCol="0">
              <a:spAutoFit/>
            </a:bodyPr>
            <a:lstStyle/>
            <a:p>
              <a:pPr algn="ctr"/>
              <a:r>
                <a:rPr lang="en-US" sz="1400" b="1">
                  <a:solidFill>
                    <a:schemeClr val="bg1"/>
                  </a:solidFill>
                </a:rPr>
                <a:t>Baltimore City Community College</a:t>
              </a:r>
            </a:p>
          </p:txBody>
        </p:sp>
      </p:grpSp>
      <p:grpSp>
        <p:nvGrpSpPr>
          <p:cNvPr id="15" name="Group 14"/>
          <p:cNvGrpSpPr/>
          <p:nvPr/>
        </p:nvGrpSpPr>
        <p:grpSpPr>
          <a:xfrm>
            <a:off x="0" y="6476998"/>
            <a:ext cx="9144000" cy="390527"/>
            <a:chOff x="0" y="6476998"/>
            <a:chExt cx="9144000" cy="390527"/>
          </a:xfrm>
        </p:grpSpPr>
        <p:sp>
          <p:nvSpPr>
            <p:cNvPr id="16" name="Rectangle 15">
              <a:extLst>
                <a:ext uri="{FF2B5EF4-FFF2-40B4-BE49-F238E27FC236}">
                  <a16:creationId xmlns:a16="http://schemas.microsoft.com/office/drawing/2014/main" id="{F30A8804-E41D-6146-961E-102E70C70B01}"/>
                </a:ext>
              </a:extLst>
            </p:cNvPr>
            <p:cNvSpPr/>
            <p:nvPr/>
          </p:nvSpPr>
          <p:spPr>
            <a:xfrm>
              <a:off x="0" y="6477000"/>
              <a:ext cx="9144000" cy="39052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3569" eaLnBrk="0" fontAlgn="base" hangingPunct="0">
                <a:spcBef>
                  <a:spcPct val="0"/>
                </a:spcBef>
                <a:spcAft>
                  <a:spcPct val="0"/>
                </a:spcAft>
                <a:defRPr/>
              </a:pPr>
              <a:endParaRPr lang="en-US" sz="1500">
                <a:solidFill>
                  <a:srgbClr val="009894"/>
                </a:solidFill>
                <a:latin typeface="Calibri" panose="020F0502020204030204"/>
              </a:endParaRPr>
            </a:p>
          </p:txBody>
        </p:sp>
        <p:sp>
          <p:nvSpPr>
            <p:cNvPr id="17" name="Triangle 2">
              <a:extLst>
                <a:ext uri="{FF2B5EF4-FFF2-40B4-BE49-F238E27FC236}">
                  <a16:creationId xmlns:a16="http://schemas.microsoft.com/office/drawing/2014/main" id="{BD3FF251-7C82-6E42-8F66-6686C4BFB0AD}"/>
                </a:ext>
              </a:extLst>
            </p:cNvPr>
            <p:cNvSpPr/>
            <p:nvPr/>
          </p:nvSpPr>
          <p:spPr>
            <a:xfrm rot="16200000" flipV="1">
              <a:off x="576262" y="6510337"/>
              <a:ext cx="381000" cy="314325"/>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3569" eaLnBrk="0" fontAlgn="base" hangingPunct="0">
                <a:spcBef>
                  <a:spcPct val="0"/>
                </a:spcBef>
                <a:spcAft>
                  <a:spcPct val="0"/>
                </a:spcAft>
                <a:defRPr/>
              </a:pPr>
              <a:endParaRPr lang="en-US" sz="1500">
                <a:solidFill>
                  <a:srgbClr val="FFFFFF"/>
                </a:solidFill>
                <a:latin typeface="Calibri" panose="020F0502020204030204"/>
              </a:endParaRPr>
            </a:p>
          </p:txBody>
        </p:sp>
        <p:sp>
          <p:nvSpPr>
            <p:cNvPr id="18" name="Triangle 2">
              <a:extLst>
                <a:ext uri="{FF2B5EF4-FFF2-40B4-BE49-F238E27FC236}">
                  <a16:creationId xmlns:a16="http://schemas.microsoft.com/office/drawing/2014/main" id="{BD3FF251-7C82-6E42-8F66-6686C4BFB0AD}"/>
                </a:ext>
              </a:extLst>
            </p:cNvPr>
            <p:cNvSpPr/>
            <p:nvPr/>
          </p:nvSpPr>
          <p:spPr>
            <a:xfrm rot="16200000" flipV="1">
              <a:off x="1038222" y="6510336"/>
              <a:ext cx="381001" cy="314325"/>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3569" eaLnBrk="0" fontAlgn="base" hangingPunct="0">
                <a:spcBef>
                  <a:spcPct val="0"/>
                </a:spcBef>
                <a:spcAft>
                  <a:spcPct val="0"/>
                </a:spcAft>
                <a:defRPr/>
              </a:pPr>
              <a:endParaRPr lang="en-US" sz="1500">
                <a:solidFill>
                  <a:srgbClr val="FFFFFF"/>
                </a:solidFill>
                <a:latin typeface="Calibri" panose="020F0502020204030204"/>
              </a:endParaRPr>
            </a:p>
          </p:txBody>
        </p:sp>
      </p:grpSp>
      <p:pic>
        <p:nvPicPr>
          <p:cNvPr id="19" name="Picture 18">
            <a:extLst>
              <a:ext uri="{FF2B5EF4-FFF2-40B4-BE49-F238E27FC236}">
                <a16:creationId xmlns:a16="http://schemas.microsoft.com/office/drawing/2014/main" id="{EA6B368E-F991-434D-87B0-9158741C47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6476998"/>
            <a:ext cx="533400" cy="322324"/>
          </a:xfrm>
          <a:prstGeom prst="rect">
            <a:avLst/>
          </a:prstGeom>
        </p:spPr>
      </p:pic>
      <p:sp>
        <p:nvSpPr>
          <p:cNvPr id="10" name="Rectangle 9"/>
          <p:cNvSpPr/>
          <p:nvPr/>
        </p:nvSpPr>
        <p:spPr>
          <a:xfrm>
            <a:off x="559342" y="5917622"/>
            <a:ext cx="7897814" cy="446276"/>
          </a:xfrm>
          <a:prstGeom prst="rect">
            <a:avLst/>
          </a:prstGeom>
        </p:spPr>
        <p:txBody>
          <a:bodyPr wrap="square">
            <a:spAutoFit/>
          </a:bodyPr>
          <a:lstStyle/>
          <a:p>
            <a:r>
              <a:rPr lang="en-US" sz="675" u="sng"/>
              <a:t/>
            </a:r>
            <a:br>
              <a:rPr lang="en-US" sz="675" u="sng"/>
            </a:br>
            <a:r>
              <a:rPr lang="en-US" sz="800" baseline="0"/>
              <a:t>*Fall 2020 As of September 17, 2020 </a:t>
            </a:r>
          </a:p>
          <a:p>
            <a:r>
              <a:rPr lang="en-US" sz="825"/>
              <a:t>Source: BCCC Office of Institutional Research</a:t>
            </a:r>
            <a:endParaRPr lang="en-US" sz="825" u="sng">
              <a:latin typeface="Elephant" panose="02020904090505020303" pitchFamily="18" charset="0"/>
            </a:endParaRPr>
          </a:p>
        </p:txBody>
      </p:sp>
      <p:sp>
        <p:nvSpPr>
          <p:cNvPr id="20" name="TextBox 19"/>
          <p:cNvSpPr txBox="1"/>
          <p:nvPr/>
        </p:nvSpPr>
        <p:spPr>
          <a:xfrm>
            <a:off x="7739060" y="6546522"/>
            <a:ext cx="947740" cy="461665"/>
          </a:xfrm>
          <a:prstGeom prst="rect">
            <a:avLst/>
          </a:prstGeom>
          <a:noFill/>
        </p:spPr>
        <p:txBody>
          <a:bodyPr wrap="square" rtlCol="0">
            <a:spAutoFit/>
          </a:bodyPr>
          <a:lstStyle/>
          <a:p>
            <a:r>
              <a:rPr lang="en-US" sz="1200" dirty="0">
                <a:solidFill>
                  <a:schemeClr val="bg1"/>
                </a:solidFill>
              </a:rPr>
              <a:t>Page 11</a:t>
            </a:r>
          </a:p>
          <a:p>
            <a:r>
              <a:rPr lang="en-US" sz="1200" dirty="0">
                <a:solidFill>
                  <a:schemeClr val="bg1"/>
                </a:solidFill>
              </a:rPr>
              <a:t> </a:t>
            </a:r>
            <a:r>
              <a:rPr lang="en-US" sz="1200" dirty="0">
                <a:solidFill>
                  <a:srgbClr val="FFC000"/>
                </a:solidFill>
                <a:latin typeface="Calibri" panose="020F0502020204030204" pitchFamily="34" charset="0"/>
                <a:cs typeface="Calibri" panose="020F0502020204030204" pitchFamily="34" charset="0"/>
              </a:rPr>
              <a:t>│</a:t>
            </a:r>
            <a:endParaRPr lang="en-US" sz="1200" dirty="0">
              <a:solidFill>
                <a:srgbClr val="FFC000"/>
              </a:solidFill>
            </a:endParaRPr>
          </a:p>
        </p:txBody>
      </p:sp>
      <p:sp>
        <p:nvSpPr>
          <p:cNvPr id="2" name="Slide Number Placeholder 1"/>
          <p:cNvSpPr>
            <a:spLocks noGrp="1"/>
          </p:cNvSpPr>
          <p:nvPr>
            <p:ph type="sldNum" sz="quarter" idx="10"/>
          </p:nvPr>
        </p:nvSpPr>
        <p:spPr/>
        <p:txBody>
          <a:bodyPr/>
          <a:lstStyle/>
          <a:p>
            <a:pPr>
              <a:defRPr/>
            </a:pPr>
            <a:fld id="{4C82302E-A0FD-AE42-B4D2-12585EF96E5B}" type="slidenum">
              <a:rPr lang="en-US" smtClean="0"/>
              <a:pPr>
                <a:defRPr/>
              </a:pPr>
              <a:t>11</a:t>
            </a:fld>
            <a:endParaRPr lang="en-US"/>
          </a:p>
        </p:txBody>
      </p:sp>
      <p:graphicFrame>
        <p:nvGraphicFramePr>
          <p:cNvPr id="22" name="Chart 21">
            <a:extLst>
              <a:ext uri="{FF2B5EF4-FFF2-40B4-BE49-F238E27FC236}">
                <a16:creationId xmlns:a16="http://schemas.microsoft.com/office/drawing/2014/main" id="{00000000-0008-0000-0100-000005000000}"/>
              </a:ext>
            </a:extLst>
          </p:cNvPr>
          <p:cNvGraphicFramePr>
            <a:graphicFrameLocks/>
          </p:cNvGraphicFramePr>
          <p:nvPr>
            <p:extLst>
              <p:ext uri="{D42A27DB-BD31-4B8C-83A1-F6EECF244321}">
                <p14:modId xmlns:p14="http://schemas.microsoft.com/office/powerpoint/2010/main" val="1566750113"/>
              </p:ext>
            </p:extLst>
          </p:nvPr>
        </p:nvGraphicFramePr>
        <p:xfrm>
          <a:off x="393343" y="1299028"/>
          <a:ext cx="8216107" cy="424644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694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3200" i="1">
                <a:solidFill>
                  <a:srgbClr val="C00000"/>
                </a:solidFill>
                <a:latin typeface="Arial" panose="020B0604020202020204" pitchFamily="34" charset="0"/>
                <a:cs typeface="Arial" panose="020B0604020202020204" pitchFamily="34" charset="0"/>
              </a:rPr>
              <a:t>Four-Year Graduation Rates</a:t>
            </a:r>
          </a:p>
        </p:txBody>
      </p:sp>
      <p:graphicFrame>
        <p:nvGraphicFramePr>
          <p:cNvPr id="7" name="Table 6">
            <a:extLst>
              <a:ext uri="{FF2B5EF4-FFF2-40B4-BE49-F238E27FC236}">
                <a16:creationId xmlns:a16="http://schemas.microsoft.com/office/drawing/2014/main" id="{BE8A4B7F-88E1-4B9E-9403-75090A763F0A}"/>
              </a:ext>
            </a:extLst>
          </p:cNvPr>
          <p:cNvGraphicFramePr>
            <a:graphicFrameLocks noGrp="1"/>
          </p:cNvGraphicFramePr>
          <p:nvPr/>
        </p:nvGraphicFramePr>
        <p:xfrm>
          <a:off x="457200" y="5791199"/>
          <a:ext cx="8001000" cy="332740"/>
        </p:xfrm>
        <a:graphic>
          <a:graphicData uri="http://schemas.openxmlformats.org/drawingml/2006/table">
            <a:tbl>
              <a:tblPr>
                <a:tableStyleId>{5C22544A-7EE6-4342-B048-85BDC9FD1C3A}</a:tableStyleId>
              </a:tblPr>
              <a:tblGrid>
                <a:gridCol w="8001000">
                  <a:extLst>
                    <a:ext uri="{9D8B030D-6E8A-4147-A177-3AD203B41FA5}">
                      <a16:colId xmlns:a16="http://schemas.microsoft.com/office/drawing/2014/main" val="1855650577"/>
                    </a:ext>
                  </a:extLst>
                </a:gridCol>
              </a:tblGrid>
              <a:tr h="114301">
                <a:tc>
                  <a:txBody>
                    <a:bodyPr/>
                    <a:lstStyle/>
                    <a:p>
                      <a:pPr algn="ctr" fontAlgn="b"/>
                      <a:r>
                        <a:rPr lang="en-US" sz="1050" u="none" strike="noStrike">
                          <a:effectLst/>
                          <a:latin typeface="Calibri" panose="020F0502020204030204" pitchFamily="34" charset="0"/>
                          <a:cs typeface="Calibri" panose="020F0502020204030204" pitchFamily="34" charset="0"/>
                        </a:rPr>
                        <a:t>Source: BCCC Degree Progress Analysis reported for MHEC.</a:t>
                      </a:r>
                      <a:endParaRPr lang="en-US" sz="1050" b="0" i="0" u="none" strike="noStrike">
                        <a:solidFill>
                          <a:srgbClr val="000000"/>
                        </a:solidFill>
                        <a:effectLst/>
                        <a:latin typeface="Calibri" panose="020F0502020204030204" pitchFamily="34" charset="0"/>
                        <a:cs typeface="Calibri" panose="020F0502020204030204" pitchFamily="34" charset="0"/>
                      </a:endParaRPr>
                    </a:p>
                  </a:txBody>
                  <a:tcPr marL="6350" marR="6350" marT="6350" marB="0" anchor="b">
                    <a:noFill/>
                  </a:tcPr>
                </a:tc>
                <a:extLst>
                  <a:ext uri="{0D108BD9-81ED-4DB2-BD59-A6C34878D82A}">
                    <a16:rowId xmlns:a16="http://schemas.microsoft.com/office/drawing/2014/main" val="3307361541"/>
                  </a:ext>
                </a:extLst>
              </a:tr>
              <a:tr h="114301">
                <a:tc>
                  <a:txBody>
                    <a:bodyPr/>
                    <a:lstStyle/>
                    <a:p>
                      <a:pPr algn="ctr" fontAlgn="b"/>
                      <a:endParaRPr lang="en-US" sz="1050" b="0" i="0" u="none" strike="noStrike">
                        <a:solidFill>
                          <a:srgbClr val="000000"/>
                        </a:solidFill>
                        <a:effectLst/>
                        <a:latin typeface="Calibri" panose="020F0502020204030204" pitchFamily="34" charset="0"/>
                        <a:cs typeface="Calibri" panose="020F0502020204030204" pitchFamily="34" charset="0"/>
                      </a:endParaRPr>
                    </a:p>
                  </a:txBody>
                  <a:tcPr marL="6350" marR="6350" marT="6350" marB="0" anchor="b">
                    <a:noFill/>
                  </a:tcPr>
                </a:tc>
                <a:extLst>
                  <a:ext uri="{0D108BD9-81ED-4DB2-BD59-A6C34878D82A}">
                    <a16:rowId xmlns:a16="http://schemas.microsoft.com/office/drawing/2014/main" val="494118966"/>
                  </a:ext>
                </a:extLst>
              </a:tr>
            </a:tbl>
          </a:graphicData>
        </a:graphic>
      </p:graphicFrame>
      <p:grpSp>
        <p:nvGrpSpPr>
          <p:cNvPr id="6" name="Group 5"/>
          <p:cNvGrpSpPr/>
          <p:nvPr/>
        </p:nvGrpSpPr>
        <p:grpSpPr>
          <a:xfrm>
            <a:off x="0" y="-16353"/>
            <a:ext cx="9153525" cy="308255"/>
            <a:chOff x="0" y="-16353"/>
            <a:chExt cx="9153525" cy="308255"/>
          </a:xfrm>
        </p:grpSpPr>
        <p:sp>
          <p:nvSpPr>
            <p:cNvPr id="8" name="TextBox 7"/>
            <p:cNvSpPr txBox="1"/>
            <p:nvPr/>
          </p:nvSpPr>
          <p:spPr>
            <a:xfrm>
              <a:off x="0" y="-16353"/>
              <a:ext cx="4572000" cy="307777"/>
            </a:xfrm>
            <a:prstGeom prst="rect">
              <a:avLst/>
            </a:prstGeom>
            <a:solidFill>
              <a:srgbClr val="FFC102"/>
            </a:solidFill>
          </p:spPr>
          <p:txBody>
            <a:bodyPr wrap="square" rtlCol="0">
              <a:spAutoFit/>
            </a:bodyPr>
            <a:lstStyle/>
            <a:p>
              <a:pPr algn="ctr"/>
              <a:r>
                <a:rPr lang="en-US" sz="1400" b="1"/>
                <a:t>Operating &amp; Capital Budget</a:t>
              </a:r>
            </a:p>
          </p:txBody>
        </p:sp>
        <p:sp>
          <p:nvSpPr>
            <p:cNvPr id="9" name="TextBox 8"/>
            <p:cNvSpPr txBox="1"/>
            <p:nvPr/>
          </p:nvSpPr>
          <p:spPr>
            <a:xfrm>
              <a:off x="4572000" y="-15875"/>
              <a:ext cx="4581525" cy="307777"/>
            </a:xfrm>
            <a:prstGeom prst="rect">
              <a:avLst/>
            </a:prstGeom>
            <a:solidFill>
              <a:schemeClr val="tx1"/>
            </a:solidFill>
          </p:spPr>
          <p:txBody>
            <a:bodyPr wrap="square" rtlCol="0">
              <a:spAutoFit/>
            </a:bodyPr>
            <a:lstStyle/>
            <a:p>
              <a:pPr algn="ctr"/>
              <a:r>
                <a:rPr lang="en-US" sz="1400" b="1">
                  <a:solidFill>
                    <a:schemeClr val="bg1"/>
                  </a:solidFill>
                </a:rPr>
                <a:t>Baltimore City Community College</a:t>
              </a:r>
            </a:p>
          </p:txBody>
        </p:sp>
      </p:grpSp>
      <p:grpSp>
        <p:nvGrpSpPr>
          <p:cNvPr id="10" name="Group 9"/>
          <p:cNvGrpSpPr/>
          <p:nvPr/>
        </p:nvGrpSpPr>
        <p:grpSpPr>
          <a:xfrm>
            <a:off x="0" y="6476998"/>
            <a:ext cx="9144000" cy="390527"/>
            <a:chOff x="0" y="6476998"/>
            <a:chExt cx="9144000" cy="390527"/>
          </a:xfrm>
        </p:grpSpPr>
        <p:sp>
          <p:nvSpPr>
            <p:cNvPr id="11" name="Rectangle 10">
              <a:extLst>
                <a:ext uri="{FF2B5EF4-FFF2-40B4-BE49-F238E27FC236}">
                  <a16:creationId xmlns:a16="http://schemas.microsoft.com/office/drawing/2014/main" id="{F30A8804-E41D-6146-961E-102E70C70B01}"/>
                </a:ext>
              </a:extLst>
            </p:cNvPr>
            <p:cNvSpPr/>
            <p:nvPr/>
          </p:nvSpPr>
          <p:spPr>
            <a:xfrm>
              <a:off x="0" y="6477000"/>
              <a:ext cx="9144000" cy="39052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3569" eaLnBrk="0" fontAlgn="base" hangingPunct="0">
                <a:spcBef>
                  <a:spcPct val="0"/>
                </a:spcBef>
                <a:spcAft>
                  <a:spcPct val="0"/>
                </a:spcAft>
                <a:defRPr/>
              </a:pPr>
              <a:endParaRPr lang="en-US" sz="1500">
                <a:solidFill>
                  <a:srgbClr val="009894"/>
                </a:solidFill>
                <a:latin typeface="Calibri" panose="020F0502020204030204"/>
              </a:endParaRPr>
            </a:p>
          </p:txBody>
        </p:sp>
        <p:sp>
          <p:nvSpPr>
            <p:cNvPr id="12" name="Triangle 2">
              <a:extLst>
                <a:ext uri="{FF2B5EF4-FFF2-40B4-BE49-F238E27FC236}">
                  <a16:creationId xmlns:a16="http://schemas.microsoft.com/office/drawing/2014/main" id="{BD3FF251-7C82-6E42-8F66-6686C4BFB0AD}"/>
                </a:ext>
              </a:extLst>
            </p:cNvPr>
            <p:cNvSpPr/>
            <p:nvPr/>
          </p:nvSpPr>
          <p:spPr>
            <a:xfrm rot="16200000" flipV="1">
              <a:off x="576262" y="6510337"/>
              <a:ext cx="381000" cy="314325"/>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3569" eaLnBrk="0" fontAlgn="base" hangingPunct="0">
                <a:spcBef>
                  <a:spcPct val="0"/>
                </a:spcBef>
                <a:spcAft>
                  <a:spcPct val="0"/>
                </a:spcAft>
                <a:defRPr/>
              </a:pPr>
              <a:endParaRPr lang="en-US" sz="1500">
                <a:solidFill>
                  <a:srgbClr val="FFFFFF"/>
                </a:solidFill>
                <a:latin typeface="Calibri" panose="020F0502020204030204"/>
              </a:endParaRPr>
            </a:p>
          </p:txBody>
        </p:sp>
        <p:sp>
          <p:nvSpPr>
            <p:cNvPr id="13" name="Triangle 2">
              <a:extLst>
                <a:ext uri="{FF2B5EF4-FFF2-40B4-BE49-F238E27FC236}">
                  <a16:creationId xmlns:a16="http://schemas.microsoft.com/office/drawing/2014/main" id="{BD3FF251-7C82-6E42-8F66-6686C4BFB0AD}"/>
                </a:ext>
              </a:extLst>
            </p:cNvPr>
            <p:cNvSpPr/>
            <p:nvPr/>
          </p:nvSpPr>
          <p:spPr>
            <a:xfrm rot="16200000" flipV="1">
              <a:off x="1038222" y="6510336"/>
              <a:ext cx="381001" cy="314325"/>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3569" eaLnBrk="0" fontAlgn="base" hangingPunct="0">
                <a:spcBef>
                  <a:spcPct val="0"/>
                </a:spcBef>
                <a:spcAft>
                  <a:spcPct val="0"/>
                </a:spcAft>
                <a:defRPr/>
              </a:pPr>
              <a:endParaRPr lang="en-US" sz="1500">
                <a:solidFill>
                  <a:srgbClr val="FFFFFF"/>
                </a:solidFill>
                <a:latin typeface="Calibri" panose="020F0502020204030204"/>
              </a:endParaRPr>
            </a:p>
          </p:txBody>
        </p:sp>
      </p:grpSp>
      <p:pic>
        <p:nvPicPr>
          <p:cNvPr id="14" name="Picture 13">
            <a:extLst>
              <a:ext uri="{FF2B5EF4-FFF2-40B4-BE49-F238E27FC236}">
                <a16:creationId xmlns:a16="http://schemas.microsoft.com/office/drawing/2014/main" id="{EA6B368E-F991-434D-87B0-9158741C47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6476998"/>
            <a:ext cx="533400" cy="322324"/>
          </a:xfrm>
          <a:prstGeom prst="rect">
            <a:avLst/>
          </a:prstGeom>
        </p:spPr>
      </p:pic>
      <p:sp>
        <p:nvSpPr>
          <p:cNvPr id="16" name="TextBox 15"/>
          <p:cNvSpPr txBox="1"/>
          <p:nvPr/>
        </p:nvSpPr>
        <p:spPr>
          <a:xfrm>
            <a:off x="7696200" y="6546522"/>
            <a:ext cx="990600" cy="276999"/>
          </a:xfrm>
          <a:prstGeom prst="rect">
            <a:avLst/>
          </a:prstGeom>
          <a:noFill/>
        </p:spPr>
        <p:txBody>
          <a:bodyPr wrap="square" rtlCol="0">
            <a:spAutoFit/>
          </a:bodyPr>
          <a:lstStyle/>
          <a:p>
            <a:r>
              <a:rPr lang="en-US" sz="1200" dirty="0">
                <a:solidFill>
                  <a:schemeClr val="bg1"/>
                </a:solidFill>
              </a:rPr>
              <a:t>Page 12</a:t>
            </a:r>
            <a:r>
              <a:rPr lang="en-US" sz="1200" dirty="0"/>
              <a:t> </a:t>
            </a:r>
            <a:r>
              <a:rPr lang="en-US" sz="1200" dirty="0">
                <a:solidFill>
                  <a:srgbClr val="FFC000"/>
                </a:solidFill>
                <a:latin typeface="Calibri" panose="020F0502020204030204" pitchFamily="34" charset="0"/>
                <a:cs typeface="Calibri" panose="020F0502020204030204" pitchFamily="34" charset="0"/>
              </a:rPr>
              <a:t>│</a:t>
            </a:r>
            <a:endParaRPr lang="en-US" sz="1200" dirty="0">
              <a:solidFill>
                <a:srgbClr val="FFC000"/>
              </a:solidFill>
            </a:endParaRPr>
          </a:p>
        </p:txBody>
      </p:sp>
      <p:pic>
        <p:nvPicPr>
          <p:cNvPr id="3" name="Picture 3" descr="A close up of a map&#10;&#10;Description automatically generated">
            <a:extLst>
              <a:ext uri="{FF2B5EF4-FFF2-40B4-BE49-F238E27FC236}">
                <a16:creationId xmlns:a16="http://schemas.microsoft.com/office/drawing/2014/main" id="{F7D07C56-3143-49F5-8C61-E15AD54C70D8}"/>
              </a:ext>
            </a:extLst>
          </p:cNvPr>
          <p:cNvPicPr>
            <a:picLocks noChangeAspect="1"/>
          </p:cNvPicPr>
          <p:nvPr/>
        </p:nvPicPr>
        <p:blipFill>
          <a:blip r:embed="rId4"/>
          <a:stretch>
            <a:fillRect/>
          </a:stretch>
        </p:blipFill>
        <p:spPr>
          <a:xfrm>
            <a:off x="879938" y="1375087"/>
            <a:ext cx="7326685" cy="4372038"/>
          </a:xfrm>
          <a:prstGeom prst="rect">
            <a:avLst/>
          </a:prstGeom>
        </p:spPr>
      </p:pic>
    </p:spTree>
    <p:extLst>
      <p:ext uri="{BB962C8B-B14F-4D97-AF65-F5344CB8AC3E}">
        <p14:creationId xmlns:p14="http://schemas.microsoft.com/office/powerpoint/2010/main" val="4104911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3200" i="1">
                <a:solidFill>
                  <a:srgbClr val="C00000"/>
                </a:solidFill>
                <a:latin typeface="Arial" panose="020B0604020202020204" pitchFamily="34" charset="0"/>
                <a:cs typeface="Arial" panose="020B0604020202020204" pitchFamily="34" charset="0"/>
              </a:rPr>
              <a:t>Annual Degrees &amp; Certificates Awarded</a:t>
            </a:r>
          </a:p>
        </p:txBody>
      </p:sp>
      <p:sp>
        <p:nvSpPr>
          <p:cNvPr id="5" name="TextBox 4">
            <a:extLst>
              <a:ext uri="{FF2B5EF4-FFF2-40B4-BE49-F238E27FC236}">
                <a16:creationId xmlns:a16="http://schemas.microsoft.com/office/drawing/2014/main" id="{013FA128-3F1B-41E4-ABAB-87448B975C72}"/>
              </a:ext>
            </a:extLst>
          </p:cNvPr>
          <p:cNvSpPr txBox="1"/>
          <p:nvPr/>
        </p:nvSpPr>
        <p:spPr>
          <a:xfrm>
            <a:off x="609600" y="1676400"/>
            <a:ext cx="8077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Rectangle 5">
            <a:extLst>
              <a:ext uri="{FF2B5EF4-FFF2-40B4-BE49-F238E27FC236}">
                <a16:creationId xmlns:a16="http://schemas.microsoft.com/office/drawing/2014/main" id="{28D30220-9332-4CE2-8FB3-851A6A3EC043}"/>
              </a:ext>
            </a:extLst>
          </p:cNvPr>
          <p:cNvSpPr/>
          <p:nvPr/>
        </p:nvSpPr>
        <p:spPr>
          <a:xfrm>
            <a:off x="762000" y="5913982"/>
            <a:ext cx="7410450" cy="25391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Source: BCCC Performance Accountability Report for MHEC. </a:t>
            </a:r>
            <a:r>
              <a:rPr kumimoji="0" lang="en-US" sz="1050" b="0" i="0" u="none" strike="noStrike" kern="1200" cap="none" spc="0" normalizeH="0" baseline="0" noProof="0">
                <a:ln>
                  <a:noFill/>
                </a:ln>
                <a:solidFill>
                  <a:prstClr val="black"/>
                </a:solidFill>
                <a:effectLst/>
                <a:uLnTx/>
                <a:uFillTx/>
                <a:latin typeface="Palatino Linotype"/>
                <a:ea typeface="+mn-ea"/>
                <a:cs typeface="+mn-cs"/>
              </a:rPr>
              <a:t> </a:t>
            </a:r>
          </a:p>
        </p:txBody>
      </p:sp>
      <p:grpSp>
        <p:nvGrpSpPr>
          <p:cNvPr id="8" name="Group 7"/>
          <p:cNvGrpSpPr/>
          <p:nvPr/>
        </p:nvGrpSpPr>
        <p:grpSpPr>
          <a:xfrm>
            <a:off x="0" y="-16353"/>
            <a:ext cx="9153525" cy="308255"/>
            <a:chOff x="0" y="-16353"/>
            <a:chExt cx="9153525" cy="308255"/>
          </a:xfrm>
        </p:grpSpPr>
        <p:sp>
          <p:nvSpPr>
            <p:cNvPr id="9" name="TextBox 8"/>
            <p:cNvSpPr txBox="1"/>
            <p:nvPr/>
          </p:nvSpPr>
          <p:spPr>
            <a:xfrm>
              <a:off x="0" y="-16353"/>
              <a:ext cx="4572000" cy="307777"/>
            </a:xfrm>
            <a:prstGeom prst="rect">
              <a:avLst/>
            </a:prstGeom>
            <a:solidFill>
              <a:srgbClr val="FFC102"/>
            </a:solidFill>
          </p:spPr>
          <p:txBody>
            <a:bodyPr wrap="square" rtlCol="0">
              <a:spAutoFit/>
            </a:bodyPr>
            <a:lstStyle/>
            <a:p>
              <a:pPr algn="ctr"/>
              <a:r>
                <a:rPr lang="en-US" sz="1400" b="1"/>
                <a:t>Operating &amp; Capital Budget</a:t>
              </a:r>
            </a:p>
          </p:txBody>
        </p:sp>
        <p:sp>
          <p:nvSpPr>
            <p:cNvPr id="10" name="TextBox 9"/>
            <p:cNvSpPr txBox="1"/>
            <p:nvPr/>
          </p:nvSpPr>
          <p:spPr>
            <a:xfrm>
              <a:off x="4572000" y="-15875"/>
              <a:ext cx="4581525" cy="307777"/>
            </a:xfrm>
            <a:prstGeom prst="rect">
              <a:avLst/>
            </a:prstGeom>
            <a:solidFill>
              <a:schemeClr val="tx1"/>
            </a:solidFill>
          </p:spPr>
          <p:txBody>
            <a:bodyPr wrap="square" rtlCol="0">
              <a:spAutoFit/>
            </a:bodyPr>
            <a:lstStyle/>
            <a:p>
              <a:pPr algn="ctr"/>
              <a:r>
                <a:rPr lang="en-US" sz="1400" b="1">
                  <a:solidFill>
                    <a:schemeClr val="bg1"/>
                  </a:solidFill>
                </a:rPr>
                <a:t>Baltimore City Community College</a:t>
              </a:r>
            </a:p>
          </p:txBody>
        </p:sp>
      </p:grpSp>
      <p:grpSp>
        <p:nvGrpSpPr>
          <p:cNvPr id="11" name="Group 10"/>
          <p:cNvGrpSpPr/>
          <p:nvPr/>
        </p:nvGrpSpPr>
        <p:grpSpPr>
          <a:xfrm>
            <a:off x="0" y="6476998"/>
            <a:ext cx="9144000" cy="390527"/>
            <a:chOff x="0" y="6476998"/>
            <a:chExt cx="9144000" cy="390527"/>
          </a:xfrm>
        </p:grpSpPr>
        <p:sp>
          <p:nvSpPr>
            <p:cNvPr id="12" name="Rectangle 11">
              <a:extLst>
                <a:ext uri="{FF2B5EF4-FFF2-40B4-BE49-F238E27FC236}">
                  <a16:creationId xmlns:a16="http://schemas.microsoft.com/office/drawing/2014/main" id="{F30A8804-E41D-6146-961E-102E70C70B01}"/>
                </a:ext>
              </a:extLst>
            </p:cNvPr>
            <p:cNvSpPr/>
            <p:nvPr/>
          </p:nvSpPr>
          <p:spPr>
            <a:xfrm>
              <a:off x="0" y="6477000"/>
              <a:ext cx="9144000" cy="39052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3569" eaLnBrk="0" fontAlgn="base" hangingPunct="0">
                <a:spcBef>
                  <a:spcPct val="0"/>
                </a:spcBef>
                <a:spcAft>
                  <a:spcPct val="0"/>
                </a:spcAft>
                <a:defRPr/>
              </a:pPr>
              <a:endParaRPr lang="en-US" sz="1500">
                <a:solidFill>
                  <a:srgbClr val="009894"/>
                </a:solidFill>
                <a:latin typeface="Calibri" panose="020F0502020204030204"/>
              </a:endParaRPr>
            </a:p>
          </p:txBody>
        </p:sp>
        <p:sp>
          <p:nvSpPr>
            <p:cNvPr id="13" name="Triangle 2">
              <a:extLst>
                <a:ext uri="{FF2B5EF4-FFF2-40B4-BE49-F238E27FC236}">
                  <a16:creationId xmlns:a16="http://schemas.microsoft.com/office/drawing/2014/main" id="{BD3FF251-7C82-6E42-8F66-6686C4BFB0AD}"/>
                </a:ext>
              </a:extLst>
            </p:cNvPr>
            <p:cNvSpPr/>
            <p:nvPr/>
          </p:nvSpPr>
          <p:spPr>
            <a:xfrm rot="16200000" flipV="1">
              <a:off x="576262" y="6510337"/>
              <a:ext cx="381000" cy="314325"/>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3569" eaLnBrk="0" fontAlgn="base" hangingPunct="0">
                <a:spcBef>
                  <a:spcPct val="0"/>
                </a:spcBef>
                <a:spcAft>
                  <a:spcPct val="0"/>
                </a:spcAft>
                <a:defRPr/>
              </a:pPr>
              <a:endParaRPr lang="en-US" sz="1500">
                <a:solidFill>
                  <a:srgbClr val="FFFFFF"/>
                </a:solidFill>
                <a:latin typeface="Calibri" panose="020F0502020204030204"/>
              </a:endParaRPr>
            </a:p>
          </p:txBody>
        </p:sp>
        <p:sp>
          <p:nvSpPr>
            <p:cNvPr id="14" name="Triangle 2">
              <a:extLst>
                <a:ext uri="{FF2B5EF4-FFF2-40B4-BE49-F238E27FC236}">
                  <a16:creationId xmlns:a16="http://schemas.microsoft.com/office/drawing/2014/main" id="{BD3FF251-7C82-6E42-8F66-6686C4BFB0AD}"/>
                </a:ext>
              </a:extLst>
            </p:cNvPr>
            <p:cNvSpPr/>
            <p:nvPr/>
          </p:nvSpPr>
          <p:spPr>
            <a:xfrm rot="16200000" flipV="1">
              <a:off x="1038222" y="6510336"/>
              <a:ext cx="381001" cy="314325"/>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3569" eaLnBrk="0" fontAlgn="base" hangingPunct="0">
                <a:spcBef>
                  <a:spcPct val="0"/>
                </a:spcBef>
                <a:spcAft>
                  <a:spcPct val="0"/>
                </a:spcAft>
                <a:defRPr/>
              </a:pPr>
              <a:endParaRPr lang="en-US" sz="1500">
                <a:solidFill>
                  <a:srgbClr val="FFFFFF"/>
                </a:solidFill>
                <a:latin typeface="Calibri" panose="020F0502020204030204"/>
              </a:endParaRPr>
            </a:p>
          </p:txBody>
        </p:sp>
      </p:grpSp>
      <p:pic>
        <p:nvPicPr>
          <p:cNvPr id="15" name="Picture 14">
            <a:extLst>
              <a:ext uri="{FF2B5EF4-FFF2-40B4-BE49-F238E27FC236}">
                <a16:creationId xmlns:a16="http://schemas.microsoft.com/office/drawing/2014/main" id="{EA6B368E-F991-434D-87B0-9158741C47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6476998"/>
            <a:ext cx="533400" cy="322324"/>
          </a:xfrm>
          <a:prstGeom prst="rect">
            <a:avLst/>
          </a:prstGeom>
        </p:spPr>
      </p:pic>
      <p:sp>
        <p:nvSpPr>
          <p:cNvPr id="16" name="TextBox 15"/>
          <p:cNvSpPr txBox="1"/>
          <p:nvPr/>
        </p:nvSpPr>
        <p:spPr>
          <a:xfrm>
            <a:off x="7739060" y="6546522"/>
            <a:ext cx="947740" cy="276999"/>
          </a:xfrm>
          <a:prstGeom prst="rect">
            <a:avLst/>
          </a:prstGeom>
          <a:noFill/>
        </p:spPr>
        <p:txBody>
          <a:bodyPr wrap="square" rtlCol="0">
            <a:spAutoFit/>
          </a:bodyPr>
          <a:lstStyle/>
          <a:p>
            <a:r>
              <a:rPr lang="en-US" sz="1200" dirty="0">
                <a:solidFill>
                  <a:schemeClr val="bg1"/>
                </a:solidFill>
              </a:rPr>
              <a:t>Page 13</a:t>
            </a:r>
            <a:r>
              <a:rPr lang="en-US" sz="1200" dirty="0">
                <a:solidFill>
                  <a:srgbClr val="FFC000"/>
                </a:solidFill>
                <a:latin typeface="Calibri" panose="020F0502020204030204" pitchFamily="34" charset="0"/>
                <a:cs typeface="Calibri" panose="020F0502020204030204" pitchFamily="34" charset="0"/>
              </a:rPr>
              <a:t>│</a:t>
            </a:r>
            <a:endParaRPr lang="en-US" sz="1200" dirty="0">
              <a:solidFill>
                <a:srgbClr val="FFC000"/>
              </a:solidFill>
            </a:endParaRPr>
          </a:p>
        </p:txBody>
      </p:sp>
      <p:sp>
        <p:nvSpPr>
          <p:cNvPr id="3" name="Slide Number Placeholder 2"/>
          <p:cNvSpPr>
            <a:spLocks noGrp="1"/>
          </p:cNvSpPr>
          <p:nvPr>
            <p:ph type="sldNum" sz="quarter" idx="12"/>
          </p:nvPr>
        </p:nvSpPr>
        <p:spPr/>
        <p:txBody>
          <a:bodyPr/>
          <a:lstStyle/>
          <a:p>
            <a:fld id="{60DAD08D-01D5-4C51-A100-1C768937960E}" type="slidenum">
              <a:rPr lang="en-US" smtClean="0"/>
              <a:pPr/>
              <a:t>13</a:t>
            </a:fld>
            <a:endParaRPr lang="en-US"/>
          </a:p>
        </p:txBody>
      </p:sp>
      <p:pic>
        <p:nvPicPr>
          <p:cNvPr id="7" name="Picture 16" descr="A close up of a map&#10;&#10;Description automatically generated">
            <a:extLst>
              <a:ext uri="{FF2B5EF4-FFF2-40B4-BE49-F238E27FC236}">
                <a16:creationId xmlns:a16="http://schemas.microsoft.com/office/drawing/2014/main" id="{37C2926D-9DD0-4C26-8D8E-F59AFD3160B4}"/>
              </a:ext>
            </a:extLst>
          </p:cNvPr>
          <p:cNvPicPr>
            <a:picLocks noChangeAspect="1"/>
          </p:cNvPicPr>
          <p:nvPr/>
        </p:nvPicPr>
        <p:blipFill>
          <a:blip r:embed="rId4"/>
          <a:stretch>
            <a:fillRect/>
          </a:stretch>
        </p:blipFill>
        <p:spPr>
          <a:xfrm>
            <a:off x="765064" y="1387916"/>
            <a:ext cx="7326686" cy="4357867"/>
          </a:xfrm>
          <a:prstGeom prst="rect">
            <a:avLst/>
          </a:prstGeom>
        </p:spPr>
      </p:pic>
    </p:spTree>
    <p:extLst>
      <p:ext uri="{BB962C8B-B14F-4D97-AF65-F5344CB8AC3E}">
        <p14:creationId xmlns:p14="http://schemas.microsoft.com/office/powerpoint/2010/main" val="3823923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06626" cy="947714"/>
          </a:xfrm>
        </p:spPr>
        <p:txBody>
          <a:bodyPr>
            <a:normAutofit/>
          </a:bodyPr>
          <a:lstStyle/>
          <a:p>
            <a:r>
              <a:rPr lang="en-US" sz="3200" i="1">
                <a:solidFill>
                  <a:srgbClr val="C00000"/>
                </a:solidFill>
                <a:latin typeface="Arial" panose="020B0604020202020204" pitchFamily="34" charset="0"/>
                <a:cs typeface="Arial" panose="020B0604020202020204" pitchFamily="34" charset="0"/>
              </a:rPr>
              <a:t>Fall-to-Fall Retention</a:t>
            </a:r>
          </a:p>
        </p:txBody>
      </p:sp>
      <p:sp>
        <p:nvSpPr>
          <p:cNvPr id="6" name="Rectangle 5">
            <a:extLst>
              <a:ext uri="{FF2B5EF4-FFF2-40B4-BE49-F238E27FC236}">
                <a16:creationId xmlns:a16="http://schemas.microsoft.com/office/drawing/2014/main" id="{28D30220-9332-4CE2-8FB3-851A6A3EC043}"/>
              </a:ext>
            </a:extLst>
          </p:cNvPr>
          <p:cNvSpPr/>
          <p:nvPr/>
        </p:nvSpPr>
        <p:spPr>
          <a:xfrm>
            <a:off x="457200" y="5913982"/>
            <a:ext cx="7715250" cy="25391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Source: BCCC Performance Accountability Report for MHEC. </a:t>
            </a:r>
            <a:r>
              <a:rPr kumimoji="0" lang="en-US" sz="1050" b="0" i="0" u="none" strike="noStrike" kern="1200" cap="none" spc="0" normalizeH="0" baseline="0" noProof="0">
                <a:ln>
                  <a:noFill/>
                </a:ln>
                <a:solidFill>
                  <a:prstClr val="black"/>
                </a:solidFill>
                <a:effectLst/>
                <a:uLnTx/>
                <a:uFillTx/>
                <a:latin typeface="Palatino Linotype"/>
                <a:ea typeface="+mn-ea"/>
                <a:cs typeface="+mn-cs"/>
              </a:rPr>
              <a:t> </a:t>
            </a:r>
          </a:p>
        </p:txBody>
      </p:sp>
      <p:grpSp>
        <p:nvGrpSpPr>
          <p:cNvPr id="7" name="Group 6"/>
          <p:cNvGrpSpPr/>
          <p:nvPr/>
        </p:nvGrpSpPr>
        <p:grpSpPr>
          <a:xfrm>
            <a:off x="0" y="-16353"/>
            <a:ext cx="9153525" cy="308255"/>
            <a:chOff x="0" y="-16353"/>
            <a:chExt cx="9153525" cy="308255"/>
          </a:xfrm>
        </p:grpSpPr>
        <p:sp>
          <p:nvSpPr>
            <p:cNvPr id="8" name="TextBox 7"/>
            <p:cNvSpPr txBox="1"/>
            <p:nvPr/>
          </p:nvSpPr>
          <p:spPr>
            <a:xfrm>
              <a:off x="0" y="-16353"/>
              <a:ext cx="4572000" cy="307777"/>
            </a:xfrm>
            <a:prstGeom prst="rect">
              <a:avLst/>
            </a:prstGeom>
            <a:solidFill>
              <a:srgbClr val="FFC102"/>
            </a:solidFill>
          </p:spPr>
          <p:txBody>
            <a:bodyPr wrap="square" rtlCol="0">
              <a:spAutoFit/>
            </a:bodyPr>
            <a:lstStyle/>
            <a:p>
              <a:pPr algn="ctr"/>
              <a:r>
                <a:rPr lang="en-US" sz="1400" b="1"/>
                <a:t>Operating &amp; Capital Budget</a:t>
              </a:r>
            </a:p>
          </p:txBody>
        </p:sp>
        <p:sp>
          <p:nvSpPr>
            <p:cNvPr id="9" name="TextBox 8"/>
            <p:cNvSpPr txBox="1"/>
            <p:nvPr/>
          </p:nvSpPr>
          <p:spPr>
            <a:xfrm>
              <a:off x="4572000" y="-15875"/>
              <a:ext cx="4581525" cy="307777"/>
            </a:xfrm>
            <a:prstGeom prst="rect">
              <a:avLst/>
            </a:prstGeom>
            <a:solidFill>
              <a:schemeClr val="tx1"/>
            </a:solidFill>
          </p:spPr>
          <p:txBody>
            <a:bodyPr wrap="square" rtlCol="0">
              <a:spAutoFit/>
            </a:bodyPr>
            <a:lstStyle/>
            <a:p>
              <a:pPr algn="ctr"/>
              <a:r>
                <a:rPr lang="en-US" sz="1400" b="1">
                  <a:solidFill>
                    <a:schemeClr val="bg1"/>
                  </a:solidFill>
                </a:rPr>
                <a:t>Baltimore City Community College</a:t>
              </a:r>
            </a:p>
          </p:txBody>
        </p:sp>
      </p:grpSp>
      <p:grpSp>
        <p:nvGrpSpPr>
          <p:cNvPr id="10" name="Group 9"/>
          <p:cNvGrpSpPr/>
          <p:nvPr/>
        </p:nvGrpSpPr>
        <p:grpSpPr>
          <a:xfrm>
            <a:off x="0" y="6429376"/>
            <a:ext cx="9144000" cy="438150"/>
            <a:chOff x="0" y="6476998"/>
            <a:chExt cx="9144000" cy="390527"/>
          </a:xfrm>
        </p:grpSpPr>
        <p:sp>
          <p:nvSpPr>
            <p:cNvPr id="11" name="Rectangle 10">
              <a:extLst>
                <a:ext uri="{FF2B5EF4-FFF2-40B4-BE49-F238E27FC236}">
                  <a16:creationId xmlns:a16="http://schemas.microsoft.com/office/drawing/2014/main" id="{F30A8804-E41D-6146-961E-102E70C70B01}"/>
                </a:ext>
              </a:extLst>
            </p:cNvPr>
            <p:cNvSpPr/>
            <p:nvPr/>
          </p:nvSpPr>
          <p:spPr>
            <a:xfrm>
              <a:off x="0" y="6477000"/>
              <a:ext cx="9144000" cy="39052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3569" eaLnBrk="0" fontAlgn="base" hangingPunct="0">
                <a:spcBef>
                  <a:spcPct val="0"/>
                </a:spcBef>
                <a:spcAft>
                  <a:spcPct val="0"/>
                </a:spcAft>
                <a:defRPr/>
              </a:pPr>
              <a:endParaRPr lang="en-US" sz="1500">
                <a:solidFill>
                  <a:srgbClr val="009894"/>
                </a:solidFill>
                <a:latin typeface="Calibri" panose="020F0502020204030204"/>
              </a:endParaRPr>
            </a:p>
          </p:txBody>
        </p:sp>
        <p:sp>
          <p:nvSpPr>
            <p:cNvPr id="12" name="Triangle 2">
              <a:extLst>
                <a:ext uri="{FF2B5EF4-FFF2-40B4-BE49-F238E27FC236}">
                  <a16:creationId xmlns:a16="http://schemas.microsoft.com/office/drawing/2014/main" id="{BD3FF251-7C82-6E42-8F66-6686C4BFB0AD}"/>
                </a:ext>
              </a:extLst>
            </p:cNvPr>
            <p:cNvSpPr/>
            <p:nvPr/>
          </p:nvSpPr>
          <p:spPr>
            <a:xfrm rot="16200000" flipV="1">
              <a:off x="576262" y="6510337"/>
              <a:ext cx="381000" cy="314325"/>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3569" eaLnBrk="0" fontAlgn="base" hangingPunct="0">
                <a:spcBef>
                  <a:spcPct val="0"/>
                </a:spcBef>
                <a:spcAft>
                  <a:spcPct val="0"/>
                </a:spcAft>
                <a:defRPr/>
              </a:pPr>
              <a:endParaRPr lang="en-US" sz="1500">
                <a:solidFill>
                  <a:srgbClr val="FFFFFF"/>
                </a:solidFill>
                <a:latin typeface="Calibri" panose="020F0502020204030204"/>
              </a:endParaRPr>
            </a:p>
          </p:txBody>
        </p:sp>
        <p:sp>
          <p:nvSpPr>
            <p:cNvPr id="13" name="Triangle 2">
              <a:extLst>
                <a:ext uri="{FF2B5EF4-FFF2-40B4-BE49-F238E27FC236}">
                  <a16:creationId xmlns:a16="http://schemas.microsoft.com/office/drawing/2014/main" id="{BD3FF251-7C82-6E42-8F66-6686C4BFB0AD}"/>
                </a:ext>
              </a:extLst>
            </p:cNvPr>
            <p:cNvSpPr/>
            <p:nvPr/>
          </p:nvSpPr>
          <p:spPr>
            <a:xfrm rot="16200000" flipV="1">
              <a:off x="1038222" y="6510336"/>
              <a:ext cx="381001" cy="314325"/>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3569" eaLnBrk="0" fontAlgn="base" hangingPunct="0">
                <a:spcBef>
                  <a:spcPct val="0"/>
                </a:spcBef>
                <a:spcAft>
                  <a:spcPct val="0"/>
                </a:spcAft>
                <a:defRPr/>
              </a:pPr>
              <a:endParaRPr lang="en-US" sz="1500">
                <a:solidFill>
                  <a:srgbClr val="FFFFFF"/>
                </a:solidFill>
                <a:latin typeface="Calibri" panose="020F0502020204030204"/>
              </a:endParaRPr>
            </a:p>
          </p:txBody>
        </p:sp>
      </p:grpSp>
      <p:pic>
        <p:nvPicPr>
          <p:cNvPr id="14" name="Picture 13">
            <a:extLst>
              <a:ext uri="{FF2B5EF4-FFF2-40B4-BE49-F238E27FC236}">
                <a16:creationId xmlns:a16="http://schemas.microsoft.com/office/drawing/2014/main" id="{EA6B368E-F991-434D-87B0-9158741C47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6476998"/>
            <a:ext cx="533400" cy="322324"/>
          </a:xfrm>
          <a:prstGeom prst="rect">
            <a:avLst/>
          </a:prstGeom>
        </p:spPr>
      </p:pic>
      <p:sp>
        <p:nvSpPr>
          <p:cNvPr id="16" name="TextBox 15"/>
          <p:cNvSpPr txBox="1"/>
          <p:nvPr/>
        </p:nvSpPr>
        <p:spPr>
          <a:xfrm>
            <a:off x="7696200" y="6546522"/>
            <a:ext cx="947740" cy="276999"/>
          </a:xfrm>
          <a:prstGeom prst="rect">
            <a:avLst/>
          </a:prstGeom>
          <a:noFill/>
        </p:spPr>
        <p:txBody>
          <a:bodyPr wrap="square" rtlCol="0">
            <a:spAutoFit/>
          </a:bodyPr>
          <a:lstStyle/>
          <a:p>
            <a:r>
              <a:rPr lang="en-US" sz="1200" dirty="0">
                <a:solidFill>
                  <a:schemeClr val="bg1"/>
                </a:solidFill>
              </a:rPr>
              <a:t>Page 14</a:t>
            </a:r>
            <a:r>
              <a:rPr lang="en-US" sz="1200" dirty="0"/>
              <a:t> </a:t>
            </a:r>
            <a:r>
              <a:rPr lang="en-US" sz="1200" dirty="0">
                <a:solidFill>
                  <a:srgbClr val="FFC000"/>
                </a:solidFill>
                <a:latin typeface="Calibri" panose="020F0502020204030204" pitchFamily="34" charset="0"/>
                <a:cs typeface="Calibri" panose="020F0502020204030204" pitchFamily="34" charset="0"/>
              </a:rPr>
              <a:t>│</a:t>
            </a:r>
            <a:endParaRPr lang="en-US" sz="1200" dirty="0">
              <a:solidFill>
                <a:srgbClr val="FFC000"/>
              </a:solidFill>
            </a:endParaRPr>
          </a:p>
        </p:txBody>
      </p:sp>
      <p:pic>
        <p:nvPicPr>
          <p:cNvPr id="5" name="Picture 17" descr="A screenshot of a cell phone&#10;&#10;Description automatically generated">
            <a:extLst>
              <a:ext uri="{FF2B5EF4-FFF2-40B4-BE49-F238E27FC236}">
                <a16:creationId xmlns:a16="http://schemas.microsoft.com/office/drawing/2014/main" id="{F768319E-EB1F-4E99-8A39-34186DF98EE5}"/>
              </a:ext>
            </a:extLst>
          </p:cNvPr>
          <p:cNvPicPr>
            <a:picLocks noChangeAspect="1"/>
          </p:cNvPicPr>
          <p:nvPr/>
        </p:nvPicPr>
        <p:blipFill>
          <a:blip r:embed="rId4"/>
          <a:stretch>
            <a:fillRect/>
          </a:stretch>
        </p:blipFill>
        <p:spPr>
          <a:xfrm>
            <a:off x="1155637" y="1179217"/>
            <a:ext cx="6752315" cy="3603545"/>
          </a:xfrm>
          <a:prstGeom prst="rect">
            <a:avLst/>
          </a:prstGeom>
        </p:spPr>
      </p:pic>
      <p:graphicFrame>
        <p:nvGraphicFramePr>
          <p:cNvPr id="19" name="Table 18">
            <a:extLst>
              <a:ext uri="{FF2B5EF4-FFF2-40B4-BE49-F238E27FC236}">
                <a16:creationId xmlns:a16="http://schemas.microsoft.com/office/drawing/2014/main" id="{2524BCC6-EA65-4009-8AC0-7ADB0366EF09}"/>
              </a:ext>
            </a:extLst>
          </p:cNvPr>
          <p:cNvGraphicFramePr>
            <a:graphicFrameLocks noGrp="1"/>
          </p:cNvGraphicFramePr>
          <p:nvPr>
            <p:extLst>
              <p:ext uri="{D42A27DB-BD31-4B8C-83A1-F6EECF244321}">
                <p14:modId xmlns:p14="http://schemas.microsoft.com/office/powerpoint/2010/main" val="558923646"/>
              </p:ext>
            </p:extLst>
          </p:nvPr>
        </p:nvGraphicFramePr>
        <p:xfrm>
          <a:off x="746820" y="4808797"/>
          <a:ext cx="5875886" cy="590238"/>
        </p:xfrm>
        <a:graphic>
          <a:graphicData uri="http://schemas.openxmlformats.org/drawingml/2006/table">
            <a:tbl>
              <a:tblPr firstRow="1" bandRow="1">
                <a:tableStyleId>{5C22544A-7EE6-4342-B048-85BDC9FD1C3A}</a:tableStyleId>
              </a:tblPr>
              <a:tblGrid>
                <a:gridCol w="1067202">
                  <a:extLst>
                    <a:ext uri="{9D8B030D-6E8A-4147-A177-3AD203B41FA5}">
                      <a16:colId xmlns:a16="http://schemas.microsoft.com/office/drawing/2014/main" val="1328867169"/>
                    </a:ext>
                  </a:extLst>
                </a:gridCol>
                <a:gridCol w="954204">
                  <a:extLst>
                    <a:ext uri="{9D8B030D-6E8A-4147-A177-3AD203B41FA5}">
                      <a16:colId xmlns:a16="http://schemas.microsoft.com/office/drawing/2014/main" val="712662247"/>
                    </a:ext>
                  </a:extLst>
                </a:gridCol>
                <a:gridCol w="941649">
                  <a:extLst>
                    <a:ext uri="{9D8B030D-6E8A-4147-A177-3AD203B41FA5}">
                      <a16:colId xmlns:a16="http://schemas.microsoft.com/office/drawing/2014/main" val="2058606131"/>
                    </a:ext>
                  </a:extLst>
                </a:gridCol>
                <a:gridCol w="979314">
                  <a:extLst>
                    <a:ext uri="{9D8B030D-6E8A-4147-A177-3AD203B41FA5}">
                      <a16:colId xmlns:a16="http://schemas.microsoft.com/office/drawing/2014/main" val="273271344"/>
                    </a:ext>
                  </a:extLst>
                </a:gridCol>
                <a:gridCol w="916537">
                  <a:extLst>
                    <a:ext uri="{9D8B030D-6E8A-4147-A177-3AD203B41FA5}">
                      <a16:colId xmlns:a16="http://schemas.microsoft.com/office/drawing/2014/main" val="2970303166"/>
                    </a:ext>
                  </a:extLst>
                </a:gridCol>
                <a:gridCol w="1016980">
                  <a:extLst>
                    <a:ext uri="{9D8B030D-6E8A-4147-A177-3AD203B41FA5}">
                      <a16:colId xmlns:a16="http://schemas.microsoft.com/office/drawing/2014/main" val="3288725165"/>
                    </a:ext>
                  </a:extLst>
                </a:gridCol>
              </a:tblGrid>
              <a:tr h="315918">
                <a:tc>
                  <a:txBody>
                    <a:bodyPr/>
                    <a:lstStyle/>
                    <a:p>
                      <a:pPr marL="0" algn="ctr" rtl="0" eaLnBrk="1" fontAlgn="base" latinLnBrk="0" hangingPunct="1">
                        <a:spcBef>
                          <a:spcPts val="0"/>
                        </a:spcBef>
                        <a:spcAft>
                          <a:spcPts val="0"/>
                        </a:spcAft>
                      </a:pPr>
                      <a:r>
                        <a:rPr lang="en-US" sz="900" b="0" kern="1200" dirty="0">
                          <a:effectLst/>
                          <a:latin typeface="Arial"/>
                        </a:rPr>
                        <a:t>Developmental Students​</a:t>
                      </a:r>
                      <a:endParaRPr lang="en-US" b="0" dirty="0">
                        <a:effectLst/>
                        <a:latin typeface="Arial"/>
                      </a:endParaRPr>
                    </a:p>
                  </a:txBody>
                  <a:tcPr marL="0" marR="0" marT="0" marB="0" anchor="ctr"/>
                </a:tc>
                <a:tc>
                  <a:txBody>
                    <a:bodyPr/>
                    <a:lstStyle/>
                    <a:p>
                      <a:pPr marL="0" algn="ctr" rtl="0" eaLnBrk="1" fontAlgn="base" latinLnBrk="0" hangingPunct="1">
                        <a:spcBef>
                          <a:spcPts val="0"/>
                        </a:spcBef>
                        <a:spcAft>
                          <a:spcPts val="0"/>
                        </a:spcAft>
                      </a:pPr>
                      <a:r>
                        <a:rPr lang="en-US" sz="1100" b="0" kern="1200" dirty="0">
                          <a:effectLst/>
                          <a:latin typeface="Arial"/>
                        </a:rPr>
                        <a:t>287/870​</a:t>
                      </a:r>
                      <a:endParaRPr lang="en-US" b="0" dirty="0">
                        <a:effectLst/>
                        <a:latin typeface="Arial"/>
                      </a:endParaRPr>
                    </a:p>
                  </a:txBody>
                  <a:tcPr marL="0" marR="0" marT="0" marB="0" anchor="ctr"/>
                </a:tc>
                <a:tc>
                  <a:txBody>
                    <a:bodyPr/>
                    <a:lstStyle/>
                    <a:p>
                      <a:pPr marL="0" algn="ctr" rtl="0" eaLnBrk="1" fontAlgn="base" latinLnBrk="0" hangingPunct="1">
                        <a:spcBef>
                          <a:spcPts val="0"/>
                        </a:spcBef>
                        <a:spcAft>
                          <a:spcPts val="0"/>
                        </a:spcAft>
                      </a:pPr>
                      <a:r>
                        <a:rPr lang="en-US" sz="1100" b="0" kern="1200" dirty="0">
                          <a:effectLst/>
                          <a:latin typeface="Arial"/>
                        </a:rPr>
                        <a:t>292/851​</a:t>
                      </a:r>
                      <a:endParaRPr lang="en-US" b="0" dirty="0">
                        <a:effectLst/>
                        <a:latin typeface="Arial"/>
                      </a:endParaRPr>
                    </a:p>
                  </a:txBody>
                  <a:tcPr marL="0" marR="0" marT="0" marB="0" anchor="ctr"/>
                </a:tc>
                <a:tc>
                  <a:txBody>
                    <a:bodyPr/>
                    <a:lstStyle/>
                    <a:p>
                      <a:pPr marL="0" algn="ctr" rtl="0" eaLnBrk="1" fontAlgn="base" latinLnBrk="0" hangingPunct="1">
                        <a:spcBef>
                          <a:spcPts val="0"/>
                        </a:spcBef>
                        <a:spcAft>
                          <a:spcPts val="0"/>
                        </a:spcAft>
                      </a:pPr>
                      <a:r>
                        <a:rPr lang="en-US" sz="1100" b="0" kern="1200" dirty="0">
                          <a:effectLst/>
                          <a:latin typeface="Arial"/>
                        </a:rPr>
                        <a:t>169/456​</a:t>
                      </a:r>
                      <a:endParaRPr lang="en-US" b="0" dirty="0">
                        <a:effectLst/>
                        <a:latin typeface="Arial"/>
                      </a:endParaRPr>
                    </a:p>
                  </a:txBody>
                  <a:tcPr marL="0" marR="0" marT="0" marB="0" anchor="ctr"/>
                </a:tc>
                <a:tc>
                  <a:txBody>
                    <a:bodyPr/>
                    <a:lstStyle/>
                    <a:p>
                      <a:pPr marL="0" algn="ctr" rtl="0" eaLnBrk="1" fontAlgn="base" latinLnBrk="0" hangingPunct="1">
                        <a:spcBef>
                          <a:spcPts val="0"/>
                        </a:spcBef>
                        <a:spcAft>
                          <a:spcPts val="0"/>
                        </a:spcAft>
                      </a:pPr>
                      <a:r>
                        <a:rPr lang="en-US" sz="1100" b="0" kern="1200" dirty="0">
                          <a:effectLst/>
                          <a:latin typeface="Arial"/>
                        </a:rPr>
                        <a:t>206/555​</a:t>
                      </a:r>
                      <a:endParaRPr lang="en-US" b="0" dirty="0">
                        <a:effectLst/>
                        <a:latin typeface="Arial"/>
                      </a:endParaRPr>
                    </a:p>
                  </a:txBody>
                  <a:tcPr marL="0" marR="0" marT="0" marB="0" anchor="ctr"/>
                </a:tc>
                <a:tc>
                  <a:txBody>
                    <a:bodyPr/>
                    <a:lstStyle/>
                    <a:p>
                      <a:pPr marL="0" algn="ctr" rtl="0" eaLnBrk="1" fontAlgn="base" latinLnBrk="0" hangingPunct="1">
                        <a:spcBef>
                          <a:spcPts val="0"/>
                        </a:spcBef>
                        <a:spcAft>
                          <a:spcPts val="0"/>
                        </a:spcAft>
                      </a:pPr>
                      <a:r>
                        <a:rPr lang="en-US" sz="1100" b="0" kern="1200" dirty="0">
                          <a:effectLst/>
                          <a:latin typeface="Arial"/>
                        </a:rPr>
                        <a:t>361/997​</a:t>
                      </a:r>
                      <a:endParaRPr lang="en-US" b="0" dirty="0">
                        <a:effectLst/>
                        <a:latin typeface="Arial"/>
                      </a:endParaRPr>
                    </a:p>
                  </a:txBody>
                  <a:tcPr marL="0" marR="0" marT="0" marB="0" anchor="ctr"/>
                </a:tc>
                <a:extLst>
                  <a:ext uri="{0D108BD9-81ED-4DB2-BD59-A6C34878D82A}">
                    <a16:rowId xmlns:a16="http://schemas.microsoft.com/office/drawing/2014/main" val="2389427709"/>
                  </a:ext>
                </a:extLst>
              </a:tr>
              <a:tr h="184285">
                <a:tc>
                  <a:txBody>
                    <a:bodyPr/>
                    <a:lstStyle/>
                    <a:p>
                      <a:pPr marL="0" algn="ctr" rtl="0" eaLnBrk="1" fontAlgn="base" latinLnBrk="0" hangingPunct="1">
                        <a:spcBef>
                          <a:spcPts val="0"/>
                        </a:spcBef>
                        <a:spcAft>
                          <a:spcPts val="0"/>
                        </a:spcAft>
                      </a:pPr>
                      <a:r>
                        <a:rPr lang="en-US" sz="900" b="0" kern="1200" dirty="0">
                          <a:effectLst/>
                          <a:latin typeface="Arial"/>
                        </a:rPr>
                        <a:t>Pell Grant Recipients​</a:t>
                      </a:r>
                      <a:endParaRPr lang="en-US" b="0" dirty="0">
                        <a:effectLst/>
                        <a:latin typeface="Arial"/>
                      </a:endParaRPr>
                    </a:p>
                  </a:txBody>
                  <a:tcPr marL="0" marR="0" marT="0" marB="0" anchor="ctr"/>
                </a:tc>
                <a:tc>
                  <a:txBody>
                    <a:bodyPr/>
                    <a:lstStyle/>
                    <a:p>
                      <a:pPr marL="0" algn="ctr" rtl="0" eaLnBrk="1" fontAlgn="base" latinLnBrk="0" hangingPunct="1">
                        <a:spcBef>
                          <a:spcPts val="0"/>
                        </a:spcBef>
                        <a:spcAft>
                          <a:spcPts val="0"/>
                        </a:spcAft>
                      </a:pPr>
                      <a:r>
                        <a:rPr lang="en-US" sz="1100" b="0" kern="1200" dirty="0">
                          <a:effectLst/>
                          <a:latin typeface="Arial"/>
                        </a:rPr>
                        <a:t>235/743​</a:t>
                      </a:r>
                      <a:endParaRPr lang="en-US" b="0" dirty="0">
                        <a:effectLst/>
                        <a:latin typeface="Arial"/>
                      </a:endParaRPr>
                    </a:p>
                  </a:txBody>
                  <a:tcPr marL="0" marR="0" marT="0" marB="0" anchor="ctr"/>
                </a:tc>
                <a:tc>
                  <a:txBody>
                    <a:bodyPr/>
                    <a:lstStyle/>
                    <a:p>
                      <a:pPr marL="0" algn="ctr" rtl="0" eaLnBrk="1" fontAlgn="base" latinLnBrk="0" hangingPunct="1">
                        <a:spcBef>
                          <a:spcPts val="0"/>
                        </a:spcBef>
                        <a:spcAft>
                          <a:spcPts val="0"/>
                        </a:spcAft>
                      </a:pPr>
                      <a:r>
                        <a:rPr lang="en-US" sz="1100" b="0" kern="1200" dirty="0">
                          <a:effectLst/>
                          <a:latin typeface="Arial"/>
                        </a:rPr>
                        <a:t>197/569​</a:t>
                      </a:r>
                      <a:endParaRPr lang="en-US" b="0" dirty="0">
                        <a:effectLst/>
                        <a:latin typeface="Arial"/>
                      </a:endParaRPr>
                    </a:p>
                  </a:txBody>
                  <a:tcPr marL="0" marR="0" marT="0" marB="0" anchor="ctr"/>
                </a:tc>
                <a:tc>
                  <a:txBody>
                    <a:bodyPr/>
                    <a:lstStyle/>
                    <a:p>
                      <a:pPr marL="0" algn="ctr" rtl="0" eaLnBrk="1" fontAlgn="base" latinLnBrk="0" hangingPunct="1">
                        <a:spcBef>
                          <a:spcPts val="0"/>
                        </a:spcBef>
                        <a:spcAft>
                          <a:spcPts val="0"/>
                        </a:spcAft>
                      </a:pPr>
                      <a:r>
                        <a:rPr lang="en-US" sz="1100" b="0" kern="1200" dirty="0">
                          <a:effectLst/>
                          <a:latin typeface="Arial"/>
                        </a:rPr>
                        <a:t>187/538​</a:t>
                      </a:r>
                      <a:endParaRPr lang="en-US" b="0" dirty="0">
                        <a:effectLst/>
                        <a:latin typeface="Arial"/>
                      </a:endParaRPr>
                    </a:p>
                  </a:txBody>
                  <a:tcPr marL="0" marR="0" marT="0" marB="0" anchor="ctr"/>
                </a:tc>
                <a:tc>
                  <a:txBody>
                    <a:bodyPr/>
                    <a:lstStyle/>
                    <a:p>
                      <a:pPr marL="0" algn="ctr" rtl="0" eaLnBrk="1" fontAlgn="base" latinLnBrk="0" hangingPunct="1">
                        <a:spcBef>
                          <a:spcPts val="0"/>
                        </a:spcBef>
                        <a:spcAft>
                          <a:spcPts val="0"/>
                        </a:spcAft>
                      </a:pPr>
                      <a:r>
                        <a:rPr lang="en-US" sz="1100" b="0" kern="1200" dirty="0">
                          <a:effectLst/>
                          <a:latin typeface="Arial"/>
                        </a:rPr>
                        <a:t>166/447​</a:t>
                      </a:r>
                      <a:endParaRPr lang="en-US" b="0" dirty="0">
                        <a:effectLst/>
                        <a:latin typeface="Arial"/>
                      </a:endParaRPr>
                    </a:p>
                  </a:txBody>
                  <a:tcPr marL="0" marR="0" marT="0" marB="0" anchor="ctr"/>
                </a:tc>
                <a:tc>
                  <a:txBody>
                    <a:bodyPr/>
                    <a:lstStyle/>
                    <a:p>
                      <a:pPr marL="0" algn="ctr" rtl="0" eaLnBrk="1" fontAlgn="base" latinLnBrk="0" hangingPunct="1">
                        <a:spcBef>
                          <a:spcPts val="0"/>
                        </a:spcBef>
                        <a:spcAft>
                          <a:spcPts val="0"/>
                        </a:spcAft>
                      </a:pPr>
                      <a:r>
                        <a:rPr lang="en-US" sz="1100" b="0" kern="1200" dirty="0">
                          <a:effectLst/>
                          <a:latin typeface="Arial"/>
                        </a:rPr>
                        <a:t>243/698</a:t>
                      </a:r>
                      <a:endParaRPr lang="en-US" b="0" dirty="0">
                        <a:effectLst/>
                        <a:latin typeface="Arial"/>
                      </a:endParaRPr>
                    </a:p>
                  </a:txBody>
                  <a:tcPr marL="0" marR="0" marT="0" marB="0" anchor="ctr"/>
                </a:tc>
                <a:extLst>
                  <a:ext uri="{0D108BD9-81ED-4DB2-BD59-A6C34878D82A}">
                    <a16:rowId xmlns:a16="http://schemas.microsoft.com/office/drawing/2014/main" val="2233630684"/>
                  </a:ext>
                </a:extLst>
              </a:tr>
            </a:tbl>
          </a:graphicData>
        </a:graphic>
      </p:graphicFrame>
    </p:spTree>
    <p:extLst>
      <p:ext uri="{BB962C8B-B14F-4D97-AF65-F5344CB8AC3E}">
        <p14:creationId xmlns:p14="http://schemas.microsoft.com/office/powerpoint/2010/main" val="3693052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3200" i="1">
                <a:solidFill>
                  <a:srgbClr val="C00000"/>
                </a:solidFill>
                <a:latin typeface="Arial" panose="020B0604020202020204" pitchFamily="34" charset="0"/>
                <a:cs typeface="Arial" panose="020B0604020202020204" pitchFamily="34" charset="0"/>
              </a:rPr>
              <a:t>Fall-to-Fall Retention</a:t>
            </a:r>
          </a:p>
        </p:txBody>
      </p:sp>
      <p:sp>
        <p:nvSpPr>
          <p:cNvPr id="5" name="TextBox 4">
            <a:extLst>
              <a:ext uri="{FF2B5EF4-FFF2-40B4-BE49-F238E27FC236}">
                <a16:creationId xmlns:a16="http://schemas.microsoft.com/office/drawing/2014/main" id="{013FA128-3F1B-41E4-ABAB-87448B975C72}"/>
              </a:ext>
            </a:extLst>
          </p:cNvPr>
          <p:cNvSpPr txBox="1"/>
          <p:nvPr/>
        </p:nvSpPr>
        <p:spPr>
          <a:xfrm>
            <a:off x="609600" y="1676400"/>
            <a:ext cx="8077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 name="Rectangle 7">
            <a:extLst>
              <a:ext uri="{FF2B5EF4-FFF2-40B4-BE49-F238E27FC236}">
                <a16:creationId xmlns:a16="http://schemas.microsoft.com/office/drawing/2014/main" id="{28D30220-9332-4CE2-8FB3-851A6A3EC043}"/>
              </a:ext>
            </a:extLst>
          </p:cNvPr>
          <p:cNvSpPr/>
          <p:nvPr/>
        </p:nvSpPr>
        <p:spPr>
          <a:xfrm>
            <a:off x="766762" y="6068579"/>
            <a:ext cx="7410450" cy="25391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Source: BCCC Performance Accountability Report for MHEC. </a:t>
            </a:r>
            <a:r>
              <a:rPr kumimoji="0" lang="en-US" sz="1050" b="0" i="0" u="none" strike="noStrike" kern="1200" cap="none" spc="0" normalizeH="0" baseline="0" noProof="0">
                <a:ln>
                  <a:noFill/>
                </a:ln>
                <a:solidFill>
                  <a:prstClr val="black"/>
                </a:solidFill>
                <a:effectLst/>
                <a:uLnTx/>
                <a:uFillTx/>
                <a:latin typeface="Palatino Linotype"/>
                <a:ea typeface="+mn-ea"/>
                <a:cs typeface="+mn-cs"/>
              </a:rPr>
              <a:t> </a:t>
            </a:r>
          </a:p>
        </p:txBody>
      </p:sp>
      <p:grpSp>
        <p:nvGrpSpPr>
          <p:cNvPr id="7" name="Group 6"/>
          <p:cNvGrpSpPr/>
          <p:nvPr/>
        </p:nvGrpSpPr>
        <p:grpSpPr>
          <a:xfrm>
            <a:off x="0" y="-16353"/>
            <a:ext cx="9153525" cy="308255"/>
            <a:chOff x="0" y="-16353"/>
            <a:chExt cx="9153525" cy="308255"/>
          </a:xfrm>
        </p:grpSpPr>
        <p:sp>
          <p:nvSpPr>
            <p:cNvPr id="9" name="TextBox 8"/>
            <p:cNvSpPr txBox="1"/>
            <p:nvPr/>
          </p:nvSpPr>
          <p:spPr>
            <a:xfrm>
              <a:off x="0" y="-16353"/>
              <a:ext cx="4572000" cy="307777"/>
            </a:xfrm>
            <a:prstGeom prst="rect">
              <a:avLst/>
            </a:prstGeom>
            <a:solidFill>
              <a:srgbClr val="FFC102"/>
            </a:solidFill>
          </p:spPr>
          <p:txBody>
            <a:bodyPr wrap="square" rtlCol="0">
              <a:spAutoFit/>
            </a:bodyPr>
            <a:lstStyle/>
            <a:p>
              <a:pPr algn="ctr"/>
              <a:r>
                <a:rPr lang="en-US" sz="1400" b="1"/>
                <a:t>Operating &amp; Capital Budget</a:t>
              </a:r>
            </a:p>
          </p:txBody>
        </p:sp>
        <p:sp>
          <p:nvSpPr>
            <p:cNvPr id="10" name="TextBox 9"/>
            <p:cNvSpPr txBox="1"/>
            <p:nvPr/>
          </p:nvSpPr>
          <p:spPr>
            <a:xfrm>
              <a:off x="4572000" y="-15875"/>
              <a:ext cx="4581525" cy="307777"/>
            </a:xfrm>
            <a:prstGeom prst="rect">
              <a:avLst/>
            </a:prstGeom>
            <a:solidFill>
              <a:schemeClr val="tx1"/>
            </a:solidFill>
          </p:spPr>
          <p:txBody>
            <a:bodyPr wrap="square" rtlCol="0">
              <a:spAutoFit/>
            </a:bodyPr>
            <a:lstStyle/>
            <a:p>
              <a:pPr algn="ctr"/>
              <a:r>
                <a:rPr lang="en-US" sz="1400" b="1">
                  <a:solidFill>
                    <a:schemeClr val="bg1"/>
                  </a:solidFill>
                </a:rPr>
                <a:t>Baltimore City Community College</a:t>
              </a:r>
            </a:p>
          </p:txBody>
        </p:sp>
      </p:grpSp>
      <p:grpSp>
        <p:nvGrpSpPr>
          <p:cNvPr id="11" name="Group 10"/>
          <p:cNvGrpSpPr/>
          <p:nvPr/>
        </p:nvGrpSpPr>
        <p:grpSpPr>
          <a:xfrm>
            <a:off x="0" y="6477000"/>
            <a:ext cx="9144000" cy="390525"/>
            <a:chOff x="0" y="6476998"/>
            <a:chExt cx="9144000" cy="390527"/>
          </a:xfrm>
        </p:grpSpPr>
        <p:sp>
          <p:nvSpPr>
            <p:cNvPr id="12" name="Rectangle 11">
              <a:extLst>
                <a:ext uri="{FF2B5EF4-FFF2-40B4-BE49-F238E27FC236}">
                  <a16:creationId xmlns:a16="http://schemas.microsoft.com/office/drawing/2014/main" id="{F30A8804-E41D-6146-961E-102E70C70B01}"/>
                </a:ext>
              </a:extLst>
            </p:cNvPr>
            <p:cNvSpPr/>
            <p:nvPr/>
          </p:nvSpPr>
          <p:spPr>
            <a:xfrm>
              <a:off x="0" y="6477000"/>
              <a:ext cx="9144000" cy="39052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3569" eaLnBrk="0" fontAlgn="base" hangingPunct="0">
                <a:spcBef>
                  <a:spcPct val="0"/>
                </a:spcBef>
                <a:spcAft>
                  <a:spcPct val="0"/>
                </a:spcAft>
                <a:defRPr/>
              </a:pPr>
              <a:endParaRPr lang="en-US" sz="1500">
                <a:solidFill>
                  <a:srgbClr val="009894"/>
                </a:solidFill>
                <a:latin typeface="Calibri" panose="020F0502020204030204"/>
              </a:endParaRPr>
            </a:p>
          </p:txBody>
        </p:sp>
        <p:sp>
          <p:nvSpPr>
            <p:cNvPr id="13" name="Triangle 2">
              <a:extLst>
                <a:ext uri="{FF2B5EF4-FFF2-40B4-BE49-F238E27FC236}">
                  <a16:creationId xmlns:a16="http://schemas.microsoft.com/office/drawing/2014/main" id="{BD3FF251-7C82-6E42-8F66-6686C4BFB0AD}"/>
                </a:ext>
              </a:extLst>
            </p:cNvPr>
            <p:cNvSpPr/>
            <p:nvPr/>
          </p:nvSpPr>
          <p:spPr>
            <a:xfrm rot="16200000" flipV="1">
              <a:off x="576262" y="6510337"/>
              <a:ext cx="381000" cy="314325"/>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3569" eaLnBrk="0" fontAlgn="base" hangingPunct="0">
                <a:spcBef>
                  <a:spcPct val="0"/>
                </a:spcBef>
                <a:spcAft>
                  <a:spcPct val="0"/>
                </a:spcAft>
                <a:defRPr/>
              </a:pPr>
              <a:endParaRPr lang="en-US" sz="1500">
                <a:solidFill>
                  <a:srgbClr val="FFFFFF"/>
                </a:solidFill>
                <a:latin typeface="Calibri" panose="020F0502020204030204"/>
              </a:endParaRPr>
            </a:p>
          </p:txBody>
        </p:sp>
        <p:sp>
          <p:nvSpPr>
            <p:cNvPr id="14" name="Triangle 2">
              <a:extLst>
                <a:ext uri="{FF2B5EF4-FFF2-40B4-BE49-F238E27FC236}">
                  <a16:creationId xmlns:a16="http://schemas.microsoft.com/office/drawing/2014/main" id="{BD3FF251-7C82-6E42-8F66-6686C4BFB0AD}"/>
                </a:ext>
              </a:extLst>
            </p:cNvPr>
            <p:cNvSpPr/>
            <p:nvPr/>
          </p:nvSpPr>
          <p:spPr>
            <a:xfrm rot="16200000" flipV="1">
              <a:off x="1038222" y="6510336"/>
              <a:ext cx="381001" cy="314325"/>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3569" eaLnBrk="0" fontAlgn="base" hangingPunct="0">
                <a:spcBef>
                  <a:spcPct val="0"/>
                </a:spcBef>
                <a:spcAft>
                  <a:spcPct val="0"/>
                </a:spcAft>
                <a:defRPr/>
              </a:pPr>
              <a:endParaRPr lang="en-US" sz="1500">
                <a:solidFill>
                  <a:srgbClr val="FFFFFF"/>
                </a:solidFill>
                <a:latin typeface="Calibri" panose="020F0502020204030204"/>
              </a:endParaRPr>
            </a:p>
          </p:txBody>
        </p:sp>
      </p:grpSp>
      <p:pic>
        <p:nvPicPr>
          <p:cNvPr id="15" name="Picture 14">
            <a:extLst>
              <a:ext uri="{FF2B5EF4-FFF2-40B4-BE49-F238E27FC236}">
                <a16:creationId xmlns:a16="http://schemas.microsoft.com/office/drawing/2014/main" id="{EA6B368E-F991-434D-87B0-9158741C47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6476998"/>
            <a:ext cx="533400" cy="322324"/>
          </a:xfrm>
          <a:prstGeom prst="rect">
            <a:avLst/>
          </a:prstGeom>
        </p:spPr>
      </p:pic>
      <p:sp>
        <p:nvSpPr>
          <p:cNvPr id="17" name="TextBox 16"/>
          <p:cNvSpPr txBox="1"/>
          <p:nvPr/>
        </p:nvSpPr>
        <p:spPr>
          <a:xfrm>
            <a:off x="7662860" y="6546522"/>
            <a:ext cx="947740" cy="276999"/>
          </a:xfrm>
          <a:prstGeom prst="rect">
            <a:avLst/>
          </a:prstGeom>
          <a:noFill/>
        </p:spPr>
        <p:txBody>
          <a:bodyPr wrap="square" rtlCol="0">
            <a:spAutoFit/>
          </a:bodyPr>
          <a:lstStyle/>
          <a:p>
            <a:r>
              <a:rPr lang="en-US" sz="1200" dirty="0">
                <a:solidFill>
                  <a:schemeClr val="bg1"/>
                </a:solidFill>
              </a:rPr>
              <a:t>Page 15</a:t>
            </a:r>
            <a:r>
              <a:rPr lang="en-US" sz="1200" dirty="0"/>
              <a:t> </a:t>
            </a:r>
            <a:r>
              <a:rPr lang="en-US" sz="1200" dirty="0">
                <a:solidFill>
                  <a:srgbClr val="FFC000"/>
                </a:solidFill>
                <a:latin typeface="Calibri" panose="020F0502020204030204" pitchFamily="34" charset="0"/>
                <a:cs typeface="Calibri" panose="020F0502020204030204" pitchFamily="34" charset="0"/>
              </a:rPr>
              <a:t>│</a:t>
            </a:r>
            <a:endParaRPr lang="en-US" sz="1200" dirty="0">
              <a:solidFill>
                <a:srgbClr val="FFC000"/>
              </a:solidFill>
            </a:endParaRPr>
          </a:p>
        </p:txBody>
      </p:sp>
      <p:graphicFrame>
        <p:nvGraphicFramePr>
          <p:cNvPr id="18" name="Table 17">
            <a:extLst>
              <a:ext uri="{FF2B5EF4-FFF2-40B4-BE49-F238E27FC236}">
                <a16:creationId xmlns:a16="http://schemas.microsoft.com/office/drawing/2014/main" id="{C3B271D7-919B-4452-8F3E-7FEC166538DC}"/>
              </a:ext>
            </a:extLst>
          </p:cNvPr>
          <p:cNvGraphicFramePr>
            <a:graphicFrameLocks noGrp="1"/>
          </p:cNvGraphicFramePr>
          <p:nvPr>
            <p:extLst>
              <p:ext uri="{D42A27DB-BD31-4B8C-83A1-F6EECF244321}">
                <p14:modId xmlns:p14="http://schemas.microsoft.com/office/powerpoint/2010/main" val="1773540443"/>
              </p:ext>
            </p:extLst>
          </p:nvPr>
        </p:nvGraphicFramePr>
        <p:xfrm>
          <a:off x="617482" y="5215758"/>
          <a:ext cx="5879515" cy="960120"/>
        </p:xfrm>
        <a:graphic>
          <a:graphicData uri="http://schemas.openxmlformats.org/drawingml/2006/table">
            <a:tbl>
              <a:tblPr firstRow="1" bandRow="1">
                <a:tableStyleId>{5C22544A-7EE6-4342-B048-85BDC9FD1C3A}</a:tableStyleId>
              </a:tblPr>
              <a:tblGrid>
                <a:gridCol w="996760">
                  <a:extLst>
                    <a:ext uri="{9D8B030D-6E8A-4147-A177-3AD203B41FA5}">
                      <a16:colId xmlns:a16="http://schemas.microsoft.com/office/drawing/2014/main" val="2242768658"/>
                    </a:ext>
                  </a:extLst>
                </a:gridCol>
                <a:gridCol w="975491">
                  <a:extLst>
                    <a:ext uri="{9D8B030D-6E8A-4147-A177-3AD203B41FA5}">
                      <a16:colId xmlns:a16="http://schemas.microsoft.com/office/drawing/2014/main" val="3840485847"/>
                    </a:ext>
                  </a:extLst>
                </a:gridCol>
                <a:gridCol w="924610">
                  <a:extLst>
                    <a:ext uri="{9D8B030D-6E8A-4147-A177-3AD203B41FA5}">
                      <a16:colId xmlns:a16="http://schemas.microsoft.com/office/drawing/2014/main" val="148944842"/>
                    </a:ext>
                  </a:extLst>
                </a:gridCol>
                <a:gridCol w="975183">
                  <a:extLst>
                    <a:ext uri="{9D8B030D-6E8A-4147-A177-3AD203B41FA5}">
                      <a16:colId xmlns:a16="http://schemas.microsoft.com/office/drawing/2014/main" val="3333451489"/>
                    </a:ext>
                  </a:extLst>
                </a:gridCol>
                <a:gridCol w="951778">
                  <a:extLst>
                    <a:ext uri="{9D8B030D-6E8A-4147-A177-3AD203B41FA5}">
                      <a16:colId xmlns:a16="http://schemas.microsoft.com/office/drawing/2014/main" val="4255387902"/>
                    </a:ext>
                  </a:extLst>
                </a:gridCol>
                <a:gridCol w="1055693">
                  <a:extLst>
                    <a:ext uri="{9D8B030D-6E8A-4147-A177-3AD203B41FA5}">
                      <a16:colId xmlns:a16="http://schemas.microsoft.com/office/drawing/2014/main" val="3520469976"/>
                    </a:ext>
                  </a:extLst>
                </a:gridCol>
              </a:tblGrid>
              <a:tr h="295996">
                <a:tc>
                  <a:txBody>
                    <a:bodyPr/>
                    <a:lstStyle/>
                    <a:p>
                      <a:pPr marL="0" algn="ctr" rtl="0" eaLnBrk="1" fontAlgn="b" latinLnBrk="0" hangingPunct="1">
                        <a:spcBef>
                          <a:spcPts val="0"/>
                        </a:spcBef>
                        <a:spcAft>
                          <a:spcPts val="0"/>
                        </a:spcAft>
                      </a:pPr>
                      <a:r>
                        <a:rPr lang="en-US" sz="900" kern="1200">
                          <a:effectLst/>
                          <a:latin typeface="Arial"/>
                        </a:rPr>
                        <a:t>Full-Time Degree/Certificate-Seeking Students</a:t>
                      </a:r>
                      <a:endParaRPr lang="en-US" sz="900">
                        <a:effectLst/>
                        <a:latin typeface="Arial"/>
                      </a:endParaRPr>
                    </a:p>
                  </a:txBody>
                  <a:tcPr marL="0" marR="0" marT="0" marB="0" anchor="ctr"/>
                </a:tc>
                <a:tc>
                  <a:txBody>
                    <a:bodyPr/>
                    <a:lstStyle/>
                    <a:p>
                      <a:pPr marL="0" marR="0" indent="0" algn="ctr" rtl="0" eaLnBrk="1" fontAlgn="b" latinLnBrk="0" hangingPunct="1">
                        <a:spcBef>
                          <a:spcPts val="0"/>
                        </a:spcBef>
                        <a:spcAft>
                          <a:spcPts val="0"/>
                        </a:spcAft>
                      </a:pPr>
                      <a:r>
                        <a:rPr lang="en-US" sz="900" kern="1200">
                          <a:effectLst/>
                          <a:latin typeface="Arial"/>
                        </a:rPr>
                        <a:t>180/406</a:t>
                      </a:r>
                      <a:endParaRPr lang="en-US" sz="900">
                        <a:effectLst/>
                        <a:latin typeface="Arial"/>
                      </a:endParaRPr>
                    </a:p>
                  </a:txBody>
                  <a:tcPr marL="0" marR="0" marT="0" marB="0" anchor="ctr"/>
                </a:tc>
                <a:tc>
                  <a:txBody>
                    <a:bodyPr/>
                    <a:lstStyle/>
                    <a:p>
                      <a:pPr marL="0" algn="ctr" rtl="0" eaLnBrk="1" fontAlgn="b" latinLnBrk="0" hangingPunct="1">
                        <a:spcBef>
                          <a:spcPts val="0"/>
                        </a:spcBef>
                        <a:spcAft>
                          <a:spcPts val="0"/>
                        </a:spcAft>
                      </a:pPr>
                      <a:r>
                        <a:rPr lang="en-US" sz="900" kern="1200">
                          <a:effectLst/>
                          <a:latin typeface="Arial"/>
                        </a:rPr>
                        <a:t>178/393</a:t>
                      </a:r>
                      <a:endParaRPr lang="en-US" sz="900">
                        <a:effectLst/>
                        <a:latin typeface="Arial"/>
                      </a:endParaRPr>
                    </a:p>
                  </a:txBody>
                  <a:tcPr marL="0" marR="0" marT="0" marB="0" anchor="ctr"/>
                </a:tc>
                <a:tc>
                  <a:txBody>
                    <a:bodyPr/>
                    <a:lstStyle/>
                    <a:p>
                      <a:pPr marL="0" algn="ctr" rtl="0" eaLnBrk="1" fontAlgn="b" latinLnBrk="0" hangingPunct="1">
                        <a:spcBef>
                          <a:spcPts val="0"/>
                        </a:spcBef>
                        <a:spcAft>
                          <a:spcPts val="0"/>
                        </a:spcAft>
                      </a:pPr>
                      <a:r>
                        <a:rPr lang="en-US" sz="900" kern="1200">
                          <a:effectLst/>
                          <a:latin typeface="Arial"/>
                        </a:rPr>
                        <a:t>145/320</a:t>
                      </a:r>
                      <a:endParaRPr lang="en-US" sz="900">
                        <a:effectLst/>
                        <a:latin typeface="Arial"/>
                      </a:endParaRPr>
                    </a:p>
                  </a:txBody>
                  <a:tcPr marL="0" marR="0" marT="0" marB="0" anchor="ctr"/>
                </a:tc>
                <a:tc>
                  <a:txBody>
                    <a:bodyPr/>
                    <a:lstStyle/>
                    <a:p>
                      <a:pPr marL="0" marR="0" indent="0" algn="ctr" rtl="0" eaLnBrk="1" fontAlgn="b" latinLnBrk="0" hangingPunct="1">
                        <a:spcBef>
                          <a:spcPts val="0"/>
                        </a:spcBef>
                        <a:spcAft>
                          <a:spcPts val="0"/>
                        </a:spcAft>
                      </a:pPr>
                      <a:r>
                        <a:rPr lang="en-US" sz="900" kern="1200">
                          <a:effectLst/>
                          <a:latin typeface="Arial"/>
                        </a:rPr>
                        <a:t>137/319</a:t>
                      </a:r>
                      <a:endParaRPr lang="en-US" sz="900">
                        <a:effectLst/>
                        <a:latin typeface="Arial"/>
                      </a:endParaRPr>
                    </a:p>
                  </a:txBody>
                  <a:tcPr marL="0" marR="0" marT="0" marB="0" anchor="ctr"/>
                </a:tc>
                <a:tc>
                  <a:txBody>
                    <a:bodyPr/>
                    <a:lstStyle/>
                    <a:p>
                      <a:pPr marL="0" algn="ctr" rtl="0" eaLnBrk="1" fontAlgn="b" latinLnBrk="0" hangingPunct="1">
                        <a:spcBef>
                          <a:spcPts val="0"/>
                        </a:spcBef>
                        <a:spcAft>
                          <a:spcPts val="0"/>
                        </a:spcAft>
                      </a:pPr>
                      <a:r>
                        <a:rPr lang="en-US" sz="900" kern="1200">
                          <a:effectLst/>
                          <a:latin typeface="Arial"/>
                        </a:rPr>
                        <a:t>267/596</a:t>
                      </a:r>
                      <a:endParaRPr lang="en-US" sz="900">
                        <a:effectLst/>
                        <a:latin typeface="Arial"/>
                      </a:endParaRPr>
                    </a:p>
                  </a:txBody>
                  <a:tcPr marL="0" marR="0" marT="0" marB="0" anchor="ctr"/>
                </a:tc>
                <a:extLst>
                  <a:ext uri="{0D108BD9-81ED-4DB2-BD59-A6C34878D82A}">
                    <a16:rowId xmlns:a16="http://schemas.microsoft.com/office/drawing/2014/main" val="2807961803"/>
                  </a:ext>
                </a:extLst>
              </a:tr>
              <a:tr h="295996">
                <a:tc>
                  <a:txBody>
                    <a:bodyPr/>
                    <a:lstStyle/>
                    <a:p>
                      <a:pPr marL="0" algn="ctr" rtl="0" eaLnBrk="1" fontAlgn="b" latinLnBrk="0" hangingPunct="1">
                        <a:spcBef>
                          <a:spcPts val="0"/>
                        </a:spcBef>
                        <a:spcAft>
                          <a:spcPts val="0"/>
                        </a:spcAft>
                      </a:pPr>
                      <a:r>
                        <a:rPr lang="en-US" sz="900" kern="1200">
                          <a:effectLst/>
                          <a:latin typeface="Arial"/>
                        </a:rPr>
                        <a:t>Part-Time Degree/Certificate- Seeking Students</a:t>
                      </a:r>
                      <a:endParaRPr lang="en-US" sz="900">
                        <a:effectLst/>
                        <a:latin typeface="Arial"/>
                      </a:endParaRPr>
                    </a:p>
                  </a:txBody>
                  <a:tcPr marL="0" marR="0" marT="0" marB="0" anchor="ctr"/>
                </a:tc>
                <a:tc>
                  <a:txBody>
                    <a:bodyPr/>
                    <a:lstStyle/>
                    <a:p>
                      <a:pPr marL="0" marR="0" indent="0" algn="ctr" rtl="0" eaLnBrk="1" fontAlgn="b" latinLnBrk="0" hangingPunct="1">
                        <a:spcBef>
                          <a:spcPts val="0"/>
                        </a:spcBef>
                        <a:spcAft>
                          <a:spcPts val="0"/>
                        </a:spcAft>
                      </a:pPr>
                      <a:r>
                        <a:rPr lang="en-US" sz="900" kern="1200">
                          <a:effectLst/>
                          <a:latin typeface="Arial"/>
                        </a:rPr>
                        <a:t>154/579</a:t>
                      </a:r>
                      <a:endParaRPr lang="en-US" sz="900">
                        <a:effectLst/>
                        <a:latin typeface="Arial"/>
                      </a:endParaRPr>
                    </a:p>
                  </a:txBody>
                  <a:tcPr marL="0" marR="0" marT="0" marB="0" anchor="ctr"/>
                </a:tc>
                <a:tc>
                  <a:txBody>
                    <a:bodyPr/>
                    <a:lstStyle/>
                    <a:p>
                      <a:pPr marL="0" algn="ctr" rtl="0" eaLnBrk="1" fontAlgn="b" latinLnBrk="0" hangingPunct="1">
                        <a:spcBef>
                          <a:spcPts val="0"/>
                        </a:spcBef>
                        <a:spcAft>
                          <a:spcPts val="0"/>
                        </a:spcAft>
                      </a:pPr>
                      <a:r>
                        <a:rPr lang="en-US" sz="900" kern="1200">
                          <a:effectLst/>
                          <a:latin typeface="Arial"/>
                        </a:rPr>
                        <a:t>142/543</a:t>
                      </a:r>
                      <a:endParaRPr lang="en-US" sz="900">
                        <a:effectLst/>
                        <a:latin typeface="Arial"/>
                      </a:endParaRPr>
                    </a:p>
                  </a:txBody>
                  <a:tcPr marL="0" marR="0" marT="0" marB="0" anchor="ctr"/>
                </a:tc>
                <a:tc>
                  <a:txBody>
                    <a:bodyPr/>
                    <a:lstStyle/>
                    <a:p>
                      <a:pPr marL="0" algn="ctr" rtl="0" eaLnBrk="1" fontAlgn="b" latinLnBrk="0" hangingPunct="1">
                        <a:spcBef>
                          <a:spcPts val="0"/>
                        </a:spcBef>
                        <a:spcAft>
                          <a:spcPts val="0"/>
                        </a:spcAft>
                      </a:pPr>
                      <a:r>
                        <a:rPr lang="en-US" sz="900" kern="1200">
                          <a:effectLst/>
                          <a:latin typeface="Arial"/>
                        </a:rPr>
                        <a:t>123/432</a:t>
                      </a:r>
                      <a:endParaRPr lang="en-US" sz="900">
                        <a:effectLst/>
                        <a:latin typeface="Arial"/>
                      </a:endParaRPr>
                    </a:p>
                  </a:txBody>
                  <a:tcPr marL="0" marR="0" marT="0" marB="0" anchor="ctr"/>
                </a:tc>
                <a:tc>
                  <a:txBody>
                    <a:bodyPr/>
                    <a:lstStyle/>
                    <a:p>
                      <a:pPr marL="0" algn="ctr" rtl="0" eaLnBrk="1" fontAlgn="b" latinLnBrk="0" hangingPunct="1">
                        <a:spcBef>
                          <a:spcPts val="0"/>
                        </a:spcBef>
                        <a:spcAft>
                          <a:spcPts val="0"/>
                        </a:spcAft>
                      </a:pPr>
                      <a:r>
                        <a:rPr lang="en-US" sz="900" kern="1200">
                          <a:effectLst/>
                          <a:latin typeface="Arial"/>
                        </a:rPr>
                        <a:t>104/311</a:t>
                      </a:r>
                      <a:endParaRPr lang="en-US" sz="900">
                        <a:effectLst/>
                        <a:latin typeface="Arial"/>
                      </a:endParaRPr>
                    </a:p>
                  </a:txBody>
                  <a:tcPr marL="0" marR="0" marT="0" marB="0" anchor="ctr"/>
                </a:tc>
                <a:tc>
                  <a:txBody>
                    <a:bodyPr/>
                    <a:lstStyle/>
                    <a:p>
                      <a:pPr marL="0" algn="ctr" rtl="0" eaLnBrk="1" fontAlgn="b" latinLnBrk="0" hangingPunct="1">
                        <a:spcBef>
                          <a:spcPts val="0"/>
                        </a:spcBef>
                        <a:spcAft>
                          <a:spcPts val="0"/>
                        </a:spcAft>
                      </a:pPr>
                      <a:r>
                        <a:rPr lang="en-US" sz="900" kern="1200">
                          <a:effectLst/>
                          <a:latin typeface="Arial"/>
                        </a:rPr>
                        <a:t>105/446</a:t>
                      </a:r>
                      <a:endParaRPr lang="en-US" sz="900">
                        <a:effectLst/>
                        <a:latin typeface="Arial"/>
                      </a:endParaRPr>
                    </a:p>
                  </a:txBody>
                  <a:tcPr marL="0" marR="0" marT="0" marB="0" anchor="ctr"/>
                </a:tc>
                <a:extLst>
                  <a:ext uri="{0D108BD9-81ED-4DB2-BD59-A6C34878D82A}">
                    <a16:rowId xmlns:a16="http://schemas.microsoft.com/office/drawing/2014/main" val="2764210275"/>
                  </a:ext>
                </a:extLst>
              </a:tr>
            </a:tbl>
          </a:graphicData>
        </a:graphic>
      </p:graphicFrame>
      <p:pic>
        <p:nvPicPr>
          <p:cNvPr id="6" name="Picture 15" descr="A close up of a map&#10;&#10;Description automatically generated">
            <a:extLst>
              <a:ext uri="{FF2B5EF4-FFF2-40B4-BE49-F238E27FC236}">
                <a16:creationId xmlns:a16="http://schemas.microsoft.com/office/drawing/2014/main" id="{F7E46932-C1EE-4C39-95D5-974E2DF256A8}"/>
              </a:ext>
            </a:extLst>
          </p:cNvPr>
          <p:cNvPicPr>
            <a:picLocks noChangeAspect="1"/>
          </p:cNvPicPr>
          <p:nvPr/>
        </p:nvPicPr>
        <p:blipFill>
          <a:blip r:embed="rId4"/>
          <a:stretch>
            <a:fillRect/>
          </a:stretch>
        </p:blipFill>
        <p:spPr>
          <a:xfrm>
            <a:off x="599088" y="1535468"/>
            <a:ext cx="8011511" cy="3445480"/>
          </a:xfrm>
          <a:prstGeom prst="rect">
            <a:avLst/>
          </a:prstGeom>
        </p:spPr>
      </p:pic>
    </p:spTree>
    <p:extLst>
      <p:ext uri="{BB962C8B-B14F-4D97-AF65-F5344CB8AC3E}">
        <p14:creationId xmlns:p14="http://schemas.microsoft.com/office/powerpoint/2010/main" val="1271081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3200" i="1">
                <a:solidFill>
                  <a:srgbClr val="C00000"/>
                </a:solidFill>
                <a:latin typeface="Arial" panose="020B0604020202020204" pitchFamily="34" charset="0"/>
                <a:cs typeface="Arial" panose="020B0604020202020204" pitchFamily="34" charset="0"/>
              </a:rPr>
              <a:t>Full-Time Faculty Demographics</a:t>
            </a:r>
          </a:p>
        </p:txBody>
      </p:sp>
      <p:sp>
        <p:nvSpPr>
          <p:cNvPr id="6" name="Rectangle 5">
            <a:extLst>
              <a:ext uri="{FF2B5EF4-FFF2-40B4-BE49-F238E27FC236}">
                <a16:creationId xmlns:a16="http://schemas.microsoft.com/office/drawing/2014/main" id="{28D30220-9332-4CE2-8FB3-851A6A3EC043}"/>
              </a:ext>
            </a:extLst>
          </p:cNvPr>
          <p:cNvSpPr/>
          <p:nvPr/>
        </p:nvSpPr>
        <p:spPr>
          <a:xfrm>
            <a:off x="1047750" y="6096123"/>
            <a:ext cx="7410450" cy="25391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Source: BCCC Performance Accountability Report for MHEC. </a:t>
            </a:r>
            <a:r>
              <a:rPr kumimoji="0" lang="en-US" sz="1050" b="0" i="0" u="none" strike="noStrike" kern="1200" cap="none" spc="0" normalizeH="0" baseline="0" noProof="0">
                <a:ln>
                  <a:noFill/>
                </a:ln>
                <a:solidFill>
                  <a:prstClr val="black"/>
                </a:solidFill>
                <a:effectLst/>
                <a:uLnTx/>
                <a:uFillTx/>
                <a:latin typeface="Palatino Linotype"/>
                <a:ea typeface="+mn-ea"/>
                <a:cs typeface="+mn-cs"/>
              </a:rPr>
              <a:t> </a:t>
            </a:r>
          </a:p>
        </p:txBody>
      </p:sp>
      <p:grpSp>
        <p:nvGrpSpPr>
          <p:cNvPr id="7" name="Group 6"/>
          <p:cNvGrpSpPr/>
          <p:nvPr/>
        </p:nvGrpSpPr>
        <p:grpSpPr>
          <a:xfrm>
            <a:off x="0" y="-16353"/>
            <a:ext cx="9153525" cy="308255"/>
            <a:chOff x="0" y="-16353"/>
            <a:chExt cx="9153525" cy="308255"/>
          </a:xfrm>
        </p:grpSpPr>
        <p:sp>
          <p:nvSpPr>
            <p:cNvPr id="8" name="TextBox 7"/>
            <p:cNvSpPr txBox="1"/>
            <p:nvPr/>
          </p:nvSpPr>
          <p:spPr>
            <a:xfrm>
              <a:off x="0" y="-16353"/>
              <a:ext cx="4572000" cy="307777"/>
            </a:xfrm>
            <a:prstGeom prst="rect">
              <a:avLst/>
            </a:prstGeom>
            <a:solidFill>
              <a:srgbClr val="FFC102"/>
            </a:solidFill>
          </p:spPr>
          <p:txBody>
            <a:bodyPr wrap="square" rtlCol="0">
              <a:spAutoFit/>
            </a:bodyPr>
            <a:lstStyle/>
            <a:p>
              <a:pPr algn="ctr"/>
              <a:r>
                <a:rPr lang="en-US" sz="1400" b="1"/>
                <a:t>Operating &amp; Capital Budget</a:t>
              </a:r>
            </a:p>
          </p:txBody>
        </p:sp>
        <p:sp>
          <p:nvSpPr>
            <p:cNvPr id="9" name="TextBox 8"/>
            <p:cNvSpPr txBox="1"/>
            <p:nvPr/>
          </p:nvSpPr>
          <p:spPr>
            <a:xfrm>
              <a:off x="4572000" y="-15875"/>
              <a:ext cx="4581525" cy="307777"/>
            </a:xfrm>
            <a:prstGeom prst="rect">
              <a:avLst/>
            </a:prstGeom>
            <a:solidFill>
              <a:schemeClr val="tx1"/>
            </a:solidFill>
          </p:spPr>
          <p:txBody>
            <a:bodyPr wrap="square" rtlCol="0">
              <a:spAutoFit/>
            </a:bodyPr>
            <a:lstStyle/>
            <a:p>
              <a:pPr algn="ctr"/>
              <a:r>
                <a:rPr lang="en-US" sz="1400" b="1">
                  <a:solidFill>
                    <a:schemeClr val="bg1"/>
                  </a:solidFill>
                </a:rPr>
                <a:t>Baltimore City Community College</a:t>
              </a:r>
            </a:p>
          </p:txBody>
        </p:sp>
      </p:grpSp>
      <p:grpSp>
        <p:nvGrpSpPr>
          <p:cNvPr id="10" name="Group 9"/>
          <p:cNvGrpSpPr/>
          <p:nvPr/>
        </p:nvGrpSpPr>
        <p:grpSpPr>
          <a:xfrm>
            <a:off x="0" y="6476998"/>
            <a:ext cx="9144000" cy="390527"/>
            <a:chOff x="0" y="6476998"/>
            <a:chExt cx="9144000" cy="390527"/>
          </a:xfrm>
        </p:grpSpPr>
        <p:sp>
          <p:nvSpPr>
            <p:cNvPr id="11" name="Rectangle 10">
              <a:extLst>
                <a:ext uri="{FF2B5EF4-FFF2-40B4-BE49-F238E27FC236}">
                  <a16:creationId xmlns:a16="http://schemas.microsoft.com/office/drawing/2014/main" id="{F30A8804-E41D-6146-961E-102E70C70B01}"/>
                </a:ext>
              </a:extLst>
            </p:cNvPr>
            <p:cNvSpPr/>
            <p:nvPr/>
          </p:nvSpPr>
          <p:spPr>
            <a:xfrm>
              <a:off x="0" y="6477000"/>
              <a:ext cx="9144000" cy="39052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3569" eaLnBrk="0" fontAlgn="base" hangingPunct="0">
                <a:spcBef>
                  <a:spcPct val="0"/>
                </a:spcBef>
                <a:spcAft>
                  <a:spcPct val="0"/>
                </a:spcAft>
                <a:defRPr/>
              </a:pPr>
              <a:endParaRPr lang="en-US" sz="1500">
                <a:solidFill>
                  <a:srgbClr val="009894"/>
                </a:solidFill>
                <a:latin typeface="Calibri" panose="020F0502020204030204"/>
              </a:endParaRPr>
            </a:p>
          </p:txBody>
        </p:sp>
        <p:sp>
          <p:nvSpPr>
            <p:cNvPr id="12" name="Triangle 2">
              <a:extLst>
                <a:ext uri="{FF2B5EF4-FFF2-40B4-BE49-F238E27FC236}">
                  <a16:creationId xmlns:a16="http://schemas.microsoft.com/office/drawing/2014/main" id="{BD3FF251-7C82-6E42-8F66-6686C4BFB0AD}"/>
                </a:ext>
              </a:extLst>
            </p:cNvPr>
            <p:cNvSpPr/>
            <p:nvPr/>
          </p:nvSpPr>
          <p:spPr>
            <a:xfrm rot="16200000" flipV="1">
              <a:off x="576262" y="6510337"/>
              <a:ext cx="381000" cy="314325"/>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3569" eaLnBrk="0" fontAlgn="base" hangingPunct="0">
                <a:spcBef>
                  <a:spcPct val="0"/>
                </a:spcBef>
                <a:spcAft>
                  <a:spcPct val="0"/>
                </a:spcAft>
                <a:defRPr/>
              </a:pPr>
              <a:endParaRPr lang="en-US" sz="1500">
                <a:solidFill>
                  <a:srgbClr val="FFFFFF"/>
                </a:solidFill>
                <a:latin typeface="Calibri" panose="020F0502020204030204"/>
              </a:endParaRPr>
            </a:p>
          </p:txBody>
        </p:sp>
        <p:sp>
          <p:nvSpPr>
            <p:cNvPr id="13" name="Triangle 2">
              <a:extLst>
                <a:ext uri="{FF2B5EF4-FFF2-40B4-BE49-F238E27FC236}">
                  <a16:creationId xmlns:a16="http://schemas.microsoft.com/office/drawing/2014/main" id="{BD3FF251-7C82-6E42-8F66-6686C4BFB0AD}"/>
                </a:ext>
              </a:extLst>
            </p:cNvPr>
            <p:cNvSpPr/>
            <p:nvPr/>
          </p:nvSpPr>
          <p:spPr>
            <a:xfrm rot="16200000" flipV="1">
              <a:off x="1038222" y="6510336"/>
              <a:ext cx="381001" cy="314325"/>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3569" eaLnBrk="0" fontAlgn="base" hangingPunct="0">
                <a:spcBef>
                  <a:spcPct val="0"/>
                </a:spcBef>
                <a:spcAft>
                  <a:spcPct val="0"/>
                </a:spcAft>
                <a:defRPr/>
              </a:pPr>
              <a:endParaRPr lang="en-US" sz="1500">
                <a:solidFill>
                  <a:srgbClr val="FFFFFF"/>
                </a:solidFill>
                <a:latin typeface="Calibri" panose="020F0502020204030204"/>
              </a:endParaRPr>
            </a:p>
          </p:txBody>
        </p:sp>
      </p:grpSp>
      <p:pic>
        <p:nvPicPr>
          <p:cNvPr id="14" name="Picture 13">
            <a:extLst>
              <a:ext uri="{FF2B5EF4-FFF2-40B4-BE49-F238E27FC236}">
                <a16:creationId xmlns:a16="http://schemas.microsoft.com/office/drawing/2014/main" id="{EA6B368E-F991-434D-87B0-9158741C47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6476998"/>
            <a:ext cx="533400" cy="322324"/>
          </a:xfrm>
          <a:prstGeom prst="rect">
            <a:avLst/>
          </a:prstGeom>
        </p:spPr>
      </p:pic>
      <p:sp>
        <p:nvSpPr>
          <p:cNvPr id="15" name="TextBox 14"/>
          <p:cNvSpPr txBox="1"/>
          <p:nvPr/>
        </p:nvSpPr>
        <p:spPr>
          <a:xfrm>
            <a:off x="7696200" y="6546522"/>
            <a:ext cx="947740" cy="276999"/>
          </a:xfrm>
          <a:prstGeom prst="rect">
            <a:avLst/>
          </a:prstGeom>
          <a:noFill/>
        </p:spPr>
        <p:txBody>
          <a:bodyPr wrap="square" rtlCol="0">
            <a:spAutoFit/>
          </a:bodyPr>
          <a:lstStyle/>
          <a:p>
            <a:r>
              <a:rPr lang="en-US" sz="1200" dirty="0">
                <a:solidFill>
                  <a:schemeClr val="bg1"/>
                </a:solidFill>
              </a:rPr>
              <a:t>Page 16</a:t>
            </a:r>
            <a:r>
              <a:rPr lang="en-US" sz="1200" dirty="0">
                <a:solidFill>
                  <a:srgbClr val="FFC000"/>
                </a:solidFill>
                <a:latin typeface="Calibri" panose="020F0502020204030204" pitchFamily="34" charset="0"/>
                <a:cs typeface="Calibri" panose="020F0502020204030204" pitchFamily="34" charset="0"/>
              </a:rPr>
              <a:t>│</a:t>
            </a:r>
            <a:endParaRPr lang="en-US" sz="1200" dirty="0">
              <a:solidFill>
                <a:srgbClr val="FFC000"/>
              </a:solidFill>
            </a:endParaRPr>
          </a:p>
        </p:txBody>
      </p:sp>
      <p:pic>
        <p:nvPicPr>
          <p:cNvPr id="3" name="Picture 3" descr="A close up of a device&#10;&#10;Description automatically generated">
            <a:extLst>
              <a:ext uri="{FF2B5EF4-FFF2-40B4-BE49-F238E27FC236}">
                <a16:creationId xmlns:a16="http://schemas.microsoft.com/office/drawing/2014/main" id="{B32966C0-8A09-4E1B-924A-804FCDB9663A}"/>
              </a:ext>
            </a:extLst>
          </p:cNvPr>
          <p:cNvPicPr>
            <a:picLocks noChangeAspect="1"/>
          </p:cNvPicPr>
          <p:nvPr/>
        </p:nvPicPr>
        <p:blipFill>
          <a:blip r:embed="rId4"/>
          <a:stretch>
            <a:fillRect/>
          </a:stretch>
        </p:blipFill>
        <p:spPr>
          <a:xfrm>
            <a:off x="1040763" y="1352583"/>
            <a:ext cx="7131398" cy="4359607"/>
          </a:xfrm>
          <a:prstGeom prst="rect">
            <a:avLst/>
          </a:prstGeom>
        </p:spPr>
      </p:pic>
    </p:spTree>
    <p:extLst>
      <p:ext uri="{BB962C8B-B14F-4D97-AF65-F5344CB8AC3E}">
        <p14:creationId xmlns:p14="http://schemas.microsoft.com/office/powerpoint/2010/main" val="1610847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Autofit/>
          </a:bodyPr>
          <a:lstStyle/>
          <a:p>
            <a:pPr>
              <a:lnSpc>
                <a:spcPct val="100000"/>
              </a:lnSpc>
            </a:pPr>
            <a:r>
              <a:rPr lang="en-US" sz="3200">
                <a:solidFill>
                  <a:srgbClr val="C00000"/>
                </a:solidFill>
                <a:latin typeface="Arial" panose="020B0604020202020204" pitchFamily="34" charset="0"/>
                <a:cs typeface="Arial" panose="020B0604020202020204" pitchFamily="34" charset="0"/>
              </a:rPr>
              <a:t>Operating Budget</a:t>
            </a:r>
          </a:p>
        </p:txBody>
      </p:sp>
      <p:sp>
        <p:nvSpPr>
          <p:cNvPr id="3" name="Content Placeholder 2"/>
          <p:cNvSpPr>
            <a:spLocks noGrp="1"/>
          </p:cNvSpPr>
          <p:nvPr>
            <p:ph idx="1"/>
          </p:nvPr>
        </p:nvSpPr>
        <p:spPr>
          <a:xfrm>
            <a:off x="457200" y="1513936"/>
            <a:ext cx="8229600" cy="4525963"/>
          </a:xfrm>
        </p:spPr>
        <p:txBody>
          <a:bodyPr vert="horz" lIns="91440" tIns="45720" rIns="91440" bIns="45720" rtlCol="0" anchor="t">
            <a:normAutofit/>
          </a:bodyPr>
          <a:lstStyle/>
          <a:p>
            <a:pPr defTabSz="457200">
              <a:buFont typeface="Arial"/>
              <a:buChar char="•"/>
            </a:pPr>
            <a:r>
              <a:rPr lang="en-US" sz="1800">
                <a:solidFill>
                  <a:schemeClr val="tx1"/>
                </a:solidFill>
                <a:latin typeface="Arial"/>
                <a:cs typeface="Arial"/>
              </a:rPr>
              <a:t>For Fiscal Year 2021, BCCC is authorized to receive $40.1 million in State funding, the largest portion of </a:t>
            </a:r>
            <a:r>
              <a:rPr lang="en-US" sz="1800" u="sng">
                <a:solidFill>
                  <a:schemeClr val="tx1"/>
                </a:solidFill>
                <a:latin typeface="Arial"/>
                <a:cs typeface="Arial"/>
              </a:rPr>
              <a:t>total funding of approximately $83 million</a:t>
            </a:r>
            <a:r>
              <a:rPr lang="en-US" sz="1800">
                <a:solidFill>
                  <a:schemeClr val="tx1"/>
                </a:solidFill>
                <a:latin typeface="Arial"/>
                <a:cs typeface="Arial"/>
              </a:rPr>
              <a:t>.</a:t>
            </a:r>
          </a:p>
          <a:p>
            <a:pPr defTabSz="457200">
              <a:buFont typeface="Arial"/>
              <a:buChar char="•"/>
            </a:pPr>
            <a:endParaRPr lang="en-US" sz="1800">
              <a:solidFill>
                <a:schemeClr val="tx1"/>
              </a:solidFill>
              <a:latin typeface="Arial" panose="020B0604020202020204" pitchFamily="34" charset="0"/>
              <a:cs typeface="Arial" panose="020B0604020202020204" pitchFamily="34" charset="0"/>
            </a:endParaRPr>
          </a:p>
          <a:p>
            <a:pPr defTabSz="457200">
              <a:buFont typeface="Arial"/>
              <a:buChar char="•"/>
            </a:pPr>
            <a:r>
              <a:rPr lang="en-US" sz="1800">
                <a:solidFill>
                  <a:schemeClr val="tx1"/>
                </a:solidFill>
                <a:latin typeface="Arial"/>
                <a:cs typeface="Arial"/>
              </a:rPr>
              <a:t>Fiscal Year 2022 Operating Budget request to Department of Budget and Management (hearing in early November), </a:t>
            </a:r>
            <a:r>
              <a:rPr lang="en-US" sz="1800" u="sng">
                <a:solidFill>
                  <a:schemeClr val="tx1"/>
                </a:solidFill>
                <a:latin typeface="Arial"/>
                <a:cs typeface="Arial"/>
              </a:rPr>
              <a:t>totaling approximately $85 million</a:t>
            </a:r>
            <a:r>
              <a:rPr lang="en-US" sz="1800">
                <a:solidFill>
                  <a:schemeClr val="tx1"/>
                </a:solidFill>
                <a:latin typeface="Arial"/>
                <a:cs typeface="Arial"/>
              </a:rPr>
              <a:t>.</a:t>
            </a:r>
          </a:p>
          <a:p>
            <a:pPr defTabSz="457200">
              <a:buFont typeface="Arial"/>
              <a:buChar char="•"/>
            </a:pPr>
            <a:endParaRPr lang="en-US" sz="1800">
              <a:solidFill>
                <a:schemeClr val="tx1"/>
              </a:solidFill>
              <a:latin typeface="Arial" panose="020B0604020202020204" pitchFamily="34" charset="0"/>
              <a:cs typeface="Arial" panose="020B0604020202020204" pitchFamily="34" charset="0"/>
            </a:endParaRPr>
          </a:p>
          <a:p>
            <a:pPr defTabSz="457200">
              <a:buFont typeface="Arial"/>
              <a:buChar char="•"/>
            </a:pPr>
            <a:r>
              <a:rPr lang="en-US" sz="1800">
                <a:solidFill>
                  <a:schemeClr val="tx1"/>
                </a:solidFill>
                <a:latin typeface="Arial"/>
                <a:cs typeface="Arial"/>
              </a:rPr>
              <a:t>*BCCC currently has an unrestricted (unallocated) fund balance of less than $1 million.</a:t>
            </a:r>
          </a:p>
          <a:p>
            <a:pPr marL="0" indent="0" defTabSz="457200">
              <a:buNone/>
            </a:pPr>
            <a:endParaRPr lang="en-US" sz="1800">
              <a:solidFill>
                <a:schemeClr val="tx1"/>
              </a:solidFill>
              <a:latin typeface="Arial" panose="020B0604020202020204" pitchFamily="34" charset="0"/>
              <a:cs typeface="Arial" panose="020B0604020202020204" pitchFamily="34" charset="0"/>
            </a:endParaRPr>
          </a:p>
          <a:p>
            <a:pPr lvl="0">
              <a:spcBef>
                <a:spcPts val="0"/>
              </a:spcBef>
              <a:tabLst>
                <a:tab pos="457200" algn="l"/>
              </a:tabLst>
            </a:pPr>
            <a:r>
              <a:rPr lang="en-US" sz="1800">
                <a:solidFill>
                  <a:schemeClr val="tx1"/>
                </a:solidFill>
                <a:latin typeface="Arial"/>
                <a:ea typeface="Times New Roman" panose="02020603050405020304" pitchFamily="18" charset="0"/>
                <a:cs typeface="Times New Roman"/>
              </a:rPr>
              <a:t>BCCC is currently evaluating the option to issue academic and/or auxiliary bonds, capital leases or P3 arrangements.</a:t>
            </a:r>
            <a:endParaRPr lang="en-US" sz="1200">
              <a:solidFill>
                <a:schemeClr val="tx1"/>
              </a:solidFill>
              <a:latin typeface="Arial"/>
              <a:ea typeface="Times New Roman" panose="02020603050405020304" pitchFamily="18" charset="0"/>
              <a:cs typeface="Times New Roman"/>
            </a:endParaRPr>
          </a:p>
          <a:p>
            <a:endParaRPr lang="en-US" sz="1800">
              <a:solidFill>
                <a:schemeClr val="tx1"/>
              </a:solidFill>
              <a:highlight>
                <a:srgbClr val="FFFF00"/>
              </a:highligh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60DAD08D-01D5-4C51-A100-1C768937960E}" type="slidenum">
              <a:rPr lang="en-US" smtClean="0"/>
              <a:pPr/>
              <a:t>17</a:t>
            </a:fld>
            <a:endParaRPr lang="en-US"/>
          </a:p>
        </p:txBody>
      </p:sp>
      <p:grpSp>
        <p:nvGrpSpPr>
          <p:cNvPr id="5" name="Group 4"/>
          <p:cNvGrpSpPr/>
          <p:nvPr/>
        </p:nvGrpSpPr>
        <p:grpSpPr>
          <a:xfrm>
            <a:off x="0" y="-16353"/>
            <a:ext cx="9153525" cy="308255"/>
            <a:chOff x="0" y="-16353"/>
            <a:chExt cx="9153525" cy="308255"/>
          </a:xfrm>
        </p:grpSpPr>
        <p:sp>
          <p:nvSpPr>
            <p:cNvPr id="6" name="TextBox 5"/>
            <p:cNvSpPr txBox="1"/>
            <p:nvPr/>
          </p:nvSpPr>
          <p:spPr>
            <a:xfrm>
              <a:off x="0" y="-16353"/>
              <a:ext cx="4572000" cy="307777"/>
            </a:xfrm>
            <a:prstGeom prst="rect">
              <a:avLst/>
            </a:prstGeom>
            <a:solidFill>
              <a:srgbClr val="FFC102"/>
            </a:solidFill>
          </p:spPr>
          <p:txBody>
            <a:bodyPr wrap="square" rtlCol="0">
              <a:spAutoFit/>
            </a:bodyPr>
            <a:lstStyle/>
            <a:p>
              <a:pPr algn="ctr"/>
              <a:r>
                <a:rPr lang="en-US" sz="1400" b="1"/>
                <a:t>Operating &amp; Capital Budget</a:t>
              </a:r>
            </a:p>
          </p:txBody>
        </p:sp>
        <p:sp>
          <p:nvSpPr>
            <p:cNvPr id="7" name="TextBox 6"/>
            <p:cNvSpPr txBox="1"/>
            <p:nvPr/>
          </p:nvSpPr>
          <p:spPr>
            <a:xfrm>
              <a:off x="4572000" y="-15875"/>
              <a:ext cx="4581525" cy="307777"/>
            </a:xfrm>
            <a:prstGeom prst="rect">
              <a:avLst/>
            </a:prstGeom>
            <a:solidFill>
              <a:schemeClr val="tx1"/>
            </a:solidFill>
          </p:spPr>
          <p:txBody>
            <a:bodyPr wrap="square" rtlCol="0">
              <a:spAutoFit/>
            </a:bodyPr>
            <a:lstStyle/>
            <a:p>
              <a:pPr algn="ctr"/>
              <a:r>
                <a:rPr lang="en-US" sz="1400" b="1">
                  <a:solidFill>
                    <a:schemeClr val="bg1"/>
                  </a:solidFill>
                </a:rPr>
                <a:t>Baltimore City Community College</a:t>
              </a:r>
            </a:p>
          </p:txBody>
        </p:sp>
      </p:grpSp>
      <p:grpSp>
        <p:nvGrpSpPr>
          <p:cNvPr id="9" name="Group 8"/>
          <p:cNvGrpSpPr/>
          <p:nvPr/>
        </p:nvGrpSpPr>
        <p:grpSpPr>
          <a:xfrm>
            <a:off x="0" y="6477000"/>
            <a:ext cx="9144000" cy="390525"/>
            <a:chOff x="0" y="6476998"/>
            <a:chExt cx="9144000" cy="390527"/>
          </a:xfrm>
        </p:grpSpPr>
        <p:sp>
          <p:nvSpPr>
            <p:cNvPr id="10" name="Rectangle 9">
              <a:extLst>
                <a:ext uri="{FF2B5EF4-FFF2-40B4-BE49-F238E27FC236}">
                  <a16:creationId xmlns:a16="http://schemas.microsoft.com/office/drawing/2014/main" id="{F30A8804-E41D-6146-961E-102E70C70B01}"/>
                </a:ext>
              </a:extLst>
            </p:cNvPr>
            <p:cNvSpPr/>
            <p:nvPr/>
          </p:nvSpPr>
          <p:spPr>
            <a:xfrm>
              <a:off x="0" y="6477000"/>
              <a:ext cx="9144000" cy="39052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3569" eaLnBrk="0" fontAlgn="base" hangingPunct="0">
                <a:spcBef>
                  <a:spcPct val="0"/>
                </a:spcBef>
                <a:spcAft>
                  <a:spcPct val="0"/>
                </a:spcAft>
                <a:defRPr/>
              </a:pPr>
              <a:endParaRPr lang="en-US" sz="1500">
                <a:solidFill>
                  <a:srgbClr val="009894"/>
                </a:solidFill>
                <a:latin typeface="Calibri" panose="020F0502020204030204"/>
              </a:endParaRPr>
            </a:p>
          </p:txBody>
        </p:sp>
        <p:sp>
          <p:nvSpPr>
            <p:cNvPr id="11" name="Triangle 2">
              <a:extLst>
                <a:ext uri="{FF2B5EF4-FFF2-40B4-BE49-F238E27FC236}">
                  <a16:creationId xmlns:a16="http://schemas.microsoft.com/office/drawing/2014/main" id="{BD3FF251-7C82-6E42-8F66-6686C4BFB0AD}"/>
                </a:ext>
              </a:extLst>
            </p:cNvPr>
            <p:cNvSpPr/>
            <p:nvPr/>
          </p:nvSpPr>
          <p:spPr>
            <a:xfrm rot="16200000" flipV="1">
              <a:off x="576262" y="6510337"/>
              <a:ext cx="381000" cy="314325"/>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3569" eaLnBrk="0" fontAlgn="base" hangingPunct="0">
                <a:spcBef>
                  <a:spcPct val="0"/>
                </a:spcBef>
                <a:spcAft>
                  <a:spcPct val="0"/>
                </a:spcAft>
                <a:defRPr/>
              </a:pPr>
              <a:endParaRPr lang="en-US" sz="1500">
                <a:solidFill>
                  <a:srgbClr val="FFFFFF"/>
                </a:solidFill>
                <a:latin typeface="Calibri" panose="020F0502020204030204"/>
              </a:endParaRPr>
            </a:p>
          </p:txBody>
        </p:sp>
        <p:sp>
          <p:nvSpPr>
            <p:cNvPr id="12" name="Triangle 2">
              <a:extLst>
                <a:ext uri="{FF2B5EF4-FFF2-40B4-BE49-F238E27FC236}">
                  <a16:creationId xmlns:a16="http://schemas.microsoft.com/office/drawing/2014/main" id="{BD3FF251-7C82-6E42-8F66-6686C4BFB0AD}"/>
                </a:ext>
              </a:extLst>
            </p:cNvPr>
            <p:cNvSpPr/>
            <p:nvPr/>
          </p:nvSpPr>
          <p:spPr>
            <a:xfrm rot="16200000" flipV="1">
              <a:off x="1038222" y="6510336"/>
              <a:ext cx="381001" cy="314325"/>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3569" eaLnBrk="0" fontAlgn="base" hangingPunct="0">
                <a:spcBef>
                  <a:spcPct val="0"/>
                </a:spcBef>
                <a:spcAft>
                  <a:spcPct val="0"/>
                </a:spcAft>
                <a:defRPr/>
              </a:pPr>
              <a:endParaRPr lang="en-US" sz="1500">
                <a:solidFill>
                  <a:srgbClr val="FFFFFF"/>
                </a:solidFill>
                <a:latin typeface="Calibri" panose="020F0502020204030204"/>
              </a:endParaRPr>
            </a:p>
          </p:txBody>
        </p:sp>
      </p:grpSp>
      <p:pic>
        <p:nvPicPr>
          <p:cNvPr id="13" name="Picture 12">
            <a:extLst>
              <a:ext uri="{FF2B5EF4-FFF2-40B4-BE49-F238E27FC236}">
                <a16:creationId xmlns:a16="http://schemas.microsoft.com/office/drawing/2014/main" id="{EA6B368E-F991-434D-87B0-9158741C47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6476998"/>
            <a:ext cx="533400" cy="322324"/>
          </a:xfrm>
          <a:prstGeom prst="rect">
            <a:avLst/>
          </a:prstGeom>
        </p:spPr>
      </p:pic>
      <p:sp>
        <p:nvSpPr>
          <p:cNvPr id="14" name="TextBox 13"/>
          <p:cNvSpPr txBox="1"/>
          <p:nvPr/>
        </p:nvSpPr>
        <p:spPr>
          <a:xfrm>
            <a:off x="7696200" y="6546522"/>
            <a:ext cx="947740" cy="276999"/>
          </a:xfrm>
          <a:prstGeom prst="rect">
            <a:avLst/>
          </a:prstGeom>
          <a:noFill/>
        </p:spPr>
        <p:txBody>
          <a:bodyPr wrap="square" rtlCol="0">
            <a:spAutoFit/>
          </a:bodyPr>
          <a:lstStyle/>
          <a:p>
            <a:r>
              <a:rPr lang="en-US" sz="1200" dirty="0">
                <a:solidFill>
                  <a:schemeClr val="bg1"/>
                </a:solidFill>
              </a:rPr>
              <a:t>Page 17</a:t>
            </a:r>
            <a:r>
              <a:rPr lang="en-US" sz="1200" dirty="0"/>
              <a:t> </a:t>
            </a:r>
            <a:r>
              <a:rPr lang="en-US" sz="1200" dirty="0">
                <a:solidFill>
                  <a:srgbClr val="FFC000"/>
                </a:solidFill>
                <a:latin typeface="Calibri" panose="020F0502020204030204" pitchFamily="34" charset="0"/>
                <a:cs typeface="Calibri" panose="020F0502020204030204" pitchFamily="34" charset="0"/>
              </a:rPr>
              <a:t>│</a:t>
            </a:r>
            <a:endParaRPr lang="en-US" sz="1200" dirty="0">
              <a:solidFill>
                <a:srgbClr val="FFC000"/>
              </a:solidFill>
            </a:endParaRPr>
          </a:p>
        </p:txBody>
      </p:sp>
    </p:spTree>
    <p:extLst>
      <p:ext uri="{BB962C8B-B14F-4D97-AF65-F5344CB8AC3E}">
        <p14:creationId xmlns:p14="http://schemas.microsoft.com/office/powerpoint/2010/main" val="2999566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013941" cy="697303"/>
          </a:xfrm>
        </p:spPr>
        <p:txBody>
          <a:bodyPr>
            <a:normAutofit fontScale="90000"/>
          </a:bodyPr>
          <a:lstStyle/>
          <a:p>
            <a:r>
              <a:rPr lang="en-US" sz="3200" i="1">
                <a:solidFill>
                  <a:srgbClr val="C00000"/>
                </a:solidFill>
                <a:latin typeface="Arial"/>
                <a:cs typeface="Arial"/>
              </a:rPr>
              <a:t>FY 2020 Unaudited Financials</a:t>
            </a:r>
          </a:p>
        </p:txBody>
      </p:sp>
      <p:sp>
        <p:nvSpPr>
          <p:cNvPr id="6" name="Rectangle 5">
            <a:extLst>
              <a:ext uri="{FF2B5EF4-FFF2-40B4-BE49-F238E27FC236}">
                <a16:creationId xmlns:a16="http://schemas.microsoft.com/office/drawing/2014/main" id="{28D30220-9332-4CE2-8FB3-851A6A3EC043}"/>
              </a:ext>
            </a:extLst>
          </p:cNvPr>
          <p:cNvSpPr/>
          <p:nvPr/>
        </p:nvSpPr>
        <p:spPr>
          <a:xfrm>
            <a:off x="-1828800" y="6082371"/>
            <a:ext cx="7410450" cy="2308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Source: BCCC Budget Office </a:t>
            </a:r>
            <a:r>
              <a:rPr kumimoji="0" lang="en-US" sz="900" b="0" i="0" u="none" strike="noStrike" kern="1200" cap="none" spc="0" normalizeH="0" baseline="0" noProof="0">
                <a:ln>
                  <a:noFill/>
                </a:ln>
                <a:solidFill>
                  <a:prstClr val="black"/>
                </a:solidFill>
                <a:effectLst/>
                <a:uLnTx/>
                <a:uFillTx/>
                <a:latin typeface="Palatino Linotype"/>
                <a:ea typeface="+mn-ea"/>
                <a:cs typeface="+mn-cs"/>
              </a:rPr>
              <a:t> </a:t>
            </a:r>
          </a:p>
        </p:txBody>
      </p:sp>
      <p:grpSp>
        <p:nvGrpSpPr>
          <p:cNvPr id="7" name="Group 6"/>
          <p:cNvGrpSpPr/>
          <p:nvPr/>
        </p:nvGrpSpPr>
        <p:grpSpPr>
          <a:xfrm>
            <a:off x="0" y="-16353"/>
            <a:ext cx="9153525" cy="308255"/>
            <a:chOff x="0" y="-16353"/>
            <a:chExt cx="9153525" cy="308255"/>
          </a:xfrm>
        </p:grpSpPr>
        <p:sp>
          <p:nvSpPr>
            <p:cNvPr id="8" name="TextBox 7"/>
            <p:cNvSpPr txBox="1"/>
            <p:nvPr/>
          </p:nvSpPr>
          <p:spPr>
            <a:xfrm>
              <a:off x="0" y="-16353"/>
              <a:ext cx="4572000" cy="307777"/>
            </a:xfrm>
            <a:prstGeom prst="rect">
              <a:avLst/>
            </a:prstGeom>
            <a:solidFill>
              <a:srgbClr val="FFC10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Palatino Linotype"/>
                  <a:ea typeface="+mn-ea"/>
                  <a:cs typeface="+mn-cs"/>
                </a:rPr>
                <a:t>Operating &amp; Capital Budget</a:t>
              </a:r>
            </a:p>
          </p:txBody>
        </p:sp>
        <p:sp>
          <p:nvSpPr>
            <p:cNvPr id="9" name="TextBox 8"/>
            <p:cNvSpPr txBox="1"/>
            <p:nvPr/>
          </p:nvSpPr>
          <p:spPr>
            <a:xfrm>
              <a:off x="4572000" y="-15875"/>
              <a:ext cx="4581525" cy="307777"/>
            </a:xfrm>
            <a:prstGeom prst="rect">
              <a:avLst/>
            </a:prstGeom>
            <a:solidFill>
              <a:schemeClr val="tx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Palatino Linotype"/>
                  <a:ea typeface="+mn-ea"/>
                  <a:cs typeface="+mn-cs"/>
                </a:rPr>
                <a:t>Baltimore City Community College</a:t>
              </a:r>
            </a:p>
          </p:txBody>
        </p:sp>
      </p:grpSp>
      <p:grpSp>
        <p:nvGrpSpPr>
          <p:cNvPr id="10" name="Group 9"/>
          <p:cNvGrpSpPr/>
          <p:nvPr/>
        </p:nvGrpSpPr>
        <p:grpSpPr>
          <a:xfrm>
            <a:off x="0" y="6476998"/>
            <a:ext cx="9144000" cy="390527"/>
            <a:chOff x="0" y="6476998"/>
            <a:chExt cx="9144000" cy="390527"/>
          </a:xfrm>
        </p:grpSpPr>
        <p:sp>
          <p:nvSpPr>
            <p:cNvPr id="11" name="Rectangle 10">
              <a:extLst>
                <a:ext uri="{FF2B5EF4-FFF2-40B4-BE49-F238E27FC236}">
                  <a16:creationId xmlns:a16="http://schemas.microsoft.com/office/drawing/2014/main" id="{F30A8804-E41D-6146-961E-102E70C70B01}"/>
                </a:ext>
              </a:extLst>
            </p:cNvPr>
            <p:cNvSpPr/>
            <p:nvPr/>
          </p:nvSpPr>
          <p:spPr>
            <a:xfrm>
              <a:off x="0" y="6477000"/>
              <a:ext cx="9144000" cy="39052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763569" rtl="0" eaLnBrk="0" fontAlgn="base" latinLnBrk="0" hangingPunct="0">
                <a:lnSpc>
                  <a:spcPct val="100000"/>
                </a:lnSpc>
                <a:spcBef>
                  <a:spcPct val="0"/>
                </a:spcBef>
                <a:spcAft>
                  <a:spcPct val="0"/>
                </a:spcAft>
                <a:buClrTx/>
                <a:buSzTx/>
                <a:buFontTx/>
                <a:buNone/>
                <a:tabLst/>
                <a:defRPr/>
              </a:pPr>
              <a:endParaRPr kumimoji="0" lang="en-US" sz="1500" b="0" i="0" u="none" strike="noStrike" kern="1200" cap="none" spc="0" normalizeH="0" baseline="0" noProof="0">
                <a:ln>
                  <a:noFill/>
                </a:ln>
                <a:solidFill>
                  <a:srgbClr val="009894"/>
                </a:solidFill>
                <a:effectLst/>
                <a:uLnTx/>
                <a:uFillTx/>
                <a:latin typeface="Calibri" panose="020F0502020204030204"/>
                <a:ea typeface="+mn-ea"/>
                <a:cs typeface="+mn-cs"/>
              </a:endParaRPr>
            </a:p>
          </p:txBody>
        </p:sp>
        <p:sp>
          <p:nvSpPr>
            <p:cNvPr id="12" name="Triangle 2">
              <a:extLst>
                <a:ext uri="{FF2B5EF4-FFF2-40B4-BE49-F238E27FC236}">
                  <a16:creationId xmlns:a16="http://schemas.microsoft.com/office/drawing/2014/main" id="{BD3FF251-7C82-6E42-8F66-6686C4BFB0AD}"/>
                </a:ext>
              </a:extLst>
            </p:cNvPr>
            <p:cNvSpPr/>
            <p:nvPr/>
          </p:nvSpPr>
          <p:spPr>
            <a:xfrm rot="16200000" flipV="1">
              <a:off x="576262" y="6510337"/>
              <a:ext cx="381000" cy="314325"/>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763569" rtl="0" eaLnBrk="0" fontAlgn="base" latinLnBrk="0" hangingPunct="0">
                <a:lnSpc>
                  <a:spcPct val="100000"/>
                </a:lnSpc>
                <a:spcBef>
                  <a:spcPct val="0"/>
                </a:spcBef>
                <a:spcAft>
                  <a:spcPct val="0"/>
                </a:spcAft>
                <a:buClrTx/>
                <a:buSzTx/>
                <a:buFontTx/>
                <a:buNone/>
                <a:tabLst/>
                <a:defRPr/>
              </a:pPr>
              <a:endParaRPr kumimoji="0" lang="en-US" sz="15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Triangle 2">
              <a:extLst>
                <a:ext uri="{FF2B5EF4-FFF2-40B4-BE49-F238E27FC236}">
                  <a16:creationId xmlns:a16="http://schemas.microsoft.com/office/drawing/2014/main" id="{BD3FF251-7C82-6E42-8F66-6686C4BFB0AD}"/>
                </a:ext>
              </a:extLst>
            </p:cNvPr>
            <p:cNvSpPr/>
            <p:nvPr/>
          </p:nvSpPr>
          <p:spPr>
            <a:xfrm rot="16200000" flipV="1">
              <a:off x="1038222" y="6510336"/>
              <a:ext cx="381001" cy="314325"/>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763569" rtl="0" eaLnBrk="0" fontAlgn="base" latinLnBrk="0" hangingPunct="0">
                <a:lnSpc>
                  <a:spcPct val="100000"/>
                </a:lnSpc>
                <a:spcBef>
                  <a:spcPct val="0"/>
                </a:spcBef>
                <a:spcAft>
                  <a:spcPct val="0"/>
                </a:spcAft>
                <a:buClrTx/>
                <a:buSzTx/>
                <a:buFontTx/>
                <a:buNone/>
                <a:tabLst/>
                <a:defRPr/>
              </a:pPr>
              <a:endParaRPr kumimoji="0" lang="en-US" sz="15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pic>
        <p:nvPicPr>
          <p:cNvPr id="14" name="Picture 13">
            <a:extLst>
              <a:ext uri="{FF2B5EF4-FFF2-40B4-BE49-F238E27FC236}">
                <a16:creationId xmlns:a16="http://schemas.microsoft.com/office/drawing/2014/main" id="{EA6B368E-F991-434D-87B0-9158741C47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6476998"/>
            <a:ext cx="533400" cy="322324"/>
          </a:xfrm>
          <a:prstGeom prst="rect">
            <a:avLst/>
          </a:prstGeom>
        </p:spPr>
      </p:pic>
      <p:sp>
        <p:nvSpPr>
          <p:cNvPr id="15" name="TextBox 14"/>
          <p:cNvSpPr txBox="1"/>
          <p:nvPr/>
        </p:nvSpPr>
        <p:spPr>
          <a:xfrm>
            <a:off x="7696200" y="6546522"/>
            <a:ext cx="94774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Palatino Linotype"/>
                <a:ea typeface="+mn-ea"/>
                <a:cs typeface="+mn-cs"/>
              </a:rPr>
              <a:t>Page </a:t>
            </a:r>
            <a:r>
              <a:rPr lang="en-US" sz="1200" dirty="0">
                <a:solidFill>
                  <a:prstClr val="white"/>
                </a:solidFill>
                <a:latin typeface="Palatino Linotype"/>
              </a:rPr>
              <a:t>18</a:t>
            </a:r>
            <a:r>
              <a:rPr kumimoji="0" lang="en-US" sz="1200" b="0" i="0" u="none" strike="noStrike" kern="1200" cap="none" spc="0" normalizeH="0" baseline="0" noProof="0" dirty="0">
                <a:ln>
                  <a:noFill/>
                </a:ln>
                <a:solidFill>
                  <a:prstClr val="black"/>
                </a:solidFill>
                <a:effectLst/>
                <a:uLnTx/>
                <a:uFillTx/>
                <a:latin typeface="Palatino Linotype"/>
                <a:ea typeface="+mn-ea"/>
                <a:cs typeface="+mn-cs"/>
              </a:rPr>
              <a:t> </a:t>
            </a:r>
            <a:r>
              <a:rPr kumimoji="0" lang="en-US" sz="1200" b="0" i="0" u="none" strike="noStrike" kern="1200" cap="none" spc="0" normalizeH="0" baseline="0" noProof="0" dirty="0">
                <a:ln>
                  <a:noFill/>
                </a:ln>
                <a:solidFill>
                  <a:srgbClr val="FFC000"/>
                </a:solidFill>
                <a:effectLst/>
                <a:uLnTx/>
                <a:uFillTx/>
                <a:latin typeface="Calibri" panose="020F0502020204030204" pitchFamily="34" charset="0"/>
                <a:ea typeface="+mn-ea"/>
                <a:cs typeface="Calibri" panose="020F0502020204030204" pitchFamily="34" charset="0"/>
              </a:rPr>
              <a:t>│</a:t>
            </a:r>
            <a:endParaRPr kumimoji="0" lang="en-US" sz="1200" b="0" i="0" u="none" strike="noStrike" kern="1200" cap="none" spc="0" normalizeH="0" baseline="0" noProof="0" dirty="0">
              <a:ln>
                <a:noFill/>
              </a:ln>
              <a:solidFill>
                <a:srgbClr val="FFC000"/>
              </a:solidFill>
              <a:effectLst/>
              <a:uLnTx/>
              <a:uFillTx/>
              <a:latin typeface="Palatino Linotype"/>
              <a:ea typeface="+mn-ea"/>
              <a:cs typeface="+mn-cs"/>
            </a:endParaRPr>
          </a:p>
        </p:txBody>
      </p:sp>
      <p:sp>
        <p:nvSpPr>
          <p:cNvPr id="3" name="Slide Number Placeholder 2"/>
          <p:cNvSpPr>
            <a:spLocks noGrp="1"/>
          </p:cNvSpPr>
          <p:nvPr>
            <p:ph type="sldNum" sz="quarter" idx="12"/>
          </p:nvPr>
        </p:nvSpPr>
        <p:spPr/>
        <p:txBody>
          <a:bodyPr/>
          <a:lstStyle/>
          <a:p>
            <a:fld id="{60DAD08D-01D5-4C51-A100-1C768937960E}" type="slidenum">
              <a:rPr lang="en-US" smtClean="0"/>
              <a:pPr/>
              <a:t>18</a:t>
            </a:fld>
            <a:endParaRPr lang="en-US"/>
          </a:p>
        </p:txBody>
      </p:sp>
      <p:pic>
        <p:nvPicPr>
          <p:cNvPr id="22" name="Picture 21"/>
          <p:cNvPicPr>
            <a:picLocks noChangeAspect="1"/>
          </p:cNvPicPr>
          <p:nvPr/>
        </p:nvPicPr>
        <p:blipFill>
          <a:blip r:embed="rId4"/>
          <a:stretch>
            <a:fillRect/>
          </a:stretch>
        </p:blipFill>
        <p:spPr>
          <a:xfrm>
            <a:off x="27293" y="910511"/>
            <a:ext cx="6290378" cy="2846035"/>
          </a:xfrm>
          <a:prstGeom prst="rect">
            <a:avLst/>
          </a:prstGeom>
        </p:spPr>
      </p:pic>
      <p:pic>
        <p:nvPicPr>
          <p:cNvPr id="25" name="Picture 24"/>
          <p:cNvPicPr>
            <a:picLocks noChangeAspect="1"/>
          </p:cNvPicPr>
          <p:nvPr/>
        </p:nvPicPr>
        <p:blipFill>
          <a:blip r:embed="rId5"/>
          <a:stretch>
            <a:fillRect/>
          </a:stretch>
        </p:blipFill>
        <p:spPr>
          <a:xfrm>
            <a:off x="2789739" y="3396573"/>
            <a:ext cx="6201861" cy="3080424"/>
          </a:xfrm>
          <a:prstGeom prst="rect">
            <a:avLst/>
          </a:prstGeom>
        </p:spPr>
      </p:pic>
    </p:spTree>
    <p:extLst>
      <p:ext uri="{BB962C8B-B14F-4D97-AF65-F5344CB8AC3E}">
        <p14:creationId xmlns:p14="http://schemas.microsoft.com/office/powerpoint/2010/main" val="25579619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50" y="913336"/>
            <a:ext cx="8229600" cy="990600"/>
          </a:xfrm>
        </p:spPr>
        <p:txBody>
          <a:bodyPr/>
          <a:lstStyle/>
          <a:p>
            <a:r>
              <a:rPr lang="en-US" sz="3200">
                <a:solidFill>
                  <a:srgbClr val="C00000"/>
                </a:solidFill>
                <a:latin typeface="Arial"/>
                <a:cs typeface="Arial"/>
              </a:rPr>
              <a:t>Operating Budget Fiscal Year 2022</a:t>
            </a:r>
            <a:endParaRPr lang="en-US" sz="3200">
              <a:solidFill>
                <a:srgbClr val="C00000"/>
              </a:solidFill>
              <a:latin typeface="Arial" panose="020B0604020202020204" pitchFamily="34" charset="0"/>
              <a:cs typeface="Arial" panose="020B0604020202020204" pitchFamily="34" charset="0"/>
            </a:endParaRPr>
          </a:p>
        </p:txBody>
      </p:sp>
      <p:sp>
        <p:nvSpPr>
          <p:cNvPr id="4" name="TextBox 3"/>
          <p:cNvSpPr txBox="1"/>
          <p:nvPr/>
        </p:nvSpPr>
        <p:spPr>
          <a:xfrm>
            <a:off x="823911" y="4281398"/>
            <a:ext cx="2362200" cy="338554"/>
          </a:xfrm>
          <a:prstGeom prst="rect">
            <a:avLst/>
          </a:prstGeom>
          <a:noFill/>
        </p:spPr>
        <p:txBody>
          <a:bodyPr wrap="square" rtlCol="0">
            <a:spAutoFit/>
          </a:bodyPr>
          <a:lstStyle/>
          <a:p>
            <a:pPr algn="ctr"/>
            <a:r>
              <a:rPr lang="en-US" sz="1600" i="1">
                <a:latin typeface="Arial" pitchFamily="34" charset="0"/>
                <a:cs typeface="Arial" pitchFamily="34" charset="0"/>
              </a:rPr>
              <a:t>(in thousands)</a:t>
            </a:r>
          </a:p>
        </p:txBody>
      </p:sp>
      <p:graphicFrame>
        <p:nvGraphicFramePr>
          <p:cNvPr id="7" name="Table 6"/>
          <p:cNvGraphicFramePr>
            <a:graphicFrameLocks noGrp="1"/>
          </p:cNvGraphicFramePr>
          <p:nvPr>
            <p:extLst>
              <p:ext uri="{D42A27DB-BD31-4B8C-83A1-F6EECF244321}">
                <p14:modId xmlns:p14="http://schemas.microsoft.com/office/powerpoint/2010/main" val="1471114254"/>
              </p:ext>
            </p:extLst>
          </p:nvPr>
        </p:nvGraphicFramePr>
        <p:xfrm>
          <a:off x="1371600" y="2375423"/>
          <a:ext cx="7105650" cy="1896450"/>
        </p:xfrm>
        <a:graphic>
          <a:graphicData uri="http://schemas.openxmlformats.org/drawingml/2006/table">
            <a:tbl>
              <a:tblPr/>
              <a:tblGrid>
                <a:gridCol w="1678087">
                  <a:extLst>
                    <a:ext uri="{9D8B030D-6E8A-4147-A177-3AD203B41FA5}">
                      <a16:colId xmlns:a16="http://schemas.microsoft.com/office/drawing/2014/main" val="2520341718"/>
                    </a:ext>
                  </a:extLst>
                </a:gridCol>
                <a:gridCol w="1678087">
                  <a:extLst>
                    <a:ext uri="{9D8B030D-6E8A-4147-A177-3AD203B41FA5}">
                      <a16:colId xmlns:a16="http://schemas.microsoft.com/office/drawing/2014/main" val="2610843886"/>
                    </a:ext>
                  </a:extLst>
                </a:gridCol>
                <a:gridCol w="1678087">
                  <a:extLst>
                    <a:ext uri="{9D8B030D-6E8A-4147-A177-3AD203B41FA5}">
                      <a16:colId xmlns:a16="http://schemas.microsoft.com/office/drawing/2014/main" val="2208374825"/>
                    </a:ext>
                  </a:extLst>
                </a:gridCol>
                <a:gridCol w="2071389">
                  <a:extLst>
                    <a:ext uri="{9D8B030D-6E8A-4147-A177-3AD203B41FA5}">
                      <a16:colId xmlns:a16="http://schemas.microsoft.com/office/drawing/2014/main" val="1598502327"/>
                    </a:ext>
                  </a:extLst>
                </a:gridCol>
              </a:tblGrid>
              <a:tr h="379290">
                <a:tc gridSpan="3">
                  <a:txBody>
                    <a:bodyPr/>
                    <a:lstStyle/>
                    <a:p>
                      <a:pPr algn="l" fontAlgn="b"/>
                      <a:r>
                        <a:rPr lang="en-US" sz="2400" b="0" i="0" u="none" strike="noStrike">
                          <a:solidFill>
                            <a:srgbClr val="000000"/>
                          </a:solidFill>
                          <a:effectLst/>
                          <a:latin typeface="Arial"/>
                        </a:rPr>
                        <a:t>Salaries, Wages &amp; Benefits</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r>
                        <a:rPr lang="en-US" sz="2400" b="0" i="0" u="none" strike="noStrike">
                          <a:solidFill>
                            <a:srgbClr val="000000"/>
                          </a:solidFill>
                          <a:effectLst/>
                          <a:latin typeface="Arial"/>
                        </a:rPr>
                        <a:t>       $43,899</a:t>
                      </a:r>
                      <a:endParaRPr lang="en-US" sz="24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468789510"/>
                  </a:ext>
                </a:extLst>
              </a:tr>
              <a:tr h="379290">
                <a:tc gridSpan="3">
                  <a:txBody>
                    <a:bodyPr/>
                    <a:lstStyle/>
                    <a:p>
                      <a:pPr algn="l" fontAlgn="b"/>
                      <a:r>
                        <a:rPr lang="en-US" sz="2400" b="0" i="0" u="none" strike="noStrike">
                          <a:solidFill>
                            <a:srgbClr val="000000"/>
                          </a:solidFill>
                          <a:effectLst/>
                          <a:latin typeface="Arial"/>
                        </a:rPr>
                        <a:t>Technical &amp; Special Fees</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r>
                        <a:rPr lang="en-US" sz="2400" b="0" i="0" u="none" strike="noStrike">
                          <a:solidFill>
                            <a:srgbClr val="000000"/>
                          </a:solidFill>
                          <a:effectLst/>
                          <a:latin typeface="Arial"/>
                        </a:rPr>
                        <a:t>         $7,407 </a:t>
                      </a:r>
                      <a:endParaRPr lang="en-US" sz="24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4056408035"/>
                  </a:ext>
                </a:extLst>
              </a:tr>
              <a:tr h="379290">
                <a:tc gridSpan="3">
                  <a:txBody>
                    <a:bodyPr/>
                    <a:lstStyle/>
                    <a:p>
                      <a:pPr algn="l" fontAlgn="b"/>
                      <a:r>
                        <a:rPr lang="en-US" sz="2400" b="0" i="0" u="sng" strike="noStrike">
                          <a:solidFill>
                            <a:srgbClr val="000000"/>
                          </a:solidFill>
                          <a:effectLst/>
                          <a:latin typeface="Arial"/>
                        </a:rPr>
                        <a:t>Other Operating Expenses</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r>
                        <a:rPr lang="en-US" sz="2400" b="0" i="0" u="none" strike="noStrike">
                          <a:solidFill>
                            <a:srgbClr val="000000"/>
                          </a:solidFill>
                          <a:effectLst/>
                          <a:latin typeface="Arial"/>
                        </a:rPr>
                        <a:t>  </a:t>
                      </a:r>
                      <a:r>
                        <a:rPr lang="en-US" sz="2400" b="0" i="0" u="sng" strike="noStrike">
                          <a:solidFill>
                            <a:srgbClr val="000000"/>
                          </a:solidFill>
                          <a:effectLst/>
                          <a:latin typeface="Arial"/>
                        </a:rPr>
                        <a:t>     $34,193 </a:t>
                      </a:r>
                      <a:endParaRPr lang="en-US" sz="2400" b="0" i="0" u="sng" strike="noStrike">
                        <a:solidFill>
                          <a:srgbClr val="000000"/>
                        </a:solidFill>
                        <a:effectLst/>
                        <a:latin typeface="Arial" panose="020B0604020202020204" pitchFamily="34" charset="0"/>
                      </a:endParaRPr>
                    </a:p>
                  </a:txBody>
                  <a:tcPr marL="9525" marR="9525" marT="9525"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8943138"/>
                  </a:ext>
                </a:extLst>
              </a:tr>
              <a:tr h="379290">
                <a:tc>
                  <a:txBody>
                    <a:bodyPr/>
                    <a:lstStyle/>
                    <a:p>
                      <a:pPr algn="l" fontAlgn="b"/>
                      <a:endParaRPr lang="en-US" sz="24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24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24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2400" b="0" i="0" u="none" strike="noStrike">
                        <a:solidFill>
                          <a:srgbClr val="000000"/>
                        </a:solidFill>
                        <a:effectLst/>
                        <a:latin typeface="Arial" panose="020B0604020202020204" pitchFamily="34" charset="0"/>
                      </a:endParaRPr>
                    </a:p>
                  </a:txBody>
                  <a:tcPr marL="9525" marR="9525" marT="9525" marB="0" anchor="b">
                    <a:lnL>
                      <a:noFill/>
                    </a:lnL>
                    <a:lnR>
                      <a:noFill/>
                    </a:lnR>
                    <a:lnT w="6350" cap="flat" cmpd="sng" algn="ctr">
                      <a:noFill/>
                      <a:prstDash val="solid"/>
                      <a:round/>
                      <a:headEnd type="none" w="med" len="med"/>
                      <a:tailEnd type="none" w="med" len="med"/>
                    </a:lnT>
                    <a:lnB>
                      <a:noFill/>
                    </a:lnB>
                  </a:tcPr>
                </a:tc>
                <a:extLst>
                  <a:ext uri="{0D108BD9-81ED-4DB2-BD59-A6C34878D82A}">
                    <a16:rowId xmlns:a16="http://schemas.microsoft.com/office/drawing/2014/main" val="238299166"/>
                  </a:ext>
                </a:extLst>
              </a:tr>
              <a:tr h="379290">
                <a:tc>
                  <a:txBody>
                    <a:bodyPr/>
                    <a:lstStyle/>
                    <a:p>
                      <a:pPr algn="l" fontAlgn="b"/>
                      <a:r>
                        <a:rPr lang="en-US" sz="2400" b="1" i="0" u="none" strike="noStrike">
                          <a:solidFill>
                            <a:srgbClr val="000000"/>
                          </a:solidFill>
                          <a:effectLst/>
                          <a:latin typeface="Arial"/>
                        </a:rPr>
                        <a:t>TOTAL</a:t>
                      </a:r>
                    </a:p>
                  </a:txBody>
                  <a:tcPr marL="9525" marR="9525" marT="9525" marB="0" anchor="b">
                    <a:lnL>
                      <a:noFill/>
                    </a:lnL>
                    <a:lnR>
                      <a:noFill/>
                    </a:lnR>
                    <a:lnT>
                      <a:noFill/>
                    </a:lnT>
                    <a:lnB>
                      <a:noFill/>
                    </a:lnB>
                  </a:tcPr>
                </a:tc>
                <a:tc>
                  <a:txBody>
                    <a:bodyPr/>
                    <a:lstStyle/>
                    <a:p>
                      <a:pPr algn="l" fontAlgn="b"/>
                      <a:endParaRPr lang="en-US" sz="2400" b="1"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2400" b="1"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2400" b="1" i="0" u="none" strike="noStrike">
                          <a:solidFill>
                            <a:srgbClr val="000000"/>
                          </a:solidFill>
                          <a:effectLst/>
                          <a:latin typeface="Arial"/>
                        </a:rPr>
                        <a:t>       $85,499</a:t>
                      </a:r>
                      <a:endParaRPr lang="en-US"/>
                    </a:p>
                  </a:txBody>
                  <a:tcPr marL="9525" marR="9525" marT="9525" marB="0" anchor="b">
                    <a:lnL>
                      <a:noFill/>
                    </a:lnL>
                    <a:lnR>
                      <a:noFill/>
                    </a:lnR>
                    <a:lnT>
                      <a:noFill/>
                    </a:lnT>
                    <a:lnB>
                      <a:noFill/>
                    </a:lnB>
                  </a:tcPr>
                </a:tc>
                <a:extLst>
                  <a:ext uri="{0D108BD9-81ED-4DB2-BD59-A6C34878D82A}">
                    <a16:rowId xmlns:a16="http://schemas.microsoft.com/office/drawing/2014/main" val="2204426211"/>
                  </a:ext>
                </a:extLst>
              </a:tr>
            </a:tbl>
          </a:graphicData>
        </a:graphic>
      </p:graphicFrame>
      <p:sp>
        <p:nvSpPr>
          <p:cNvPr id="3" name="Slide Number Placeholder 2"/>
          <p:cNvSpPr>
            <a:spLocks noGrp="1"/>
          </p:cNvSpPr>
          <p:nvPr>
            <p:ph type="sldNum" sz="quarter" idx="12"/>
          </p:nvPr>
        </p:nvSpPr>
        <p:spPr/>
        <p:txBody>
          <a:bodyPr/>
          <a:lstStyle/>
          <a:p>
            <a:fld id="{60DAD08D-01D5-4C51-A100-1C768937960E}" type="slidenum">
              <a:rPr lang="en-US" smtClean="0"/>
              <a:pPr/>
              <a:t>19</a:t>
            </a:fld>
            <a:endParaRPr lang="en-US"/>
          </a:p>
        </p:txBody>
      </p:sp>
      <p:grpSp>
        <p:nvGrpSpPr>
          <p:cNvPr id="6" name="Group 5"/>
          <p:cNvGrpSpPr/>
          <p:nvPr/>
        </p:nvGrpSpPr>
        <p:grpSpPr>
          <a:xfrm>
            <a:off x="0" y="-16353"/>
            <a:ext cx="9153525" cy="308255"/>
            <a:chOff x="0" y="-16353"/>
            <a:chExt cx="9153525" cy="308255"/>
          </a:xfrm>
        </p:grpSpPr>
        <p:sp>
          <p:nvSpPr>
            <p:cNvPr id="8" name="TextBox 7"/>
            <p:cNvSpPr txBox="1"/>
            <p:nvPr/>
          </p:nvSpPr>
          <p:spPr>
            <a:xfrm>
              <a:off x="0" y="-16353"/>
              <a:ext cx="4572000" cy="307777"/>
            </a:xfrm>
            <a:prstGeom prst="rect">
              <a:avLst/>
            </a:prstGeom>
            <a:solidFill>
              <a:srgbClr val="FFC102"/>
            </a:solidFill>
          </p:spPr>
          <p:txBody>
            <a:bodyPr wrap="square" rtlCol="0">
              <a:spAutoFit/>
            </a:bodyPr>
            <a:lstStyle/>
            <a:p>
              <a:pPr algn="ctr"/>
              <a:r>
                <a:rPr lang="en-US" sz="1400" b="1"/>
                <a:t>Operating &amp; Capital Budget</a:t>
              </a:r>
            </a:p>
          </p:txBody>
        </p:sp>
        <p:sp>
          <p:nvSpPr>
            <p:cNvPr id="9" name="TextBox 8"/>
            <p:cNvSpPr txBox="1"/>
            <p:nvPr/>
          </p:nvSpPr>
          <p:spPr>
            <a:xfrm>
              <a:off x="4572000" y="-15875"/>
              <a:ext cx="4581525" cy="307777"/>
            </a:xfrm>
            <a:prstGeom prst="rect">
              <a:avLst/>
            </a:prstGeom>
            <a:solidFill>
              <a:schemeClr val="tx1"/>
            </a:solidFill>
          </p:spPr>
          <p:txBody>
            <a:bodyPr wrap="square" rtlCol="0">
              <a:spAutoFit/>
            </a:bodyPr>
            <a:lstStyle/>
            <a:p>
              <a:pPr algn="ctr"/>
              <a:r>
                <a:rPr lang="en-US" sz="1400" b="1">
                  <a:solidFill>
                    <a:schemeClr val="bg1"/>
                  </a:solidFill>
                </a:rPr>
                <a:t>Baltimore City Community College</a:t>
              </a:r>
            </a:p>
          </p:txBody>
        </p:sp>
      </p:grpSp>
      <p:grpSp>
        <p:nvGrpSpPr>
          <p:cNvPr id="11" name="Group 10"/>
          <p:cNvGrpSpPr/>
          <p:nvPr/>
        </p:nvGrpSpPr>
        <p:grpSpPr>
          <a:xfrm>
            <a:off x="0" y="6400800"/>
            <a:ext cx="9144000" cy="466725"/>
            <a:chOff x="0" y="6476998"/>
            <a:chExt cx="9144000" cy="390527"/>
          </a:xfrm>
        </p:grpSpPr>
        <p:sp>
          <p:nvSpPr>
            <p:cNvPr id="12" name="Rectangle 11">
              <a:extLst>
                <a:ext uri="{FF2B5EF4-FFF2-40B4-BE49-F238E27FC236}">
                  <a16:creationId xmlns:a16="http://schemas.microsoft.com/office/drawing/2014/main" id="{F30A8804-E41D-6146-961E-102E70C70B01}"/>
                </a:ext>
              </a:extLst>
            </p:cNvPr>
            <p:cNvSpPr/>
            <p:nvPr/>
          </p:nvSpPr>
          <p:spPr>
            <a:xfrm>
              <a:off x="0" y="6477000"/>
              <a:ext cx="9144000" cy="39052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3569" eaLnBrk="0" fontAlgn="base" hangingPunct="0">
                <a:spcBef>
                  <a:spcPct val="0"/>
                </a:spcBef>
                <a:spcAft>
                  <a:spcPct val="0"/>
                </a:spcAft>
                <a:defRPr/>
              </a:pPr>
              <a:endParaRPr lang="en-US" sz="1500">
                <a:solidFill>
                  <a:srgbClr val="009894"/>
                </a:solidFill>
                <a:latin typeface="Calibri" panose="020F0502020204030204"/>
              </a:endParaRPr>
            </a:p>
          </p:txBody>
        </p:sp>
        <p:sp>
          <p:nvSpPr>
            <p:cNvPr id="13" name="Triangle 2">
              <a:extLst>
                <a:ext uri="{FF2B5EF4-FFF2-40B4-BE49-F238E27FC236}">
                  <a16:creationId xmlns:a16="http://schemas.microsoft.com/office/drawing/2014/main" id="{BD3FF251-7C82-6E42-8F66-6686C4BFB0AD}"/>
                </a:ext>
              </a:extLst>
            </p:cNvPr>
            <p:cNvSpPr/>
            <p:nvPr/>
          </p:nvSpPr>
          <p:spPr>
            <a:xfrm rot="16200000" flipV="1">
              <a:off x="576262" y="6510337"/>
              <a:ext cx="381000" cy="314325"/>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3569" eaLnBrk="0" fontAlgn="base" hangingPunct="0">
                <a:spcBef>
                  <a:spcPct val="0"/>
                </a:spcBef>
                <a:spcAft>
                  <a:spcPct val="0"/>
                </a:spcAft>
                <a:defRPr/>
              </a:pPr>
              <a:endParaRPr lang="en-US" sz="1500">
                <a:solidFill>
                  <a:srgbClr val="FFFFFF"/>
                </a:solidFill>
                <a:latin typeface="Calibri" panose="020F0502020204030204"/>
              </a:endParaRPr>
            </a:p>
          </p:txBody>
        </p:sp>
        <p:sp>
          <p:nvSpPr>
            <p:cNvPr id="14" name="Triangle 2">
              <a:extLst>
                <a:ext uri="{FF2B5EF4-FFF2-40B4-BE49-F238E27FC236}">
                  <a16:creationId xmlns:a16="http://schemas.microsoft.com/office/drawing/2014/main" id="{BD3FF251-7C82-6E42-8F66-6686C4BFB0AD}"/>
                </a:ext>
              </a:extLst>
            </p:cNvPr>
            <p:cNvSpPr/>
            <p:nvPr/>
          </p:nvSpPr>
          <p:spPr>
            <a:xfrm rot="16200000" flipV="1">
              <a:off x="1038222" y="6510336"/>
              <a:ext cx="381001" cy="314325"/>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3569" eaLnBrk="0" fontAlgn="base" hangingPunct="0">
                <a:spcBef>
                  <a:spcPct val="0"/>
                </a:spcBef>
                <a:spcAft>
                  <a:spcPct val="0"/>
                </a:spcAft>
                <a:defRPr/>
              </a:pPr>
              <a:endParaRPr lang="en-US" sz="1500">
                <a:solidFill>
                  <a:srgbClr val="FFFFFF"/>
                </a:solidFill>
                <a:latin typeface="Calibri" panose="020F0502020204030204"/>
              </a:endParaRPr>
            </a:p>
          </p:txBody>
        </p:sp>
      </p:grpSp>
      <p:pic>
        <p:nvPicPr>
          <p:cNvPr id="15" name="Picture 14">
            <a:extLst>
              <a:ext uri="{FF2B5EF4-FFF2-40B4-BE49-F238E27FC236}">
                <a16:creationId xmlns:a16="http://schemas.microsoft.com/office/drawing/2014/main" id="{EA6B368E-F991-434D-87B0-9158741C47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6476998"/>
            <a:ext cx="533400" cy="322324"/>
          </a:xfrm>
          <a:prstGeom prst="rect">
            <a:avLst/>
          </a:prstGeom>
        </p:spPr>
      </p:pic>
      <p:sp>
        <p:nvSpPr>
          <p:cNvPr id="16" name="TextBox 15"/>
          <p:cNvSpPr txBox="1"/>
          <p:nvPr/>
        </p:nvSpPr>
        <p:spPr>
          <a:xfrm>
            <a:off x="7696200" y="6546522"/>
            <a:ext cx="947740" cy="276999"/>
          </a:xfrm>
          <a:prstGeom prst="rect">
            <a:avLst/>
          </a:prstGeom>
          <a:noFill/>
        </p:spPr>
        <p:txBody>
          <a:bodyPr wrap="square" rtlCol="0">
            <a:spAutoFit/>
          </a:bodyPr>
          <a:lstStyle/>
          <a:p>
            <a:r>
              <a:rPr lang="en-US" sz="1200" dirty="0">
                <a:solidFill>
                  <a:schemeClr val="bg1"/>
                </a:solidFill>
              </a:rPr>
              <a:t>Page 19</a:t>
            </a:r>
            <a:r>
              <a:rPr lang="en-US" sz="1200" dirty="0"/>
              <a:t> </a:t>
            </a:r>
            <a:r>
              <a:rPr lang="en-US" sz="1200" dirty="0">
                <a:solidFill>
                  <a:srgbClr val="FFC000"/>
                </a:solidFill>
                <a:latin typeface="Calibri" panose="020F0502020204030204" pitchFamily="34" charset="0"/>
                <a:cs typeface="Calibri" panose="020F0502020204030204" pitchFamily="34" charset="0"/>
              </a:rPr>
              <a:t>│</a:t>
            </a:r>
            <a:endParaRPr lang="en-US" sz="1200" dirty="0">
              <a:solidFill>
                <a:srgbClr val="FFC000"/>
              </a:solidFill>
            </a:endParaRPr>
          </a:p>
        </p:txBody>
      </p:sp>
    </p:spTree>
    <p:extLst>
      <p:ext uri="{BB962C8B-B14F-4D97-AF65-F5344CB8AC3E}">
        <p14:creationId xmlns:p14="http://schemas.microsoft.com/office/powerpoint/2010/main" val="3143545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58536" cy="911507"/>
          </a:xfrm>
        </p:spPr>
        <p:txBody>
          <a:bodyPr>
            <a:normAutofit/>
          </a:bodyPr>
          <a:lstStyle/>
          <a:p>
            <a:r>
              <a:rPr lang="en-US" sz="2800" i="1">
                <a:solidFill>
                  <a:srgbClr val="C00000"/>
                </a:solidFill>
                <a:latin typeface="Arial" panose="020B0604020202020204" pitchFamily="34" charset="0"/>
                <a:cs typeface="Arial" panose="020B0604020202020204" pitchFamily="34" charset="0"/>
              </a:rPr>
              <a:t>“Changing Lives, Building Communities”</a:t>
            </a:r>
          </a:p>
        </p:txBody>
      </p:sp>
      <p:sp>
        <p:nvSpPr>
          <p:cNvPr id="3" name="Content Placeholder 2"/>
          <p:cNvSpPr>
            <a:spLocks noGrp="1"/>
          </p:cNvSpPr>
          <p:nvPr>
            <p:ph idx="1"/>
          </p:nvPr>
        </p:nvSpPr>
        <p:spPr>
          <a:xfrm>
            <a:off x="304800" y="1447800"/>
            <a:ext cx="8686800" cy="5029200"/>
          </a:xfrm>
          <a:noFill/>
        </p:spPr>
        <p:txBody>
          <a:bodyPr vert="horz" lIns="91440" tIns="45720" rIns="91440" bIns="45720" rtlCol="0" anchor="t">
            <a:noAutofit/>
          </a:bodyPr>
          <a:lstStyle/>
          <a:p>
            <a:pPr defTabSz="457200">
              <a:buFont typeface="Wingdings" panose="05000000000000000000" pitchFamily="2" charset="2"/>
              <a:buChar char="Ø"/>
            </a:pPr>
            <a:r>
              <a:rPr lang="en-US" sz="1800" dirty="0">
                <a:solidFill>
                  <a:schemeClr val="tx1"/>
                </a:solidFill>
                <a:latin typeface="Arial"/>
                <a:cs typeface="Arial"/>
              </a:rPr>
              <a:t>BCCC is both an old and a young institution. The College was founded in 1947, as Baltimore Junior College, a part of the Baltimore City Public Schools.</a:t>
            </a:r>
          </a:p>
          <a:p>
            <a:pPr marL="0" indent="0" defTabSz="457200">
              <a:buNone/>
            </a:pPr>
            <a:endParaRPr lang="en-US" sz="1800">
              <a:solidFill>
                <a:schemeClr val="tx1"/>
              </a:solidFill>
              <a:latin typeface="Arial"/>
              <a:cs typeface="Arial"/>
            </a:endParaRPr>
          </a:p>
          <a:p>
            <a:pPr lvl="0" defTabSz="457200">
              <a:buFont typeface="Wingdings" panose="05000000000000000000" pitchFamily="2" charset="2"/>
              <a:buChar char="Ø"/>
            </a:pPr>
            <a:r>
              <a:rPr lang="en-US" sz="1800" dirty="0">
                <a:solidFill>
                  <a:schemeClr val="tx1"/>
                </a:solidFill>
                <a:latin typeface="Arial"/>
                <a:cs typeface="Arial"/>
              </a:rPr>
              <a:t>Baltimore City Community College is the </a:t>
            </a:r>
            <a:r>
              <a:rPr lang="en-US" sz="1800" u="sng" dirty="0">
                <a:solidFill>
                  <a:schemeClr val="tx1"/>
                </a:solidFill>
                <a:latin typeface="Arial"/>
                <a:cs typeface="Arial"/>
              </a:rPr>
              <a:t>only community college in Maryland that is a State Agency</a:t>
            </a:r>
            <a:r>
              <a:rPr lang="en-US" sz="1800" dirty="0">
                <a:solidFill>
                  <a:schemeClr val="tx1"/>
                </a:solidFill>
                <a:latin typeface="Arial"/>
                <a:cs typeface="Arial"/>
              </a:rPr>
              <a:t>. It is also the only urban community college in the State.</a:t>
            </a:r>
          </a:p>
          <a:p>
            <a:pPr lvl="0" defTabSz="457200">
              <a:buFont typeface="Wingdings" panose="05000000000000000000" pitchFamily="2" charset="2"/>
              <a:buChar char="Ø"/>
            </a:pPr>
            <a:endParaRPr lang="en-US" sz="1800">
              <a:solidFill>
                <a:schemeClr val="tx1"/>
              </a:solidFill>
              <a:latin typeface="Arial" panose="020B0604020202020204" pitchFamily="34" charset="0"/>
              <a:cs typeface="Arial" panose="020B0604020202020204" pitchFamily="34" charset="0"/>
            </a:endParaRPr>
          </a:p>
          <a:p>
            <a:pPr lvl="0" defTabSz="457200">
              <a:buFont typeface="Wingdings" panose="05000000000000000000" pitchFamily="2" charset="2"/>
              <a:buChar char="Ø"/>
            </a:pPr>
            <a:r>
              <a:rPr lang="en-US" sz="1800" dirty="0">
                <a:solidFill>
                  <a:schemeClr val="tx1"/>
                </a:solidFill>
                <a:latin typeface="Arial"/>
                <a:cs typeface="Arial"/>
              </a:rPr>
              <a:t>BCCC’s campus is located in West Baltimore; with several Baltimore City satellite locations. As of fiscal 2020, the College served </a:t>
            </a:r>
            <a:r>
              <a:rPr lang="en-US" sz="1800" b="1" u="sng" dirty="0">
                <a:solidFill>
                  <a:schemeClr val="tx1"/>
                </a:solidFill>
                <a:latin typeface="Arial"/>
                <a:cs typeface="Arial"/>
              </a:rPr>
              <a:t>Over 11,000 credit and non-credit students</a:t>
            </a:r>
            <a:r>
              <a:rPr lang="en-US" sz="1800" dirty="0">
                <a:solidFill>
                  <a:schemeClr val="tx1"/>
                </a:solidFill>
                <a:latin typeface="Arial"/>
                <a:cs typeface="Arial"/>
              </a:rPr>
              <a:t> annually, providing transfers to four-year colleges as well as workforce training.</a:t>
            </a:r>
          </a:p>
          <a:p>
            <a:pPr defTabSz="457200">
              <a:buFont typeface="Wingdings" panose="05000000000000000000" pitchFamily="2" charset="2"/>
              <a:buChar char="Ø"/>
            </a:pPr>
            <a:endParaRPr lang="en-US" sz="1800">
              <a:solidFill>
                <a:schemeClr val="tx1"/>
              </a:solidFill>
              <a:highlight>
                <a:srgbClr val="FFFF00"/>
              </a:highlight>
              <a:latin typeface="Arial" panose="020B0604020202020204" pitchFamily="34" charset="0"/>
              <a:cs typeface="Arial" panose="020B0604020202020204" pitchFamily="34" charset="0"/>
            </a:endParaRPr>
          </a:p>
          <a:p>
            <a:pPr defTabSz="457200">
              <a:buFont typeface="Wingdings" panose="05000000000000000000" pitchFamily="2" charset="2"/>
              <a:buChar char="Ø"/>
            </a:pPr>
            <a:r>
              <a:rPr lang="en-US" sz="1800" u="sng" dirty="0">
                <a:solidFill>
                  <a:schemeClr val="tx1"/>
                </a:solidFill>
                <a:latin typeface="Arial"/>
                <a:cs typeface="Arial"/>
              </a:rPr>
              <a:t>BCCC buildings are 25+ years old</a:t>
            </a:r>
            <a:r>
              <a:rPr lang="en-US" sz="1800" dirty="0">
                <a:solidFill>
                  <a:schemeClr val="tx1"/>
                </a:solidFill>
                <a:latin typeface="Arial"/>
                <a:cs typeface="Arial"/>
              </a:rPr>
              <a:t>. Buildings located on the Liberty campus date back to 1968. The most recent building on this site is the Life Science Building which was built in the mid-1990s. </a:t>
            </a:r>
            <a:endParaRPr lang="en-US" sz="1800" dirty="0">
              <a:solidFill>
                <a:schemeClr val="tx1"/>
              </a:solidFill>
              <a:latin typeface="Arial" panose="020B0604020202020204" pitchFamily="34" charset="0"/>
              <a:cs typeface="Arial" panose="020B0604020202020204" pitchFamily="34" charset="0"/>
            </a:endParaRPr>
          </a:p>
          <a:p>
            <a:pPr marL="0" lvl="0" indent="0" defTabSz="457200">
              <a:buNone/>
            </a:pPr>
            <a:endParaRPr lang="en-US" sz="1800">
              <a:solidFill>
                <a:schemeClr val="tx1"/>
              </a:solidFill>
              <a:latin typeface="Arial" panose="020B0604020202020204" pitchFamily="34" charset="0"/>
              <a:cs typeface="Arial" panose="020B0604020202020204" pitchFamily="34" charset="0"/>
            </a:endParaRPr>
          </a:p>
          <a:p>
            <a:pPr marL="0" lvl="0" indent="0" defTabSz="457200">
              <a:buNone/>
            </a:pPr>
            <a:endParaRPr lang="en-US" sz="1800">
              <a:solidFill>
                <a:schemeClr val="tx1"/>
              </a:solidFill>
              <a:latin typeface="Arial" panose="020B0604020202020204" pitchFamily="34" charset="0"/>
              <a:cs typeface="Arial" panose="020B0604020202020204" pitchFamily="34" charset="0"/>
            </a:endParaRPr>
          </a:p>
        </p:txBody>
      </p:sp>
      <p:grpSp>
        <p:nvGrpSpPr>
          <p:cNvPr id="9" name="Group 8"/>
          <p:cNvGrpSpPr/>
          <p:nvPr/>
        </p:nvGrpSpPr>
        <p:grpSpPr>
          <a:xfrm>
            <a:off x="0" y="-16353"/>
            <a:ext cx="9153525" cy="308255"/>
            <a:chOff x="0" y="-16353"/>
            <a:chExt cx="9153525" cy="308255"/>
          </a:xfrm>
        </p:grpSpPr>
        <p:sp>
          <p:nvSpPr>
            <p:cNvPr id="5" name="TextBox 4"/>
            <p:cNvSpPr txBox="1"/>
            <p:nvPr/>
          </p:nvSpPr>
          <p:spPr>
            <a:xfrm>
              <a:off x="0" y="-16353"/>
              <a:ext cx="4572000" cy="307777"/>
            </a:xfrm>
            <a:prstGeom prst="rect">
              <a:avLst/>
            </a:prstGeom>
            <a:solidFill>
              <a:srgbClr val="FFC102"/>
            </a:solidFill>
          </p:spPr>
          <p:txBody>
            <a:bodyPr wrap="square" rtlCol="0">
              <a:spAutoFit/>
            </a:bodyPr>
            <a:lstStyle/>
            <a:p>
              <a:pPr algn="ctr"/>
              <a:r>
                <a:rPr lang="en-US" sz="1400" b="1"/>
                <a:t>Operating &amp; Capital Budget</a:t>
              </a:r>
            </a:p>
          </p:txBody>
        </p:sp>
        <p:sp>
          <p:nvSpPr>
            <p:cNvPr id="6" name="TextBox 5"/>
            <p:cNvSpPr txBox="1"/>
            <p:nvPr/>
          </p:nvSpPr>
          <p:spPr>
            <a:xfrm>
              <a:off x="4572000" y="-15875"/>
              <a:ext cx="4581525" cy="307777"/>
            </a:xfrm>
            <a:prstGeom prst="rect">
              <a:avLst/>
            </a:prstGeom>
            <a:solidFill>
              <a:schemeClr val="tx1"/>
            </a:solidFill>
          </p:spPr>
          <p:txBody>
            <a:bodyPr wrap="square" rtlCol="0">
              <a:spAutoFit/>
            </a:bodyPr>
            <a:lstStyle/>
            <a:p>
              <a:pPr algn="ctr"/>
              <a:r>
                <a:rPr lang="en-US" sz="1400" b="1">
                  <a:solidFill>
                    <a:schemeClr val="bg1"/>
                  </a:solidFill>
                </a:rPr>
                <a:t>Baltimore City Community College</a:t>
              </a:r>
            </a:p>
          </p:txBody>
        </p:sp>
      </p:grpSp>
      <p:grpSp>
        <p:nvGrpSpPr>
          <p:cNvPr id="13" name="Group 12"/>
          <p:cNvGrpSpPr/>
          <p:nvPr/>
        </p:nvGrpSpPr>
        <p:grpSpPr>
          <a:xfrm>
            <a:off x="0" y="6476998"/>
            <a:ext cx="9144000" cy="390527"/>
            <a:chOff x="0" y="6476998"/>
            <a:chExt cx="9144000" cy="390527"/>
          </a:xfrm>
        </p:grpSpPr>
        <p:sp>
          <p:nvSpPr>
            <p:cNvPr id="10" name="Rectangle 9">
              <a:extLst>
                <a:ext uri="{FF2B5EF4-FFF2-40B4-BE49-F238E27FC236}">
                  <a16:creationId xmlns:a16="http://schemas.microsoft.com/office/drawing/2014/main" id="{F30A8804-E41D-6146-961E-102E70C70B01}"/>
                </a:ext>
              </a:extLst>
            </p:cNvPr>
            <p:cNvSpPr/>
            <p:nvPr/>
          </p:nvSpPr>
          <p:spPr>
            <a:xfrm>
              <a:off x="0" y="6477000"/>
              <a:ext cx="9144000" cy="39052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3569" eaLnBrk="0" fontAlgn="base" hangingPunct="0">
                <a:spcBef>
                  <a:spcPct val="0"/>
                </a:spcBef>
                <a:spcAft>
                  <a:spcPct val="0"/>
                </a:spcAft>
                <a:defRPr/>
              </a:pPr>
              <a:endParaRPr lang="en-US" sz="1500">
                <a:solidFill>
                  <a:srgbClr val="009894"/>
                </a:solidFill>
                <a:latin typeface="Calibri" panose="020F0502020204030204"/>
              </a:endParaRPr>
            </a:p>
          </p:txBody>
        </p:sp>
        <p:sp>
          <p:nvSpPr>
            <p:cNvPr id="7" name="Triangle 2">
              <a:extLst>
                <a:ext uri="{FF2B5EF4-FFF2-40B4-BE49-F238E27FC236}">
                  <a16:creationId xmlns:a16="http://schemas.microsoft.com/office/drawing/2014/main" id="{BD3FF251-7C82-6E42-8F66-6686C4BFB0AD}"/>
                </a:ext>
              </a:extLst>
            </p:cNvPr>
            <p:cNvSpPr/>
            <p:nvPr/>
          </p:nvSpPr>
          <p:spPr>
            <a:xfrm rot="16200000" flipV="1">
              <a:off x="576262" y="6510337"/>
              <a:ext cx="381000" cy="314325"/>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3569" eaLnBrk="0" fontAlgn="base" hangingPunct="0">
                <a:spcBef>
                  <a:spcPct val="0"/>
                </a:spcBef>
                <a:spcAft>
                  <a:spcPct val="0"/>
                </a:spcAft>
                <a:defRPr/>
              </a:pPr>
              <a:endParaRPr lang="en-US" sz="1500">
                <a:solidFill>
                  <a:srgbClr val="FFFFFF"/>
                </a:solidFill>
                <a:latin typeface="Calibri" panose="020F0502020204030204"/>
              </a:endParaRPr>
            </a:p>
          </p:txBody>
        </p:sp>
        <p:sp>
          <p:nvSpPr>
            <p:cNvPr id="12" name="Triangle 2">
              <a:extLst>
                <a:ext uri="{FF2B5EF4-FFF2-40B4-BE49-F238E27FC236}">
                  <a16:creationId xmlns:a16="http://schemas.microsoft.com/office/drawing/2014/main" id="{BD3FF251-7C82-6E42-8F66-6686C4BFB0AD}"/>
                </a:ext>
              </a:extLst>
            </p:cNvPr>
            <p:cNvSpPr/>
            <p:nvPr/>
          </p:nvSpPr>
          <p:spPr>
            <a:xfrm rot="16200000" flipV="1">
              <a:off x="1038222" y="6510336"/>
              <a:ext cx="381001" cy="314325"/>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3569" eaLnBrk="0" fontAlgn="base" hangingPunct="0">
                <a:spcBef>
                  <a:spcPct val="0"/>
                </a:spcBef>
                <a:spcAft>
                  <a:spcPct val="0"/>
                </a:spcAft>
                <a:defRPr/>
              </a:pPr>
              <a:endParaRPr lang="en-US" sz="1500">
                <a:solidFill>
                  <a:srgbClr val="FFFFFF"/>
                </a:solidFill>
                <a:latin typeface="Calibri" panose="020F0502020204030204"/>
              </a:endParaRPr>
            </a:p>
          </p:txBody>
        </p:sp>
      </p:grpSp>
      <p:pic>
        <p:nvPicPr>
          <p:cNvPr id="14" name="Picture 13">
            <a:extLst>
              <a:ext uri="{FF2B5EF4-FFF2-40B4-BE49-F238E27FC236}">
                <a16:creationId xmlns:a16="http://schemas.microsoft.com/office/drawing/2014/main" id="{EA6B368E-F991-434D-87B0-9158741C47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6476998"/>
            <a:ext cx="533400" cy="322324"/>
          </a:xfrm>
          <a:prstGeom prst="rect">
            <a:avLst/>
          </a:prstGeom>
        </p:spPr>
      </p:pic>
      <p:sp>
        <p:nvSpPr>
          <p:cNvPr id="16" name="TextBox 15"/>
          <p:cNvSpPr txBox="1"/>
          <p:nvPr/>
        </p:nvSpPr>
        <p:spPr>
          <a:xfrm>
            <a:off x="7739060" y="6546522"/>
            <a:ext cx="947740" cy="276999"/>
          </a:xfrm>
          <a:prstGeom prst="rect">
            <a:avLst/>
          </a:prstGeom>
          <a:noFill/>
        </p:spPr>
        <p:txBody>
          <a:bodyPr wrap="square" rtlCol="0">
            <a:spAutoFit/>
          </a:bodyPr>
          <a:lstStyle/>
          <a:p>
            <a:r>
              <a:rPr lang="en-US" sz="1200">
                <a:solidFill>
                  <a:schemeClr val="bg1"/>
                </a:solidFill>
              </a:rPr>
              <a:t>Page 2</a:t>
            </a:r>
            <a:r>
              <a:rPr lang="en-US" sz="1200"/>
              <a:t> </a:t>
            </a:r>
            <a:r>
              <a:rPr lang="en-US" sz="1200">
                <a:solidFill>
                  <a:srgbClr val="FFC000"/>
                </a:solidFill>
                <a:latin typeface="Calibri" panose="020F0502020204030204" pitchFamily="34" charset="0"/>
                <a:cs typeface="Calibri" panose="020F0502020204030204" pitchFamily="34" charset="0"/>
              </a:rPr>
              <a:t>│</a:t>
            </a:r>
            <a:endParaRPr lang="en-US" sz="1200">
              <a:solidFill>
                <a:srgbClr val="FFC000"/>
              </a:solidFill>
            </a:endParaRPr>
          </a:p>
        </p:txBody>
      </p:sp>
      <p:sp>
        <p:nvSpPr>
          <p:cNvPr id="4" name="Slide Number Placeholder 3"/>
          <p:cNvSpPr>
            <a:spLocks noGrp="1"/>
          </p:cNvSpPr>
          <p:nvPr>
            <p:ph type="sldNum" sz="quarter" idx="12"/>
          </p:nvPr>
        </p:nvSpPr>
        <p:spPr/>
        <p:txBody>
          <a:bodyPr/>
          <a:lstStyle/>
          <a:p>
            <a:fld id="{60DAD08D-01D5-4C51-A100-1C768937960E}" type="slidenum">
              <a:rPr lang="en-US" smtClean="0"/>
              <a:pPr/>
              <a:t>2</a:t>
            </a:fld>
            <a:endParaRPr lang="en-US"/>
          </a:p>
        </p:txBody>
      </p:sp>
    </p:spTree>
    <p:extLst>
      <p:ext uri="{BB962C8B-B14F-4D97-AF65-F5344CB8AC3E}">
        <p14:creationId xmlns:p14="http://schemas.microsoft.com/office/powerpoint/2010/main" val="32902538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23" y="482995"/>
            <a:ext cx="8200846" cy="570062"/>
          </a:xfrm>
        </p:spPr>
        <p:txBody>
          <a:bodyPr/>
          <a:lstStyle/>
          <a:p>
            <a:r>
              <a:rPr lang="en-US" sz="2400">
                <a:solidFill>
                  <a:srgbClr val="C00000"/>
                </a:solidFill>
                <a:latin typeface="Arial"/>
                <a:cs typeface="Arial"/>
              </a:rPr>
              <a:t>Operating Budget Fiscal Year 2022</a:t>
            </a:r>
            <a:endParaRPr lang="en-US" sz="2400">
              <a:solidFill>
                <a:srgbClr val="C00000"/>
              </a:solidFill>
              <a:latin typeface="Arial" panose="020B0604020202020204" pitchFamily="34" charset="0"/>
              <a:cs typeface="Arial" panose="020B0604020202020204" pitchFamily="34" charset="0"/>
            </a:endParaRPr>
          </a:p>
        </p:txBody>
      </p:sp>
      <p:sp>
        <p:nvSpPr>
          <p:cNvPr id="4" name="TextBox 3"/>
          <p:cNvSpPr txBox="1"/>
          <p:nvPr/>
        </p:nvSpPr>
        <p:spPr>
          <a:xfrm>
            <a:off x="1542779" y="2845324"/>
            <a:ext cx="5832184" cy="338554"/>
          </a:xfrm>
          <a:prstGeom prst="rect">
            <a:avLst/>
          </a:prstGeom>
          <a:noFill/>
        </p:spPr>
        <p:txBody>
          <a:bodyPr wrap="square" lIns="91440" tIns="45720" rIns="91440" bIns="45720" rtlCol="0" anchor="t">
            <a:spAutoFit/>
          </a:bodyPr>
          <a:lstStyle/>
          <a:p>
            <a:pPr algn="ctr"/>
            <a:endParaRPr lang="en-US" sz="1600" i="1">
              <a:latin typeface="Arial"/>
              <a:cs typeface="Arial"/>
            </a:endParaRPr>
          </a:p>
        </p:txBody>
      </p:sp>
      <p:sp>
        <p:nvSpPr>
          <p:cNvPr id="3" name="Slide Number Placeholder 2"/>
          <p:cNvSpPr>
            <a:spLocks noGrp="1"/>
          </p:cNvSpPr>
          <p:nvPr>
            <p:ph type="sldNum" sz="quarter" idx="12"/>
          </p:nvPr>
        </p:nvSpPr>
        <p:spPr/>
        <p:txBody>
          <a:bodyPr/>
          <a:lstStyle/>
          <a:p>
            <a:fld id="{60DAD08D-01D5-4C51-A100-1C768937960E}" type="slidenum">
              <a:rPr lang="en-US" smtClean="0"/>
              <a:pPr/>
              <a:t>20</a:t>
            </a:fld>
            <a:endParaRPr lang="en-US"/>
          </a:p>
        </p:txBody>
      </p:sp>
      <p:grpSp>
        <p:nvGrpSpPr>
          <p:cNvPr id="6" name="Group 5"/>
          <p:cNvGrpSpPr/>
          <p:nvPr/>
        </p:nvGrpSpPr>
        <p:grpSpPr>
          <a:xfrm>
            <a:off x="0" y="-16353"/>
            <a:ext cx="9153525" cy="308255"/>
            <a:chOff x="0" y="-16353"/>
            <a:chExt cx="9153525" cy="308255"/>
          </a:xfrm>
        </p:grpSpPr>
        <p:sp>
          <p:nvSpPr>
            <p:cNvPr id="8" name="TextBox 7"/>
            <p:cNvSpPr txBox="1"/>
            <p:nvPr/>
          </p:nvSpPr>
          <p:spPr>
            <a:xfrm>
              <a:off x="0" y="-16353"/>
              <a:ext cx="4572000" cy="307777"/>
            </a:xfrm>
            <a:prstGeom prst="rect">
              <a:avLst/>
            </a:prstGeom>
            <a:solidFill>
              <a:srgbClr val="FFC102"/>
            </a:solidFill>
          </p:spPr>
          <p:txBody>
            <a:bodyPr wrap="square" rtlCol="0">
              <a:spAutoFit/>
            </a:bodyPr>
            <a:lstStyle/>
            <a:p>
              <a:pPr algn="ctr"/>
              <a:r>
                <a:rPr lang="en-US" sz="1400" b="1"/>
                <a:t>Operating &amp; Capital Budget</a:t>
              </a:r>
            </a:p>
          </p:txBody>
        </p:sp>
        <p:sp>
          <p:nvSpPr>
            <p:cNvPr id="9" name="TextBox 8"/>
            <p:cNvSpPr txBox="1"/>
            <p:nvPr/>
          </p:nvSpPr>
          <p:spPr>
            <a:xfrm>
              <a:off x="4572000" y="-15875"/>
              <a:ext cx="4581525" cy="307777"/>
            </a:xfrm>
            <a:prstGeom prst="rect">
              <a:avLst/>
            </a:prstGeom>
            <a:solidFill>
              <a:schemeClr val="tx1"/>
            </a:solidFill>
          </p:spPr>
          <p:txBody>
            <a:bodyPr wrap="square" rtlCol="0">
              <a:spAutoFit/>
            </a:bodyPr>
            <a:lstStyle/>
            <a:p>
              <a:pPr algn="ctr"/>
              <a:r>
                <a:rPr lang="en-US" sz="1400" b="1">
                  <a:solidFill>
                    <a:schemeClr val="bg1"/>
                  </a:solidFill>
                </a:rPr>
                <a:t>Baltimore City Community College</a:t>
              </a:r>
            </a:p>
          </p:txBody>
        </p:sp>
      </p:grpSp>
      <p:grpSp>
        <p:nvGrpSpPr>
          <p:cNvPr id="11" name="Group 10"/>
          <p:cNvGrpSpPr/>
          <p:nvPr/>
        </p:nvGrpSpPr>
        <p:grpSpPr>
          <a:xfrm>
            <a:off x="0" y="6400800"/>
            <a:ext cx="9144000" cy="466725"/>
            <a:chOff x="0" y="6476998"/>
            <a:chExt cx="9144000" cy="390527"/>
          </a:xfrm>
        </p:grpSpPr>
        <p:sp>
          <p:nvSpPr>
            <p:cNvPr id="12" name="Rectangle 11">
              <a:extLst>
                <a:ext uri="{FF2B5EF4-FFF2-40B4-BE49-F238E27FC236}">
                  <a16:creationId xmlns:a16="http://schemas.microsoft.com/office/drawing/2014/main" id="{F30A8804-E41D-6146-961E-102E70C70B01}"/>
                </a:ext>
              </a:extLst>
            </p:cNvPr>
            <p:cNvSpPr/>
            <p:nvPr/>
          </p:nvSpPr>
          <p:spPr>
            <a:xfrm>
              <a:off x="0" y="6477000"/>
              <a:ext cx="9144000" cy="39052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3569" eaLnBrk="0" fontAlgn="base" hangingPunct="0">
                <a:spcBef>
                  <a:spcPct val="0"/>
                </a:spcBef>
                <a:spcAft>
                  <a:spcPct val="0"/>
                </a:spcAft>
                <a:defRPr/>
              </a:pPr>
              <a:endParaRPr lang="en-US" sz="1500">
                <a:solidFill>
                  <a:srgbClr val="009894"/>
                </a:solidFill>
                <a:latin typeface="Calibri" panose="020F0502020204030204"/>
              </a:endParaRPr>
            </a:p>
          </p:txBody>
        </p:sp>
        <p:sp>
          <p:nvSpPr>
            <p:cNvPr id="13" name="Triangle 2">
              <a:extLst>
                <a:ext uri="{FF2B5EF4-FFF2-40B4-BE49-F238E27FC236}">
                  <a16:creationId xmlns:a16="http://schemas.microsoft.com/office/drawing/2014/main" id="{BD3FF251-7C82-6E42-8F66-6686C4BFB0AD}"/>
                </a:ext>
              </a:extLst>
            </p:cNvPr>
            <p:cNvSpPr/>
            <p:nvPr/>
          </p:nvSpPr>
          <p:spPr>
            <a:xfrm rot="16200000" flipV="1">
              <a:off x="576262" y="6510337"/>
              <a:ext cx="381000" cy="314325"/>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3569" eaLnBrk="0" fontAlgn="base" hangingPunct="0">
                <a:spcBef>
                  <a:spcPct val="0"/>
                </a:spcBef>
                <a:spcAft>
                  <a:spcPct val="0"/>
                </a:spcAft>
                <a:defRPr/>
              </a:pPr>
              <a:endParaRPr lang="en-US" sz="1500">
                <a:solidFill>
                  <a:srgbClr val="FFFFFF"/>
                </a:solidFill>
                <a:latin typeface="Calibri" panose="020F0502020204030204"/>
              </a:endParaRPr>
            </a:p>
          </p:txBody>
        </p:sp>
        <p:sp>
          <p:nvSpPr>
            <p:cNvPr id="14" name="Triangle 2">
              <a:extLst>
                <a:ext uri="{FF2B5EF4-FFF2-40B4-BE49-F238E27FC236}">
                  <a16:creationId xmlns:a16="http://schemas.microsoft.com/office/drawing/2014/main" id="{BD3FF251-7C82-6E42-8F66-6686C4BFB0AD}"/>
                </a:ext>
              </a:extLst>
            </p:cNvPr>
            <p:cNvSpPr/>
            <p:nvPr/>
          </p:nvSpPr>
          <p:spPr>
            <a:xfrm rot="16200000" flipV="1">
              <a:off x="1038222" y="6510336"/>
              <a:ext cx="381001" cy="314325"/>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3569" eaLnBrk="0" fontAlgn="base" hangingPunct="0">
                <a:spcBef>
                  <a:spcPct val="0"/>
                </a:spcBef>
                <a:spcAft>
                  <a:spcPct val="0"/>
                </a:spcAft>
                <a:defRPr/>
              </a:pPr>
              <a:endParaRPr lang="en-US" sz="1500">
                <a:solidFill>
                  <a:srgbClr val="FFFFFF"/>
                </a:solidFill>
                <a:latin typeface="Calibri" panose="020F0502020204030204"/>
              </a:endParaRPr>
            </a:p>
          </p:txBody>
        </p:sp>
      </p:grpSp>
      <p:pic>
        <p:nvPicPr>
          <p:cNvPr id="15" name="Picture 14">
            <a:extLst>
              <a:ext uri="{FF2B5EF4-FFF2-40B4-BE49-F238E27FC236}">
                <a16:creationId xmlns:a16="http://schemas.microsoft.com/office/drawing/2014/main" id="{EA6B368E-F991-434D-87B0-9158741C47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6476998"/>
            <a:ext cx="533400" cy="322324"/>
          </a:xfrm>
          <a:prstGeom prst="rect">
            <a:avLst/>
          </a:prstGeom>
        </p:spPr>
      </p:pic>
      <p:sp>
        <p:nvSpPr>
          <p:cNvPr id="16" name="TextBox 15"/>
          <p:cNvSpPr txBox="1"/>
          <p:nvPr/>
        </p:nvSpPr>
        <p:spPr>
          <a:xfrm>
            <a:off x="7696200" y="6546522"/>
            <a:ext cx="947740" cy="276999"/>
          </a:xfrm>
          <a:prstGeom prst="rect">
            <a:avLst/>
          </a:prstGeom>
          <a:noFill/>
        </p:spPr>
        <p:txBody>
          <a:bodyPr wrap="square" rtlCol="0">
            <a:spAutoFit/>
          </a:bodyPr>
          <a:lstStyle/>
          <a:p>
            <a:r>
              <a:rPr lang="en-US" sz="1200" dirty="0">
                <a:solidFill>
                  <a:schemeClr val="bg1"/>
                </a:solidFill>
              </a:rPr>
              <a:t>Page 20</a:t>
            </a:r>
            <a:r>
              <a:rPr lang="en-US" sz="1200" dirty="0"/>
              <a:t> </a:t>
            </a:r>
            <a:r>
              <a:rPr lang="en-US" sz="1200" dirty="0">
                <a:solidFill>
                  <a:srgbClr val="FFC000"/>
                </a:solidFill>
                <a:latin typeface="Calibri" panose="020F0502020204030204" pitchFamily="34" charset="0"/>
                <a:cs typeface="Calibri" panose="020F0502020204030204" pitchFamily="34" charset="0"/>
              </a:rPr>
              <a:t>│</a:t>
            </a:r>
            <a:endParaRPr lang="en-US" sz="1200" dirty="0">
              <a:solidFill>
                <a:srgbClr val="FFC000"/>
              </a:solidFill>
            </a:endParaRPr>
          </a:p>
        </p:txBody>
      </p:sp>
      <p:pic>
        <p:nvPicPr>
          <p:cNvPr id="25" name="Picture 25" descr="A close up of text on a white background&#10;&#10;Description automatically generated">
            <a:extLst>
              <a:ext uri="{FF2B5EF4-FFF2-40B4-BE49-F238E27FC236}">
                <a16:creationId xmlns:a16="http://schemas.microsoft.com/office/drawing/2014/main" id="{EF2E5961-D25E-4ED6-8A2D-C4E0CDF75CA3}"/>
              </a:ext>
            </a:extLst>
          </p:cNvPr>
          <p:cNvPicPr>
            <a:picLocks noChangeAspect="1"/>
          </p:cNvPicPr>
          <p:nvPr/>
        </p:nvPicPr>
        <p:blipFill>
          <a:blip r:embed="rId4"/>
          <a:stretch>
            <a:fillRect/>
          </a:stretch>
        </p:blipFill>
        <p:spPr>
          <a:xfrm>
            <a:off x="886089" y="1293017"/>
            <a:ext cx="7142669" cy="4980096"/>
          </a:xfrm>
          <a:prstGeom prst="rect">
            <a:avLst/>
          </a:prstGeom>
        </p:spPr>
      </p:pic>
    </p:spTree>
    <p:extLst>
      <p:ext uri="{BB962C8B-B14F-4D97-AF65-F5344CB8AC3E}">
        <p14:creationId xmlns:p14="http://schemas.microsoft.com/office/powerpoint/2010/main" val="6318721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Autofit/>
          </a:bodyPr>
          <a:lstStyle/>
          <a:p>
            <a:pPr>
              <a:lnSpc>
                <a:spcPct val="100000"/>
              </a:lnSpc>
            </a:pPr>
            <a:r>
              <a:rPr lang="en-US" sz="3200">
                <a:solidFill>
                  <a:srgbClr val="C00000"/>
                </a:solidFill>
                <a:latin typeface="Arial" panose="020B0604020202020204" pitchFamily="34" charset="0"/>
                <a:cs typeface="Arial" panose="020B0604020202020204" pitchFamily="34" charset="0"/>
              </a:rPr>
              <a:t>BCCC Capital Debt Profile</a:t>
            </a:r>
          </a:p>
        </p:txBody>
      </p:sp>
      <p:sp>
        <p:nvSpPr>
          <p:cNvPr id="3" name="Content Placeholder 2"/>
          <p:cNvSpPr>
            <a:spLocks noGrp="1"/>
          </p:cNvSpPr>
          <p:nvPr>
            <p:ph idx="1"/>
          </p:nvPr>
        </p:nvSpPr>
        <p:spPr>
          <a:xfrm>
            <a:off x="225524" y="1713310"/>
            <a:ext cx="8696325" cy="4525963"/>
          </a:xfrm>
        </p:spPr>
        <p:txBody>
          <a:bodyPr vert="horz" lIns="91440" tIns="45720" rIns="91440" bIns="45720" rtlCol="0" anchor="t">
            <a:normAutofit/>
          </a:bodyPr>
          <a:lstStyle/>
          <a:p>
            <a:pPr defTabSz="457200">
              <a:buFont typeface="Wingdings" panose="05000000000000000000" pitchFamily="2" charset="2"/>
              <a:buChar char="Ø"/>
            </a:pPr>
            <a:r>
              <a:rPr lang="en-US" sz="1800" b="1">
                <a:solidFill>
                  <a:schemeClr val="tx1"/>
                </a:solidFill>
                <a:latin typeface="Arial"/>
                <a:cs typeface="Arial"/>
              </a:rPr>
              <a:t>Debt Issued in Prior Five Fiscal Years &amp; Amount Authorized but Unissued:</a:t>
            </a:r>
            <a:endParaRPr lang="en-US" sz="1800" b="1" u="sng">
              <a:solidFill>
                <a:schemeClr val="tx1"/>
              </a:solidFill>
              <a:latin typeface="Arial"/>
              <a:cs typeface="Arial"/>
            </a:endParaRPr>
          </a:p>
          <a:p>
            <a:pPr lvl="1" defTabSz="457200">
              <a:buFont typeface="Wingdings" panose="05000000000000000000" pitchFamily="2" charset="2"/>
              <a:buChar char="§"/>
            </a:pPr>
            <a:r>
              <a:rPr lang="en-US" sz="1800">
                <a:solidFill>
                  <a:schemeClr val="tx1"/>
                </a:solidFill>
                <a:latin typeface="Arial"/>
                <a:cs typeface="Arial"/>
              </a:rPr>
              <a:t>BCCC has not issued debt in the prior five fiscal years</a:t>
            </a:r>
          </a:p>
          <a:p>
            <a:pPr lvl="1" defTabSz="457200">
              <a:buFont typeface="Wingdings" panose="05000000000000000000" pitchFamily="2" charset="2"/>
              <a:buChar char="§"/>
            </a:pPr>
            <a:r>
              <a:rPr lang="en-US" sz="1800">
                <a:solidFill>
                  <a:schemeClr val="tx1"/>
                </a:solidFill>
                <a:latin typeface="Arial"/>
                <a:cs typeface="Arial"/>
              </a:rPr>
              <a:t>Bonding authority is $65 million for auxiliary and academic facilities</a:t>
            </a:r>
          </a:p>
          <a:p>
            <a:pPr lvl="1" defTabSz="457200">
              <a:buFont typeface="Wingdings" panose="05000000000000000000" pitchFamily="2" charset="2"/>
              <a:buChar char="§"/>
            </a:pPr>
            <a:r>
              <a:rPr lang="en-US" sz="1800">
                <a:solidFill>
                  <a:schemeClr val="tx1"/>
                </a:solidFill>
                <a:latin typeface="Arial"/>
                <a:cs typeface="Arial"/>
              </a:rPr>
              <a:t>BCCC has no bond debt outstanding - the entire authorization remains unissued as of June 30, 2020.</a:t>
            </a:r>
          </a:p>
          <a:p>
            <a:pPr lvl="1" defTabSz="457200">
              <a:buFont typeface="Arial"/>
              <a:buChar char="•"/>
            </a:pPr>
            <a:endParaRPr lang="en-US" sz="1800">
              <a:solidFill>
                <a:schemeClr val="tx1"/>
              </a:solidFill>
              <a:latin typeface="Arial" panose="020B0604020202020204" pitchFamily="34" charset="0"/>
              <a:cs typeface="Arial" panose="020B0604020202020204" pitchFamily="34" charset="0"/>
            </a:endParaRPr>
          </a:p>
          <a:p>
            <a:pPr defTabSz="457200">
              <a:buFont typeface="Wingdings" panose="05000000000000000000" pitchFamily="2" charset="2"/>
              <a:buChar char="Ø"/>
            </a:pPr>
            <a:r>
              <a:rPr lang="en-US" sz="1800" b="1">
                <a:solidFill>
                  <a:schemeClr val="tx1"/>
                </a:solidFill>
                <a:latin typeface="Arial"/>
                <a:cs typeface="Arial"/>
              </a:rPr>
              <a:t>Current Projections for New Issuances &amp; Rating Agency Update:</a:t>
            </a:r>
            <a:endParaRPr lang="en-US" sz="1800" b="1" u="sng">
              <a:solidFill>
                <a:schemeClr val="tx1"/>
              </a:solidFill>
              <a:latin typeface="Arial"/>
              <a:cs typeface="Arial"/>
            </a:endParaRPr>
          </a:p>
          <a:p>
            <a:pPr lvl="1" defTabSz="457200">
              <a:buFont typeface="Wingdings" panose="05000000000000000000" pitchFamily="2" charset="2"/>
              <a:buChar char="§"/>
            </a:pPr>
            <a:r>
              <a:rPr lang="en-US" sz="1800">
                <a:solidFill>
                  <a:schemeClr val="tx1"/>
                </a:solidFill>
                <a:latin typeface="Arial"/>
                <a:cs typeface="Arial"/>
              </a:rPr>
              <a:t>BCCC is currently assessing its position to issue debt.</a:t>
            </a:r>
          </a:p>
          <a:p>
            <a:pPr marL="0" indent="0" defTabSz="457200">
              <a:buNone/>
            </a:pPr>
            <a:endParaRPr lang="en-US" sz="1800" b="1">
              <a:solidFill>
                <a:schemeClr val="tx1"/>
              </a:solidFill>
              <a:latin typeface="Arial" panose="020B0604020202020204" pitchFamily="34" charset="0"/>
              <a:cs typeface="Arial" panose="020B0604020202020204" pitchFamily="34" charset="0"/>
            </a:endParaRPr>
          </a:p>
          <a:p>
            <a:pPr defTabSz="457200">
              <a:buFont typeface="Wingdings" panose="05000000000000000000" pitchFamily="2" charset="2"/>
              <a:buChar char="Ø"/>
            </a:pPr>
            <a:r>
              <a:rPr lang="en-US" sz="1800" b="1">
                <a:solidFill>
                  <a:schemeClr val="tx1"/>
                </a:solidFill>
                <a:latin typeface="Arial"/>
                <a:cs typeface="Arial"/>
              </a:rPr>
              <a:t>Ten-Year Projection:</a:t>
            </a:r>
            <a:endParaRPr lang="en-US" sz="1800" b="1" u="sng">
              <a:solidFill>
                <a:schemeClr val="tx1"/>
              </a:solidFill>
              <a:latin typeface="Arial"/>
              <a:cs typeface="Arial"/>
            </a:endParaRPr>
          </a:p>
          <a:p>
            <a:pPr lvl="1" defTabSz="457200">
              <a:buFont typeface="Wingdings" panose="05000000000000000000" pitchFamily="2" charset="2"/>
              <a:buChar char="§"/>
            </a:pPr>
            <a:r>
              <a:rPr lang="en-US" sz="1800">
                <a:solidFill>
                  <a:schemeClr val="tx1"/>
                </a:solidFill>
                <a:latin typeface="Arial"/>
                <a:cs typeface="Arial"/>
              </a:rPr>
              <a:t>Any projected bond issuance has not yet been determined.</a:t>
            </a:r>
          </a:p>
          <a:p>
            <a:pPr marL="457200" lvl="1" indent="0" defTabSz="457200">
              <a:buNone/>
            </a:pPr>
            <a:endParaRPr lang="en-US" sz="1800">
              <a:solidFill>
                <a:schemeClr val="tx1"/>
              </a:solidFill>
              <a:latin typeface="Arial" panose="020B0604020202020204" pitchFamily="34" charset="0"/>
              <a:cs typeface="Arial" panose="020B0604020202020204" pitchFamily="34" charset="0"/>
            </a:endParaRPr>
          </a:p>
          <a:p>
            <a:pPr lvl="1" defTabSz="457200">
              <a:buFont typeface="Arial"/>
              <a:buChar char="•"/>
            </a:pPr>
            <a:endParaRPr lang="en-US" sz="260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60DAD08D-01D5-4C51-A100-1C768937960E}" type="slidenum">
              <a:rPr lang="en-US" smtClean="0"/>
              <a:pPr/>
              <a:t>21</a:t>
            </a:fld>
            <a:endParaRPr lang="en-US"/>
          </a:p>
        </p:txBody>
      </p:sp>
      <p:grpSp>
        <p:nvGrpSpPr>
          <p:cNvPr id="6" name="Group 5"/>
          <p:cNvGrpSpPr/>
          <p:nvPr/>
        </p:nvGrpSpPr>
        <p:grpSpPr>
          <a:xfrm>
            <a:off x="0" y="-16353"/>
            <a:ext cx="9153525" cy="308255"/>
            <a:chOff x="0" y="-16353"/>
            <a:chExt cx="9153525" cy="308255"/>
          </a:xfrm>
        </p:grpSpPr>
        <p:sp>
          <p:nvSpPr>
            <p:cNvPr id="7" name="TextBox 6"/>
            <p:cNvSpPr txBox="1"/>
            <p:nvPr/>
          </p:nvSpPr>
          <p:spPr>
            <a:xfrm>
              <a:off x="0" y="-16353"/>
              <a:ext cx="4572000" cy="307777"/>
            </a:xfrm>
            <a:prstGeom prst="rect">
              <a:avLst/>
            </a:prstGeom>
            <a:solidFill>
              <a:srgbClr val="FFC102"/>
            </a:solidFill>
          </p:spPr>
          <p:txBody>
            <a:bodyPr wrap="square" rtlCol="0">
              <a:spAutoFit/>
            </a:bodyPr>
            <a:lstStyle/>
            <a:p>
              <a:pPr algn="ctr"/>
              <a:r>
                <a:rPr lang="en-US" sz="1400" b="1"/>
                <a:t>Operating &amp; Capital Budget</a:t>
              </a:r>
            </a:p>
          </p:txBody>
        </p:sp>
        <p:sp>
          <p:nvSpPr>
            <p:cNvPr id="8" name="TextBox 7"/>
            <p:cNvSpPr txBox="1"/>
            <p:nvPr/>
          </p:nvSpPr>
          <p:spPr>
            <a:xfrm>
              <a:off x="4572000" y="-15875"/>
              <a:ext cx="4581525" cy="307777"/>
            </a:xfrm>
            <a:prstGeom prst="rect">
              <a:avLst/>
            </a:prstGeom>
            <a:solidFill>
              <a:schemeClr val="tx1"/>
            </a:solidFill>
          </p:spPr>
          <p:txBody>
            <a:bodyPr wrap="square" rtlCol="0">
              <a:spAutoFit/>
            </a:bodyPr>
            <a:lstStyle/>
            <a:p>
              <a:pPr algn="ctr"/>
              <a:r>
                <a:rPr lang="en-US" sz="1400" b="1">
                  <a:solidFill>
                    <a:schemeClr val="bg1"/>
                  </a:solidFill>
                </a:rPr>
                <a:t>Baltimore City Community College</a:t>
              </a:r>
            </a:p>
          </p:txBody>
        </p:sp>
      </p:grpSp>
      <p:grpSp>
        <p:nvGrpSpPr>
          <p:cNvPr id="9" name="Group 8"/>
          <p:cNvGrpSpPr/>
          <p:nvPr/>
        </p:nvGrpSpPr>
        <p:grpSpPr>
          <a:xfrm>
            <a:off x="0" y="6477000"/>
            <a:ext cx="9144000" cy="390525"/>
            <a:chOff x="0" y="6476998"/>
            <a:chExt cx="9144000" cy="390527"/>
          </a:xfrm>
        </p:grpSpPr>
        <p:sp>
          <p:nvSpPr>
            <p:cNvPr id="10" name="Rectangle 9">
              <a:extLst>
                <a:ext uri="{FF2B5EF4-FFF2-40B4-BE49-F238E27FC236}">
                  <a16:creationId xmlns:a16="http://schemas.microsoft.com/office/drawing/2014/main" id="{F30A8804-E41D-6146-961E-102E70C70B01}"/>
                </a:ext>
              </a:extLst>
            </p:cNvPr>
            <p:cNvSpPr/>
            <p:nvPr/>
          </p:nvSpPr>
          <p:spPr>
            <a:xfrm>
              <a:off x="0" y="6477000"/>
              <a:ext cx="9144000" cy="39052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3569" eaLnBrk="0" fontAlgn="base" hangingPunct="0">
                <a:spcBef>
                  <a:spcPct val="0"/>
                </a:spcBef>
                <a:spcAft>
                  <a:spcPct val="0"/>
                </a:spcAft>
                <a:defRPr/>
              </a:pPr>
              <a:endParaRPr lang="en-US" sz="1500">
                <a:solidFill>
                  <a:srgbClr val="009894"/>
                </a:solidFill>
                <a:latin typeface="Calibri" panose="020F0502020204030204"/>
              </a:endParaRPr>
            </a:p>
          </p:txBody>
        </p:sp>
        <p:sp>
          <p:nvSpPr>
            <p:cNvPr id="11" name="Triangle 2">
              <a:extLst>
                <a:ext uri="{FF2B5EF4-FFF2-40B4-BE49-F238E27FC236}">
                  <a16:creationId xmlns:a16="http://schemas.microsoft.com/office/drawing/2014/main" id="{BD3FF251-7C82-6E42-8F66-6686C4BFB0AD}"/>
                </a:ext>
              </a:extLst>
            </p:cNvPr>
            <p:cNvSpPr/>
            <p:nvPr/>
          </p:nvSpPr>
          <p:spPr>
            <a:xfrm rot="16200000" flipV="1">
              <a:off x="576262" y="6510337"/>
              <a:ext cx="381000" cy="314325"/>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3569" eaLnBrk="0" fontAlgn="base" hangingPunct="0">
                <a:spcBef>
                  <a:spcPct val="0"/>
                </a:spcBef>
                <a:spcAft>
                  <a:spcPct val="0"/>
                </a:spcAft>
                <a:defRPr/>
              </a:pPr>
              <a:endParaRPr lang="en-US" sz="1500">
                <a:solidFill>
                  <a:srgbClr val="FFFFFF"/>
                </a:solidFill>
                <a:latin typeface="Calibri" panose="020F0502020204030204"/>
              </a:endParaRPr>
            </a:p>
          </p:txBody>
        </p:sp>
        <p:sp>
          <p:nvSpPr>
            <p:cNvPr id="12" name="Triangle 2">
              <a:extLst>
                <a:ext uri="{FF2B5EF4-FFF2-40B4-BE49-F238E27FC236}">
                  <a16:creationId xmlns:a16="http://schemas.microsoft.com/office/drawing/2014/main" id="{BD3FF251-7C82-6E42-8F66-6686C4BFB0AD}"/>
                </a:ext>
              </a:extLst>
            </p:cNvPr>
            <p:cNvSpPr/>
            <p:nvPr/>
          </p:nvSpPr>
          <p:spPr>
            <a:xfrm rot="16200000" flipV="1">
              <a:off x="1038222" y="6510336"/>
              <a:ext cx="381001" cy="314325"/>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3569" eaLnBrk="0" fontAlgn="base" hangingPunct="0">
                <a:spcBef>
                  <a:spcPct val="0"/>
                </a:spcBef>
                <a:spcAft>
                  <a:spcPct val="0"/>
                </a:spcAft>
                <a:defRPr/>
              </a:pPr>
              <a:endParaRPr lang="en-US" sz="1500">
                <a:solidFill>
                  <a:srgbClr val="FFFFFF"/>
                </a:solidFill>
                <a:latin typeface="Calibri" panose="020F0502020204030204"/>
              </a:endParaRPr>
            </a:p>
          </p:txBody>
        </p:sp>
      </p:grpSp>
      <p:pic>
        <p:nvPicPr>
          <p:cNvPr id="13" name="Picture 12">
            <a:extLst>
              <a:ext uri="{FF2B5EF4-FFF2-40B4-BE49-F238E27FC236}">
                <a16:creationId xmlns:a16="http://schemas.microsoft.com/office/drawing/2014/main" id="{EA6B368E-F991-434D-87B0-9158741C47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6476998"/>
            <a:ext cx="533400" cy="322324"/>
          </a:xfrm>
          <a:prstGeom prst="rect">
            <a:avLst/>
          </a:prstGeom>
        </p:spPr>
      </p:pic>
      <p:sp>
        <p:nvSpPr>
          <p:cNvPr id="14" name="TextBox 13"/>
          <p:cNvSpPr txBox="1"/>
          <p:nvPr/>
        </p:nvSpPr>
        <p:spPr>
          <a:xfrm>
            <a:off x="7696200" y="6546522"/>
            <a:ext cx="947740" cy="276999"/>
          </a:xfrm>
          <a:prstGeom prst="rect">
            <a:avLst/>
          </a:prstGeom>
          <a:noFill/>
        </p:spPr>
        <p:txBody>
          <a:bodyPr wrap="square" rtlCol="0">
            <a:spAutoFit/>
          </a:bodyPr>
          <a:lstStyle/>
          <a:p>
            <a:r>
              <a:rPr lang="en-US" sz="1200" dirty="0">
                <a:solidFill>
                  <a:schemeClr val="bg1"/>
                </a:solidFill>
              </a:rPr>
              <a:t>Page 21</a:t>
            </a:r>
            <a:r>
              <a:rPr lang="en-US" sz="1200" dirty="0"/>
              <a:t> </a:t>
            </a:r>
            <a:r>
              <a:rPr lang="en-US" sz="1200" dirty="0">
                <a:solidFill>
                  <a:srgbClr val="FFC000"/>
                </a:solidFill>
                <a:latin typeface="Calibri" panose="020F0502020204030204" pitchFamily="34" charset="0"/>
                <a:cs typeface="Calibri" panose="020F0502020204030204" pitchFamily="34" charset="0"/>
              </a:rPr>
              <a:t>│</a:t>
            </a:r>
            <a:endParaRPr lang="en-US" sz="1200" dirty="0">
              <a:solidFill>
                <a:srgbClr val="FFC000"/>
              </a:solidFill>
            </a:endParaRPr>
          </a:p>
        </p:txBody>
      </p:sp>
    </p:spTree>
    <p:extLst>
      <p:ext uri="{BB962C8B-B14F-4D97-AF65-F5344CB8AC3E}">
        <p14:creationId xmlns:p14="http://schemas.microsoft.com/office/powerpoint/2010/main" val="3550334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1"/>
            <a:ext cx="8229600" cy="638176"/>
          </a:xfrm>
        </p:spPr>
        <p:txBody>
          <a:bodyPr/>
          <a:lstStyle/>
          <a:p>
            <a:r>
              <a:rPr lang="en-US" sz="3200">
                <a:solidFill>
                  <a:srgbClr val="C00000"/>
                </a:solidFill>
                <a:latin typeface="Arial"/>
                <a:cs typeface="Arial"/>
              </a:rPr>
              <a:t>Five-Year Capital Program</a:t>
            </a:r>
          </a:p>
        </p:txBody>
      </p:sp>
      <p:sp>
        <p:nvSpPr>
          <p:cNvPr id="3" name="Content Placeholder 2"/>
          <p:cNvSpPr>
            <a:spLocks noGrp="1"/>
          </p:cNvSpPr>
          <p:nvPr>
            <p:ph idx="1"/>
          </p:nvPr>
        </p:nvSpPr>
        <p:spPr>
          <a:xfrm>
            <a:off x="457200" y="1370012"/>
            <a:ext cx="8189832" cy="1253049"/>
          </a:xfrm>
        </p:spPr>
        <p:txBody>
          <a:bodyPr vert="horz" lIns="91440" tIns="45720" rIns="91440" bIns="45720" rtlCol="0" anchor="t">
            <a:normAutofit/>
          </a:bodyPr>
          <a:lstStyle/>
          <a:p>
            <a:pPr>
              <a:buFont typeface="Wingdings" panose="05000000000000000000" pitchFamily="2" charset="2"/>
              <a:buChar char="Ø"/>
            </a:pPr>
            <a:r>
              <a:rPr lang="en-US" sz="1800">
                <a:solidFill>
                  <a:schemeClr val="tx1"/>
                </a:solidFill>
                <a:latin typeface="Arial"/>
                <a:cs typeface="Arial"/>
              </a:rPr>
              <a:t>The College’s Capital Budget request for </a:t>
            </a:r>
            <a:r>
              <a:rPr lang="en-US" sz="1800" b="1">
                <a:solidFill>
                  <a:schemeClr val="tx1"/>
                </a:solidFill>
                <a:latin typeface="Arial"/>
                <a:cs typeface="Arial"/>
              </a:rPr>
              <a:t>fiscal years 2022-2026</a:t>
            </a:r>
            <a:endParaRPr lang="en-US" sz="1800">
              <a:solidFill>
                <a:schemeClr val="tx1"/>
              </a:solidFill>
              <a:latin typeface="Arial" panose="020B0604020202020204" pitchFamily="34" charset="0"/>
              <a:cs typeface="Arial" panose="020B0604020202020204" pitchFamily="34" charset="0"/>
            </a:endParaRPr>
          </a:p>
          <a:p>
            <a:pPr algn="ctr">
              <a:buFont typeface="Wingdings" panose="05000000000000000000" pitchFamily="2" charset="2"/>
              <a:buChar char="Ø"/>
            </a:pPr>
            <a:endParaRPr lang="en-US" sz="2000">
              <a:solidFill>
                <a:schemeClr val="tx1"/>
              </a:solidFill>
              <a:latin typeface="Arial" panose="020B0604020202020204" pitchFamily="34" charset="0"/>
              <a:cs typeface="Arial" panose="020B0604020202020204" pitchFamily="34" charset="0"/>
            </a:endParaRPr>
          </a:p>
          <a:p>
            <a:pPr marL="0" indent="0" algn="ctr">
              <a:buNone/>
            </a:pPr>
            <a:r>
              <a:rPr lang="en-US" sz="2000" b="1" u="sng">
                <a:solidFill>
                  <a:schemeClr val="tx1"/>
                </a:solidFill>
                <a:latin typeface="Arial"/>
                <a:cs typeface="Arial"/>
              </a:rPr>
              <a:t>Learning Commons Renovation and Addition (Library)</a:t>
            </a:r>
            <a:r>
              <a:rPr lang="en-US" sz="2000">
                <a:solidFill>
                  <a:schemeClr val="tx1"/>
                </a:solidFill>
                <a:latin typeface="Arial"/>
                <a:cs typeface="Arial"/>
              </a:rPr>
              <a:t> </a:t>
            </a:r>
            <a:endParaRPr lang="en-US" sz="1800">
              <a:solidFill>
                <a:schemeClr val="tx1"/>
              </a:solidFill>
              <a:latin typeface="Arial" panose="020B0604020202020204" pitchFamily="34" charset="0"/>
              <a:cs typeface="Arial" panose="020B0604020202020204" pitchFamily="34" charset="0"/>
            </a:endParaRPr>
          </a:p>
          <a:p>
            <a:pPr marL="0" indent="0">
              <a:buNone/>
            </a:pPr>
            <a:endParaRPr lang="en-US" sz="1800">
              <a:solidFill>
                <a:schemeClr val="tx1"/>
              </a:solidFill>
              <a:latin typeface="Arial"/>
              <a:cs typeface="Arial"/>
            </a:endParaRPr>
          </a:p>
          <a:p>
            <a:pPr marL="0" indent="0">
              <a:buNone/>
            </a:pPr>
            <a:endParaRPr lang="en-US" sz="1800">
              <a:solidFill>
                <a:schemeClr val="tx1"/>
              </a:solidFill>
              <a:latin typeface="Arial" panose="020B0604020202020204" pitchFamily="34" charset="0"/>
              <a:cs typeface="Arial" panose="020B0604020202020204" pitchFamily="34" charset="0"/>
            </a:endParaRPr>
          </a:p>
          <a:p>
            <a:pPr>
              <a:buFont typeface="Wingdings" panose="05000000000000000000" pitchFamily="2" charset="2"/>
              <a:buChar char="Ø"/>
            </a:pPr>
            <a:endParaRPr lang="en-US" sz="1800">
              <a:solidFill>
                <a:schemeClr val="tx1"/>
              </a:solidFill>
              <a:latin typeface="Arial"/>
              <a:cs typeface="Arial"/>
            </a:endParaRPr>
          </a:p>
          <a:p>
            <a:pPr marL="0" indent="0">
              <a:buNone/>
            </a:pPr>
            <a:endParaRPr lang="en-US" sz="180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60DAD08D-01D5-4C51-A100-1C768937960E}" type="slidenum">
              <a:rPr lang="en-US" smtClean="0"/>
              <a:pPr/>
              <a:t>22</a:t>
            </a:fld>
            <a:endParaRPr lang="en-US"/>
          </a:p>
        </p:txBody>
      </p:sp>
      <p:grpSp>
        <p:nvGrpSpPr>
          <p:cNvPr id="5" name="Group 4"/>
          <p:cNvGrpSpPr/>
          <p:nvPr/>
        </p:nvGrpSpPr>
        <p:grpSpPr>
          <a:xfrm>
            <a:off x="0" y="-16353"/>
            <a:ext cx="9153525" cy="308255"/>
            <a:chOff x="0" y="-16353"/>
            <a:chExt cx="9153525" cy="308255"/>
          </a:xfrm>
        </p:grpSpPr>
        <p:sp>
          <p:nvSpPr>
            <p:cNvPr id="6" name="TextBox 5"/>
            <p:cNvSpPr txBox="1"/>
            <p:nvPr/>
          </p:nvSpPr>
          <p:spPr>
            <a:xfrm>
              <a:off x="0" y="-16353"/>
              <a:ext cx="4572000" cy="307777"/>
            </a:xfrm>
            <a:prstGeom prst="rect">
              <a:avLst/>
            </a:prstGeom>
            <a:solidFill>
              <a:srgbClr val="FFC102"/>
            </a:solidFill>
          </p:spPr>
          <p:txBody>
            <a:bodyPr wrap="square" rtlCol="0">
              <a:spAutoFit/>
            </a:bodyPr>
            <a:lstStyle/>
            <a:p>
              <a:pPr algn="ctr"/>
              <a:r>
                <a:rPr lang="en-US" sz="1400" b="1"/>
                <a:t>Operating &amp; Capital Budget</a:t>
              </a:r>
            </a:p>
          </p:txBody>
        </p:sp>
        <p:sp>
          <p:nvSpPr>
            <p:cNvPr id="7" name="TextBox 6"/>
            <p:cNvSpPr txBox="1"/>
            <p:nvPr/>
          </p:nvSpPr>
          <p:spPr>
            <a:xfrm>
              <a:off x="4572000" y="-15875"/>
              <a:ext cx="4581525" cy="307777"/>
            </a:xfrm>
            <a:prstGeom prst="rect">
              <a:avLst/>
            </a:prstGeom>
            <a:solidFill>
              <a:schemeClr val="tx1"/>
            </a:solidFill>
          </p:spPr>
          <p:txBody>
            <a:bodyPr wrap="square" rtlCol="0">
              <a:spAutoFit/>
            </a:bodyPr>
            <a:lstStyle/>
            <a:p>
              <a:pPr algn="ctr"/>
              <a:r>
                <a:rPr lang="en-US" sz="1400" b="1">
                  <a:solidFill>
                    <a:schemeClr val="bg1"/>
                  </a:solidFill>
                </a:rPr>
                <a:t>Baltimore City Community College</a:t>
              </a:r>
            </a:p>
          </p:txBody>
        </p:sp>
      </p:grpSp>
      <p:grpSp>
        <p:nvGrpSpPr>
          <p:cNvPr id="9" name="Group 8"/>
          <p:cNvGrpSpPr/>
          <p:nvPr/>
        </p:nvGrpSpPr>
        <p:grpSpPr>
          <a:xfrm>
            <a:off x="0" y="6476998"/>
            <a:ext cx="9144000" cy="390527"/>
            <a:chOff x="0" y="6476998"/>
            <a:chExt cx="9144000" cy="390527"/>
          </a:xfrm>
        </p:grpSpPr>
        <p:sp>
          <p:nvSpPr>
            <p:cNvPr id="10" name="Rectangle 9">
              <a:extLst>
                <a:ext uri="{FF2B5EF4-FFF2-40B4-BE49-F238E27FC236}">
                  <a16:creationId xmlns:a16="http://schemas.microsoft.com/office/drawing/2014/main" id="{F30A8804-E41D-6146-961E-102E70C70B01}"/>
                </a:ext>
              </a:extLst>
            </p:cNvPr>
            <p:cNvSpPr/>
            <p:nvPr/>
          </p:nvSpPr>
          <p:spPr>
            <a:xfrm>
              <a:off x="0" y="6477000"/>
              <a:ext cx="9144000" cy="39052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3569" eaLnBrk="0" fontAlgn="base" hangingPunct="0">
                <a:spcBef>
                  <a:spcPct val="0"/>
                </a:spcBef>
                <a:spcAft>
                  <a:spcPct val="0"/>
                </a:spcAft>
                <a:defRPr/>
              </a:pPr>
              <a:endParaRPr lang="en-US" sz="1500">
                <a:solidFill>
                  <a:srgbClr val="009894"/>
                </a:solidFill>
                <a:latin typeface="Calibri" panose="020F0502020204030204"/>
              </a:endParaRPr>
            </a:p>
          </p:txBody>
        </p:sp>
        <p:sp>
          <p:nvSpPr>
            <p:cNvPr id="11" name="Triangle 2">
              <a:extLst>
                <a:ext uri="{FF2B5EF4-FFF2-40B4-BE49-F238E27FC236}">
                  <a16:creationId xmlns:a16="http://schemas.microsoft.com/office/drawing/2014/main" id="{BD3FF251-7C82-6E42-8F66-6686C4BFB0AD}"/>
                </a:ext>
              </a:extLst>
            </p:cNvPr>
            <p:cNvSpPr/>
            <p:nvPr/>
          </p:nvSpPr>
          <p:spPr>
            <a:xfrm rot="16200000" flipV="1">
              <a:off x="576262" y="6510337"/>
              <a:ext cx="381000" cy="314325"/>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3569" eaLnBrk="0" fontAlgn="base" hangingPunct="0">
                <a:spcBef>
                  <a:spcPct val="0"/>
                </a:spcBef>
                <a:spcAft>
                  <a:spcPct val="0"/>
                </a:spcAft>
                <a:defRPr/>
              </a:pPr>
              <a:endParaRPr lang="en-US" sz="1500">
                <a:solidFill>
                  <a:srgbClr val="FFFFFF"/>
                </a:solidFill>
                <a:latin typeface="Calibri" panose="020F0502020204030204"/>
              </a:endParaRPr>
            </a:p>
          </p:txBody>
        </p:sp>
        <p:sp>
          <p:nvSpPr>
            <p:cNvPr id="12" name="Triangle 2">
              <a:extLst>
                <a:ext uri="{FF2B5EF4-FFF2-40B4-BE49-F238E27FC236}">
                  <a16:creationId xmlns:a16="http://schemas.microsoft.com/office/drawing/2014/main" id="{BD3FF251-7C82-6E42-8F66-6686C4BFB0AD}"/>
                </a:ext>
              </a:extLst>
            </p:cNvPr>
            <p:cNvSpPr/>
            <p:nvPr/>
          </p:nvSpPr>
          <p:spPr>
            <a:xfrm rot="16200000" flipV="1">
              <a:off x="1038222" y="6510336"/>
              <a:ext cx="381001" cy="314325"/>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3569" eaLnBrk="0" fontAlgn="base" hangingPunct="0">
                <a:spcBef>
                  <a:spcPct val="0"/>
                </a:spcBef>
                <a:spcAft>
                  <a:spcPct val="0"/>
                </a:spcAft>
                <a:defRPr/>
              </a:pPr>
              <a:endParaRPr lang="en-US" sz="1500">
                <a:solidFill>
                  <a:srgbClr val="FFFFFF"/>
                </a:solidFill>
                <a:latin typeface="Calibri" panose="020F0502020204030204"/>
              </a:endParaRPr>
            </a:p>
          </p:txBody>
        </p:sp>
      </p:grpSp>
      <p:pic>
        <p:nvPicPr>
          <p:cNvPr id="13" name="Picture 12">
            <a:extLst>
              <a:ext uri="{FF2B5EF4-FFF2-40B4-BE49-F238E27FC236}">
                <a16:creationId xmlns:a16="http://schemas.microsoft.com/office/drawing/2014/main" id="{EA6B368E-F991-434D-87B0-9158741C47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6476998"/>
            <a:ext cx="533400" cy="322324"/>
          </a:xfrm>
          <a:prstGeom prst="rect">
            <a:avLst/>
          </a:prstGeom>
        </p:spPr>
      </p:pic>
      <p:sp>
        <p:nvSpPr>
          <p:cNvPr id="14" name="TextBox 13"/>
          <p:cNvSpPr txBox="1"/>
          <p:nvPr/>
        </p:nvSpPr>
        <p:spPr>
          <a:xfrm>
            <a:off x="7696200" y="6546522"/>
            <a:ext cx="947740" cy="276999"/>
          </a:xfrm>
          <a:prstGeom prst="rect">
            <a:avLst/>
          </a:prstGeom>
          <a:noFill/>
        </p:spPr>
        <p:txBody>
          <a:bodyPr wrap="square" rtlCol="0">
            <a:spAutoFit/>
          </a:bodyPr>
          <a:lstStyle/>
          <a:p>
            <a:r>
              <a:rPr lang="en-US" sz="1200" dirty="0">
                <a:solidFill>
                  <a:schemeClr val="bg1"/>
                </a:solidFill>
              </a:rPr>
              <a:t>Page 22</a:t>
            </a:r>
            <a:r>
              <a:rPr lang="en-US" sz="1200" dirty="0"/>
              <a:t> </a:t>
            </a:r>
            <a:r>
              <a:rPr lang="en-US" sz="1200" dirty="0">
                <a:solidFill>
                  <a:srgbClr val="FFC000"/>
                </a:solidFill>
                <a:latin typeface="Calibri" panose="020F0502020204030204" pitchFamily="34" charset="0"/>
                <a:cs typeface="Calibri" panose="020F0502020204030204" pitchFamily="34" charset="0"/>
              </a:rPr>
              <a:t>│</a:t>
            </a:r>
            <a:endParaRPr lang="en-US" sz="1200" dirty="0">
              <a:solidFill>
                <a:srgbClr val="FFC000"/>
              </a:solidFill>
            </a:endParaRPr>
          </a:p>
        </p:txBody>
      </p:sp>
      <p:sp>
        <p:nvSpPr>
          <p:cNvPr id="15" name="TextBox 14">
            <a:extLst>
              <a:ext uri="{FF2B5EF4-FFF2-40B4-BE49-F238E27FC236}">
                <a16:creationId xmlns:a16="http://schemas.microsoft.com/office/drawing/2014/main" id="{15D26DF4-D351-4205-AEDF-15E4F9BF38D7}"/>
              </a:ext>
            </a:extLst>
          </p:cNvPr>
          <p:cNvSpPr txBox="1"/>
          <p:nvPr/>
        </p:nvSpPr>
        <p:spPr>
          <a:xfrm>
            <a:off x="423193" y="2624177"/>
            <a:ext cx="3923985"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rPr>
              <a:t>Current FY22 request for $1,560,000 in Planning funding to start the design of the renovation and addition to provide a modern learning commons with needed study space, electronic media space, and additional food service space.</a:t>
            </a:r>
            <a:endParaRPr lang="en-US">
              <a:latin typeface="Palatino Linotype"/>
            </a:endParaRPr>
          </a:p>
          <a:p>
            <a:endParaRPr lang="en-US">
              <a:latin typeface="Arial"/>
            </a:endParaRPr>
          </a:p>
          <a:p>
            <a:pPr algn="l"/>
            <a:r>
              <a:rPr lang="en-US">
                <a:latin typeface="Arial"/>
              </a:rPr>
              <a:t>The entire project is estimated to cost $23,202,000 and be completed in FY24.</a:t>
            </a:r>
            <a:endParaRPr lang="en-US"/>
          </a:p>
        </p:txBody>
      </p:sp>
      <p:pic>
        <p:nvPicPr>
          <p:cNvPr id="16" name="Picture 16" descr="A large brick building with a sign on the side of a road&#10;&#10;Description automatically generated">
            <a:extLst>
              <a:ext uri="{FF2B5EF4-FFF2-40B4-BE49-F238E27FC236}">
                <a16:creationId xmlns:a16="http://schemas.microsoft.com/office/drawing/2014/main" id="{226BCC37-5CF1-45AF-8A52-7F0ADCE7BA62}"/>
              </a:ext>
            </a:extLst>
          </p:cNvPr>
          <p:cNvPicPr>
            <a:picLocks noChangeAspect="1"/>
          </p:cNvPicPr>
          <p:nvPr/>
        </p:nvPicPr>
        <p:blipFill>
          <a:blip r:embed="rId4"/>
          <a:stretch>
            <a:fillRect/>
          </a:stretch>
        </p:blipFill>
        <p:spPr>
          <a:xfrm>
            <a:off x="4390632" y="2811718"/>
            <a:ext cx="4301836" cy="2982125"/>
          </a:xfrm>
          <a:prstGeom prst="rect">
            <a:avLst/>
          </a:prstGeom>
        </p:spPr>
      </p:pic>
    </p:spTree>
    <p:extLst>
      <p:ext uri="{BB962C8B-B14F-4D97-AF65-F5344CB8AC3E}">
        <p14:creationId xmlns:p14="http://schemas.microsoft.com/office/powerpoint/2010/main" val="2721346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1"/>
            <a:ext cx="8229600" cy="638176"/>
          </a:xfrm>
        </p:spPr>
        <p:txBody>
          <a:bodyPr/>
          <a:lstStyle/>
          <a:p>
            <a:r>
              <a:rPr lang="en-US" sz="3200">
                <a:solidFill>
                  <a:srgbClr val="C00000"/>
                </a:solidFill>
                <a:latin typeface="Arial"/>
                <a:cs typeface="Arial"/>
              </a:rPr>
              <a:t>Five-Year Capital Program</a:t>
            </a:r>
          </a:p>
        </p:txBody>
      </p:sp>
      <p:sp>
        <p:nvSpPr>
          <p:cNvPr id="3" name="Content Placeholder 2"/>
          <p:cNvSpPr>
            <a:spLocks noGrp="1"/>
          </p:cNvSpPr>
          <p:nvPr>
            <p:ph idx="1"/>
          </p:nvPr>
        </p:nvSpPr>
        <p:spPr>
          <a:xfrm>
            <a:off x="457200" y="1370012"/>
            <a:ext cx="8229600" cy="1138227"/>
          </a:xfrm>
        </p:spPr>
        <p:txBody>
          <a:bodyPr vert="horz" lIns="91440" tIns="45720" rIns="91440" bIns="45720" rtlCol="0" anchor="t">
            <a:normAutofit/>
          </a:bodyPr>
          <a:lstStyle/>
          <a:p>
            <a:pPr>
              <a:buFont typeface="Wingdings" panose="05000000000000000000" pitchFamily="2" charset="2"/>
              <a:buChar char="Ø"/>
            </a:pPr>
            <a:r>
              <a:rPr lang="en-US" sz="1800">
                <a:solidFill>
                  <a:schemeClr val="tx1"/>
                </a:solidFill>
                <a:latin typeface="Arial"/>
                <a:cs typeface="Arial"/>
              </a:rPr>
              <a:t>The College’s Capital Budget request for </a:t>
            </a:r>
            <a:r>
              <a:rPr lang="en-US" sz="1800" b="1">
                <a:solidFill>
                  <a:schemeClr val="tx1"/>
                </a:solidFill>
                <a:latin typeface="Arial"/>
                <a:cs typeface="Arial"/>
              </a:rPr>
              <a:t>fiscal years 2022-2026</a:t>
            </a:r>
            <a:endParaRPr lang="en-US" sz="1800">
              <a:solidFill>
                <a:schemeClr val="tx1"/>
              </a:solidFill>
              <a:latin typeface="Arial" panose="020B0604020202020204" pitchFamily="34" charset="0"/>
              <a:cs typeface="Arial" panose="020B0604020202020204" pitchFamily="34" charset="0"/>
            </a:endParaRPr>
          </a:p>
          <a:p>
            <a:pPr>
              <a:buFont typeface="Wingdings" panose="05000000000000000000" pitchFamily="2" charset="2"/>
              <a:buChar char="Ø"/>
            </a:pPr>
            <a:endParaRPr lang="en-US" sz="1800">
              <a:solidFill>
                <a:schemeClr val="tx1"/>
              </a:solidFill>
              <a:latin typeface="Arial" panose="020B0604020202020204" pitchFamily="34" charset="0"/>
              <a:cs typeface="Arial" panose="020B0604020202020204" pitchFamily="34" charset="0"/>
            </a:endParaRPr>
          </a:p>
          <a:p>
            <a:pPr algn="ctr">
              <a:buFont typeface="Arial" panose="05000000000000000000" pitchFamily="2" charset="2"/>
              <a:buChar char="•"/>
            </a:pPr>
            <a:r>
              <a:rPr lang="en-US" sz="2000" b="1" u="sng">
                <a:solidFill>
                  <a:schemeClr val="tx1"/>
                </a:solidFill>
                <a:latin typeface="Arial"/>
                <a:cs typeface="Arial"/>
              </a:rPr>
              <a:t>Nursing Building Renovation and Addition</a:t>
            </a:r>
            <a:r>
              <a:rPr lang="en-US" sz="2000">
                <a:solidFill>
                  <a:schemeClr val="tx1"/>
                </a:solidFill>
                <a:latin typeface="Arial"/>
                <a:cs typeface="Arial"/>
              </a:rPr>
              <a:t> </a:t>
            </a:r>
            <a:r>
              <a:rPr lang="en-US" sz="1800">
                <a:solidFill>
                  <a:schemeClr val="tx1"/>
                </a:solidFill>
                <a:latin typeface="Arial"/>
                <a:cs typeface="Arial"/>
              </a:rPr>
              <a:t> </a:t>
            </a:r>
            <a:endParaRPr lang="en-US" sz="1800">
              <a:solidFill>
                <a:schemeClr val="tx1"/>
              </a:solidFill>
              <a:ea typeface="+mj-lt"/>
              <a:cs typeface="+mj-lt"/>
            </a:endParaRPr>
          </a:p>
        </p:txBody>
      </p:sp>
      <p:sp>
        <p:nvSpPr>
          <p:cNvPr id="4" name="Slide Number Placeholder 3"/>
          <p:cNvSpPr>
            <a:spLocks noGrp="1"/>
          </p:cNvSpPr>
          <p:nvPr>
            <p:ph type="sldNum" sz="quarter" idx="12"/>
          </p:nvPr>
        </p:nvSpPr>
        <p:spPr/>
        <p:txBody>
          <a:bodyPr/>
          <a:lstStyle/>
          <a:p>
            <a:fld id="{60DAD08D-01D5-4C51-A100-1C768937960E}" type="slidenum">
              <a:rPr lang="en-US" smtClean="0"/>
              <a:pPr/>
              <a:t>23</a:t>
            </a:fld>
            <a:endParaRPr lang="en-US"/>
          </a:p>
        </p:txBody>
      </p:sp>
      <p:grpSp>
        <p:nvGrpSpPr>
          <p:cNvPr id="5" name="Group 4"/>
          <p:cNvGrpSpPr/>
          <p:nvPr/>
        </p:nvGrpSpPr>
        <p:grpSpPr>
          <a:xfrm>
            <a:off x="0" y="-16353"/>
            <a:ext cx="9153525" cy="308255"/>
            <a:chOff x="0" y="-16353"/>
            <a:chExt cx="9153525" cy="308255"/>
          </a:xfrm>
        </p:grpSpPr>
        <p:sp>
          <p:nvSpPr>
            <p:cNvPr id="6" name="TextBox 5"/>
            <p:cNvSpPr txBox="1"/>
            <p:nvPr/>
          </p:nvSpPr>
          <p:spPr>
            <a:xfrm>
              <a:off x="0" y="-16353"/>
              <a:ext cx="4572000" cy="307777"/>
            </a:xfrm>
            <a:prstGeom prst="rect">
              <a:avLst/>
            </a:prstGeom>
            <a:solidFill>
              <a:srgbClr val="FFC102"/>
            </a:solidFill>
          </p:spPr>
          <p:txBody>
            <a:bodyPr wrap="square" rtlCol="0">
              <a:spAutoFit/>
            </a:bodyPr>
            <a:lstStyle/>
            <a:p>
              <a:pPr algn="ctr"/>
              <a:r>
                <a:rPr lang="en-US" sz="1400" b="1"/>
                <a:t>Operating &amp; Capital Budget</a:t>
              </a:r>
            </a:p>
          </p:txBody>
        </p:sp>
        <p:sp>
          <p:nvSpPr>
            <p:cNvPr id="7" name="TextBox 6"/>
            <p:cNvSpPr txBox="1"/>
            <p:nvPr/>
          </p:nvSpPr>
          <p:spPr>
            <a:xfrm>
              <a:off x="4572000" y="-15875"/>
              <a:ext cx="4581525" cy="307777"/>
            </a:xfrm>
            <a:prstGeom prst="rect">
              <a:avLst/>
            </a:prstGeom>
            <a:solidFill>
              <a:schemeClr val="tx1"/>
            </a:solidFill>
          </p:spPr>
          <p:txBody>
            <a:bodyPr wrap="square" rtlCol="0">
              <a:spAutoFit/>
            </a:bodyPr>
            <a:lstStyle/>
            <a:p>
              <a:pPr algn="ctr"/>
              <a:r>
                <a:rPr lang="en-US" sz="1400" b="1">
                  <a:solidFill>
                    <a:schemeClr val="bg1"/>
                  </a:solidFill>
                </a:rPr>
                <a:t>Baltimore City Community College</a:t>
              </a:r>
            </a:p>
          </p:txBody>
        </p:sp>
      </p:grpSp>
      <p:grpSp>
        <p:nvGrpSpPr>
          <p:cNvPr id="9" name="Group 8"/>
          <p:cNvGrpSpPr/>
          <p:nvPr/>
        </p:nvGrpSpPr>
        <p:grpSpPr>
          <a:xfrm>
            <a:off x="0" y="6476998"/>
            <a:ext cx="9144000" cy="390527"/>
            <a:chOff x="0" y="6476998"/>
            <a:chExt cx="9144000" cy="390527"/>
          </a:xfrm>
        </p:grpSpPr>
        <p:sp>
          <p:nvSpPr>
            <p:cNvPr id="10" name="Rectangle 9">
              <a:extLst>
                <a:ext uri="{FF2B5EF4-FFF2-40B4-BE49-F238E27FC236}">
                  <a16:creationId xmlns:a16="http://schemas.microsoft.com/office/drawing/2014/main" id="{F30A8804-E41D-6146-961E-102E70C70B01}"/>
                </a:ext>
              </a:extLst>
            </p:cNvPr>
            <p:cNvSpPr/>
            <p:nvPr/>
          </p:nvSpPr>
          <p:spPr>
            <a:xfrm>
              <a:off x="0" y="6477000"/>
              <a:ext cx="9144000" cy="39052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3569" eaLnBrk="0" fontAlgn="base" hangingPunct="0">
                <a:spcBef>
                  <a:spcPct val="0"/>
                </a:spcBef>
                <a:spcAft>
                  <a:spcPct val="0"/>
                </a:spcAft>
                <a:defRPr/>
              </a:pPr>
              <a:endParaRPr lang="en-US" sz="1500">
                <a:solidFill>
                  <a:srgbClr val="009894"/>
                </a:solidFill>
                <a:latin typeface="Calibri" panose="020F0502020204030204"/>
              </a:endParaRPr>
            </a:p>
          </p:txBody>
        </p:sp>
        <p:sp>
          <p:nvSpPr>
            <p:cNvPr id="11" name="Triangle 2">
              <a:extLst>
                <a:ext uri="{FF2B5EF4-FFF2-40B4-BE49-F238E27FC236}">
                  <a16:creationId xmlns:a16="http://schemas.microsoft.com/office/drawing/2014/main" id="{BD3FF251-7C82-6E42-8F66-6686C4BFB0AD}"/>
                </a:ext>
              </a:extLst>
            </p:cNvPr>
            <p:cNvSpPr/>
            <p:nvPr/>
          </p:nvSpPr>
          <p:spPr>
            <a:xfrm rot="16200000" flipV="1">
              <a:off x="576262" y="6510337"/>
              <a:ext cx="381000" cy="314325"/>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3569" eaLnBrk="0" fontAlgn="base" hangingPunct="0">
                <a:spcBef>
                  <a:spcPct val="0"/>
                </a:spcBef>
                <a:spcAft>
                  <a:spcPct val="0"/>
                </a:spcAft>
                <a:defRPr/>
              </a:pPr>
              <a:endParaRPr lang="en-US" sz="1500">
                <a:solidFill>
                  <a:srgbClr val="FFFFFF"/>
                </a:solidFill>
                <a:latin typeface="Calibri" panose="020F0502020204030204"/>
              </a:endParaRPr>
            </a:p>
          </p:txBody>
        </p:sp>
        <p:sp>
          <p:nvSpPr>
            <p:cNvPr id="12" name="Triangle 2">
              <a:extLst>
                <a:ext uri="{FF2B5EF4-FFF2-40B4-BE49-F238E27FC236}">
                  <a16:creationId xmlns:a16="http://schemas.microsoft.com/office/drawing/2014/main" id="{BD3FF251-7C82-6E42-8F66-6686C4BFB0AD}"/>
                </a:ext>
              </a:extLst>
            </p:cNvPr>
            <p:cNvSpPr/>
            <p:nvPr/>
          </p:nvSpPr>
          <p:spPr>
            <a:xfrm rot="16200000" flipV="1">
              <a:off x="1038222" y="6510336"/>
              <a:ext cx="381001" cy="314325"/>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3569" eaLnBrk="0" fontAlgn="base" hangingPunct="0">
                <a:spcBef>
                  <a:spcPct val="0"/>
                </a:spcBef>
                <a:spcAft>
                  <a:spcPct val="0"/>
                </a:spcAft>
                <a:defRPr/>
              </a:pPr>
              <a:endParaRPr lang="en-US" sz="1500">
                <a:solidFill>
                  <a:srgbClr val="FFFFFF"/>
                </a:solidFill>
                <a:latin typeface="Calibri" panose="020F0502020204030204"/>
              </a:endParaRPr>
            </a:p>
          </p:txBody>
        </p:sp>
      </p:grpSp>
      <p:pic>
        <p:nvPicPr>
          <p:cNvPr id="13" name="Picture 12">
            <a:extLst>
              <a:ext uri="{FF2B5EF4-FFF2-40B4-BE49-F238E27FC236}">
                <a16:creationId xmlns:a16="http://schemas.microsoft.com/office/drawing/2014/main" id="{EA6B368E-F991-434D-87B0-9158741C47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6476998"/>
            <a:ext cx="533400" cy="322324"/>
          </a:xfrm>
          <a:prstGeom prst="rect">
            <a:avLst/>
          </a:prstGeom>
        </p:spPr>
      </p:pic>
      <p:sp>
        <p:nvSpPr>
          <p:cNvPr id="14" name="TextBox 13"/>
          <p:cNvSpPr txBox="1"/>
          <p:nvPr/>
        </p:nvSpPr>
        <p:spPr>
          <a:xfrm>
            <a:off x="7696200" y="6546522"/>
            <a:ext cx="947740" cy="276999"/>
          </a:xfrm>
          <a:prstGeom prst="rect">
            <a:avLst/>
          </a:prstGeom>
          <a:noFill/>
        </p:spPr>
        <p:txBody>
          <a:bodyPr wrap="square" rtlCol="0">
            <a:spAutoFit/>
          </a:bodyPr>
          <a:lstStyle/>
          <a:p>
            <a:r>
              <a:rPr lang="en-US" sz="1200" dirty="0">
                <a:solidFill>
                  <a:schemeClr val="bg1"/>
                </a:solidFill>
              </a:rPr>
              <a:t>Page 23</a:t>
            </a:r>
            <a:r>
              <a:rPr lang="en-US" sz="1200" dirty="0"/>
              <a:t> </a:t>
            </a:r>
            <a:r>
              <a:rPr lang="en-US" sz="1200" dirty="0">
                <a:solidFill>
                  <a:srgbClr val="FFC000"/>
                </a:solidFill>
                <a:latin typeface="Calibri" panose="020F0502020204030204" pitchFamily="34" charset="0"/>
                <a:cs typeface="Calibri" panose="020F0502020204030204" pitchFamily="34" charset="0"/>
              </a:rPr>
              <a:t>│</a:t>
            </a:r>
            <a:endParaRPr lang="en-US" sz="1200" dirty="0">
              <a:solidFill>
                <a:srgbClr val="FFC000"/>
              </a:solidFill>
            </a:endParaRPr>
          </a:p>
        </p:txBody>
      </p:sp>
      <p:pic>
        <p:nvPicPr>
          <p:cNvPr id="15" name="Picture 15" descr="A large brick building with a clock on the side of a road&#10;&#10;Description automatically generated">
            <a:extLst>
              <a:ext uri="{FF2B5EF4-FFF2-40B4-BE49-F238E27FC236}">
                <a16:creationId xmlns:a16="http://schemas.microsoft.com/office/drawing/2014/main" id="{1D4C8C4B-AF8A-4E18-98BF-F2303A5951E7}"/>
              </a:ext>
            </a:extLst>
          </p:cNvPr>
          <p:cNvPicPr>
            <a:picLocks noChangeAspect="1"/>
          </p:cNvPicPr>
          <p:nvPr/>
        </p:nvPicPr>
        <p:blipFill>
          <a:blip r:embed="rId4"/>
          <a:stretch>
            <a:fillRect/>
          </a:stretch>
        </p:blipFill>
        <p:spPr>
          <a:xfrm>
            <a:off x="460978" y="2603182"/>
            <a:ext cx="4878059" cy="3200824"/>
          </a:xfrm>
          <a:prstGeom prst="rect">
            <a:avLst/>
          </a:prstGeom>
        </p:spPr>
      </p:pic>
      <p:sp>
        <p:nvSpPr>
          <p:cNvPr id="17" name="TextBox 16">
            <a:extLst>
              <a:ext uri="{FF2B5EF4-FFF2-40B4-BE49-F238E27FC236}">
                <a16:creationId xmlns:a16="http://schemas.microsoft.com/office/drawing/2014/main" id="{F83CC6B7-121F-4005-B332-3B487EBB225A}"/>
              </a:ext>
            </a:extLst>
          </p:cNvPr>
          <p:cNvSpPr txBox="1"/>
          <p:nvPr/>
        </p:nvSpPr>
        <p:spPr>
          <a:xfrm>
            <a:off x="5497027" y="2417539"/>
            <a:ext cx="3338315"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cs typeface="Arial"/>
              </a:rPr>
              <a:t>Current FY22 request for $2,270,000 in Planning funding to start the design of the renovation and addition to the 1977 Nursing Building with needed office, classroom, and simulation lab space to contribute to the rising need for healthcare workforce in Baltimore. </a:t>
            </a:r>
            <a:endParaRPr lang="en-US">
              <a:latin typeface="Palatino Linotype"/>
              <a:cs typeface="Arial"/>
            </a:endParaRPr>
          </a:p>
          <a:p>
            <a:endParaRPr lang="en-US">
              <a:latin typeface="Arial"/>
              <a:cs typeface="Arial"/>
            </a:endParaRPr>
          </a:p>
          <a:p>
            <a:r>
              <a:rPr lang="en-US">
                <a:latin typeface="Arial"/>
                <a:cs typeface="Arial"/>
              </a:rPr>
              <a:t>The entire project is estimated to cost $29,060,000 and be completed in FY24. </a:t>
            </a:r>
            <a:endParaRPr lang="en-US"/>
          </a:p>
        </p:txBody>
      </p:sp>
    </p:spTree>
    <p:extLst>
      <p:ext uri="{BB962C8B-B14F-4D97-AF65-F5344CB8AC3E}">
        <p14:creationId xmlns:p14="http://schemas.microsoft.com/office/powerpoint/2010/main" val="18756684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232" y="472076"/>
            <a:ext cx="8229600" cy="630936"/>
          </a:xfrm>
        </p:spPr>
        <p:txBody>
          <a:bodyPr/>
          <a:lstStyle/>
          <a:p>
            <a:r>
              <a:rPr lang="en-US" sz="2800">
                <a:solidFill>
                  <a:srgbClr val="C00000"/>
                </a:solidFill>
                <a:latin typeface="Arial" panose="020B0604020202020204" pitchFamily="34" charset="0"/>
                <a:cs typeface="Arial" panose="020B0604020202020204" pitchFamily="34" charset="0"/>
              </a:rPr>
              <a:t>Deferred Maintenance - Five-Year Capital Program</a:t>
            </a:r>
          </a:p>
        </p:txBody>
      </p:sp>
      <p:sp>
        <p:nvSpPr>
          <p:cNvPr id="3" name="Content Placeholder 2"/>
          <p:cNvSpPr>
            <a:spLocks noGrp="1"/>
          </p:cNvSpPr>
          <p:nvPr>
            <p:ph idx="1"/>
          </p:nvPr>
        </p:nvSpPr>
        <p:spPr>
          <a:xfrm>
            <a:off x="457200" y="1264274"/>
            <a:ext cx="8229600" cy="5052644"/>
          </a:xfrm>
        </p:spPr>
        <p:txBody>
          <a:bodyPr vert="horz" lIns="91440" tIns="45720" rIns="91440" bIns="45720" rtlCol="0" anchor="t">
            <a:noAutofit/>
          </a:bodyPr>
          <a:lstStyle/>
          <a:p>
            <a:pPr marL="0" indent="0">
              <a:buNone/>
            </a:pPr>
            <a:r>
              <a:rPr lang="en-US" sz="1800">
                <a:solidFill>
                  <a:schemeClr val="tx1"/>
                </a:solidFill>
                <a:latin typeface="Arial"/>
                <a:cs typeface="Arial"/>
              </a:rPr>
              <a:t>The College is requesting $4.24 Million for deferred maintenance projects in FY 2022 and $19.7M over 5 years. The College has an extensive backlog of facility improvement needs that are long overdue. The aging utility and building systems have exceeded their life expectancy and are constantly being repaired.  An engineering assessment was conducted, and deferred maintenance projects are needed to replace major systems and failing equipment throughout the campus, much of which has not been updated since the original construction in the 1960-70's. </a:t>
            </a:r>
            <a:endParaRPr lang="en-US" sz="1800">
              <a:solidFill>
                <a:schemeClr val="tx1"/>
              </a:solidFill>
              <a:latin typeface="Arial" panose="020B0604020202020204" pitchFamily="34" charset="0"/>
              <a:cs typeface="Arial" panose="020B0604020202020204" pitchFamily="34" charset="0"/>
            </a:endParaRPr>
          </a:p>
          <a:p>
            <a:pPr marL="0" indent="0">
              <a:buNone/>
            </a:pPr>
            <a:r>
              <a:rPr lang="en-US" sz="1800">
                <a:solidFill>
                  <a:schemeClr val="tx1"/>
                </a:solidFill>
                <a:latin typeface="Arial" panose="020B0604020202020204" pitchFamily="34" charset="0"/>
                <a:cs typeface="Arial" panose="020B0604020202020204" pitchFamily="34" charset="0"/>
              </a:rPr>
              <a:t/>
            </a:r>
            <a:br>
              <a:rPr lang="en-US" sz="1800">
                <a:solidFill>
                  <a:schemeClr val="tx1"/>
                </a:solidFill>
                <a:latin typeface="Arial" panose="020B0604020202020204" pitchFamily="34" charset="0"/>
                <a:cs typeface="Arial" panose="020B0604020202020204" pitchFamily="34" charset="0"/>
              </a:rPr>
            </a:br>
            <a:r>
              <a:rPr lang="en-US" sz="1800" u="sng">
                <a:solidFill>
                  <a:schemeClr val="tx1"/>
                </a:solidFill>
                <a:latin typeface="Arial" panose="020B0604020202020204" pitchFamily="34" charset="0"/>
                <a:cs typeface="Arial" panose="020B0604020202020204" pitchFamily="34" charset="0"/>
              </a:rPr>
              <a:t>The College is requesting funding for the following projects:</a:t>
            </a:r>
          </a:p>
          <a:p>
            <a:pPr marL="514350" indent="-228600">
              <a:buSzPct val="97000"/>
              <a:buFont typeface="Wingdings" panose="05000000000000000000" pitchFamily="2" charset="2"/>
              <a:buChar char="Ø"/>
            </a:pPr>
            <a:r>
              <a:rPr lang="en-US" sz="1800">
                <a:solidFill>
                  <a:schemeClr val="tx1"/>
                </a:solidFill>
                <a:latin typeface="Arial"/>
                <a:cs typeface="Arial"/>
              </a:rPr>
              <a:t>Boilers, Chillers, and Cooling Towers</a:t>
            </a:r>
          </a:p>
          <a:p>
            <a:pPr marL="514350" indent="-228600">
              <a:buSzPct val="97000"/>
              <a:buFont typeface="Wingdings" panose="05000000000000000000" pitchFamily="2" charset="2"/>
              <a:buChar char="Ø"/>
            </a:pPr>
            <a:r>
              <a:rPr lang="en-US" sz="1800">
                <a:solidFill>
                  <a:schemeClr val="tx1"/>
                </a:solidFill>
                <a:latin typeface="Arial"/>
                <a:cs typeface="Arial"/>
              </a:rPr>
              <a:t>Fire Alarm System Upgrades throughout campus</a:t>
            </a:r>
            <a:endParaRPr lang="en-US">
              <a:solidFill>
                <a:schemeClr val="tx1"/>
              </a:solidFill>
            </a:endParaRPr>
          </a:p>
          <a:p>
            <a:pPr marL="514350" indent="-228600">
              <a:buSzPct val="97000"/>
              <a:buFont typeface="Wingdings" panose="05000000000000000000" pitchFamily="2" charset="2"/>
              <a:buChar char="Ø"/>
            </a:pPr>
            <a:r>
              <a:rPr lang="en-US" sz="1800">
                <a:solidFill>
                  <a:schemeClr val="tx1"/>
                </a:solidFill>
                <a:latin typeface="Arial" panose="020B0604020202020204" pitchFamily="34" charset="0"/>
                <a:cs typeface="Arial" panose="020B0604020202020204" pitchFamily="34" charset="0"/>
              </a:rPr>
              <a:t>Campus-wide Elevator Refurbishment</a:t>
            </a:r>
          </a:p>
          <a:p>
            <a:pPr marL="514350" indent="-228600">
              <a:buSzPct val="97000"/>
              <a:buFont typeface="Wingdings" panose="05000000000000000000" pitchFamily="2" charset="2"/>
              <a:buChar char="Ø"/>
            </a:pPr>
            <a:r>
              <a:rPr lang="en-US" sz="1800">
                <a:solidFill>
                  <a:schemeClr val="tx1"/>
                </a:solidFill>
                <a:latin typeface="Arial" panose="020B0604020202020204" pitchFamily="34" charset="0"/>
                <a:cs typeface="Arial" panose="020B0604020202020204" pitchFamily="34" charset="0"/>
              </a:rPr>
              <a:t>Replacement of HVAC Systems</a:t>
            </a:r>
          </a:p>
          <a:p>
            <a:pPr marL="514350" indent="-228600">
              <a:buSzPct val="97000"/>
              <a:buFont typeface="Wingdings" panose="05000000000000000000" pitchFamily="2" charset="2"/>
              <a:buChar char="Ø"/>
            </a:pPr>
            <a:r>
              <a:rPr lang="en-US" sz="1800">
                <a:solidFill>
                  <a:schemeClr val="tx1"/>
                </a:solidFill>
                <a:latin typeface="Arial" panose="020B0604020202020204" pitchFamily="34" charset="0"/>
                <a:cs typeface="Arial" panose="020B0604020202020204" pitchFamily="34" charset="0"/>
              </a:rPr>
              <a:t>Restroom upgrades for Main Building</a:t>
            </a:r>
          </a:p>
          <a:p>
            <a:pPr marL="514350" indent="-228600">
              <a:buSzPct val="97000"/>
              <a:buFont typeface="Wingdings" panose="05000000000000000000" pitchFamily="2" charset="2"/>
              <a:buChar char="Ø"/>
            </a:pPr>
            <a:r>
              <a:rPr lang="en-US" sz="1800">
                <a:solidFill>
                  <a:schemeClr val="tx1"/>
                </a:solidFill>
                <a:latin typeface="Arial"/>
                <a:cs typeface="Arial"/>
              </a:rPr>
              <a:t>Utility infrastructure campus-wide </a:t>
            </a:r>
            <a:endParaRPr lang="en-US" sz="180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60DAD08D-01D5-4C51-A100-1C768937960E}" type="slidenum">
              <a:rPr lang="en-US" smtClean="0"/>
              <a:pPr/>
              <a:t>24</a:t>
            </a:fld>
            <a:endParaRPr lang="en-US"/>
          </a:p>
        </p:txBody>
      </p:sp>
      <p:grpSp>
        <p:nvGrpSpPr>
          <p:cNvPr id="5" name="Group 4"/>
          <p:cNvGrpSpPr/>
          <p:nvPr/>
        </p:nvGrpSpPr>
        <p:grpSpPr>
          <a:xfrm>
            <a:off x="0" y="-16353"/>
            <a:ext cx="9153525" cy="308255"/>
            <a:chOff x="0" y="-16353"/>
            <a:chExt cx="9153525" cy="308255"/>
          </a:xfrm>
        </p:grpSpPr>
        <p:sp>
          <p:nvSpPr>
            <p:cNvPr id="6" name="TextBox 5"/>
            <p:cNvSpPr txBox="1"/>
            <p:nvPr/>
          </p:nvSpPr>
          <p:spPr>
            <a:xfrm>
              <a:off x="0" y="-16353"/>
              <a:ext cx="4572000" cy="307777"/>
            </a:xfrm>
            <a:prstGeom prst="rect">
              <a:avLst/>
            </a:prstGeom>
            <a:solidFill>
              <a:srgbClr val="FFC102"/>
            </a:solidFill>
          </p:spPr>
          <p:txBody>
            <a:bodyPr wrap="square" rtlCol="0">
              <a:spAutoFit/>
            </a:bodyPr>
            <a:lstStyle/>
            <a:p>
              <a:pPr algn="ctr"/>
              <a:r>
                <a:rPr lang="en-US" sz="1400" b="1"/>
                <a:t>Operating &amp; Capital Budget</a:t>
              </a:r>
            </a:p>
          </p:txBody>
        </p:sp>
        <p:sp>
          <p:nvSpPr>
            <p:cNvPr id="7" name="TextBox 6"/>
            <p:cNvSpPr txBox="1"/>
            <p:nvPr/>
          </p:nvSpPr>
          <p:spPr>
            <a:xfrm>
              <a:off x="4572000" y="-15875"/>
              <a:ext cx="4581525" cy="307777"/>
            </a:xfrm>
            <a:prstGeom prst="rect">
              <a:avLst/>
            </a:prstGeom>
            <a:solidFill>
              <a:schemeClr val="tx1"/>
            </a:solidFill>
          </p:spPr>
          <p:txBody>
            <a:bodyPr wrap="square" rtlCol="0">
              <a:spAutoFit/>
            </a:bodyPr>
            <a:lstStyle/>
            <a:p>
              <a:pPr algn="ctr"/>
              <a:r>
                <a:rPr lang="en-US" sz="1400" b="1">
                  <a:solidFill>
                    <a:schemeClr val="bg1"/>
                  </a:solidFill>
                </a:rPr>
                <a:t>Baltimore City Community College</a:t>
              </a:r>
            </a:p>
          </p:txBody>
        </p:sp>
      </p:grpSp>
      <p:grpSp>
        <p:nvGrpSpPr>
          <p:cNvPr id="9" name="Group 8"/>
          <p:cNvGrpSpPr/>
          <p:nvPr/>
        </p:nvGrpSpPr>
        <p:grpSpPr>
          <a:xfrm>
            <a:off x="0" y="6400800"/>
            <a:ext cx="9144000" cy="466725"/>
            <a:chOff x="0" y="6476998"/>
            <a:chExt cx="9144000" cy="390527"/>
          </a:xfrm>
        </p:grpSpPr>
        <p:sp>
          <p:nvSpPr>
            <p:cNvPr id="10" name="Rectangle 9">
              <a:extLst>
                <a:ext uri="{FF2B5EF4-FFF2-40B4-BE49-F238E27FC236}">
                  <a16:creationId xmlns:a16="http://schemas.microsoft.com/office/drawing/2014/main" id="{F30A8804-E41D-6146-961E-102E70C70B01}"/>
                </a:ext>
              </a:extLst>
            </p:cNvPr>
            <p:cNvSpPr/>
            <p:nvPr/>
          </p:nvSpPr>
          <p:spPr>
            <a:xfrm>
              <a:off x="0" y="6477000"/>
              <a:ext cx="9144000" cy="39052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3569" eaLnBrk="0" fontAlgn="base" hangingPunct="0">
                <a:spcBef>
                  <a:spcPct val="0"/>
                </a:spcBef>
                <a:spcAft>
                  <a:spcPct val="0"/>
                </a:spcAft>
                <a:defRPr/>
              </a:pPr>
              <a:endParaRPr lang="en-US" sz="1500">
                <a:solidFill>
                  <a:srgbClr val="009894"/>
                </a:solidFill>
                <a:latin typeface="Calibri" panose="020F0502020204030204"/>
              </a:endParaRPr>
            </a:p>
          </p:txBody>
        </p:sp>
        <p:sp>
          <p:nvSpPr>
            <p:cNvPr id="11" name="Triangle 2">
              <a:extLst>
                <a:ext uri="{FF2B5EF4-FFF2-40B4-BE49-F238E27FC236}">
                  <a16:creationId xmlns:a16="http://schemas.microsoft.com/office/drawing/2014/main" id="{BD3FF251-7C82-6E42-8F66-6686C4BFB0AD}"/>
                </a:ext>
              </a:extLst>
            </p:cNvPr>
            <p:cNvSpPr/>
            <p:nvPr/>
          </p:nvSpPr>
          <p:spPr>
            <a:xfrm rot="16200000" flipV="1">
              <a:off x="576262" y="6510337"/>
              <a:ext cx="381000" cy="314325"/>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3569" eaLnBrk="0" fontAlgn="base" hangingPunct="0">
                <a:spcBef>
                  <a:spcPct val="0"/>
                </a:spcBef>
                <a:spcAft>
                  <a:spcPct val="0"/>
                </a:spcAft>
                <a:defRPr/>
              </a:pPr>
              <a:endParaRPr lang="en-US" sz="1500">
                <a:solidFill>
                  <a:srgbClr val="FFFFFF"/>
                </a:solidFill>
                <a:latin typeface="Calibri" panose="020F0502020204030204"/>
              </a:endParaRPr>
            </a:p>
          </p:txBody>
        </p:sp>
        <p:sp>
          <p:nvSpPr>
            <p:cNvPr id="12" name="Triangle 2">
              <a:extLst>
                <a:ext uri="{FF2B5EF4-FFF2-40B4-BE49-F238E27FC236}">
                  <a16:creationId xmlns:a16="http://schemas.microsoft.com/office/drawing/2014/main" id="{BD3FF251-7C82-6E42-8F66-6686C4BFB0AD}"/>
                </a:ext>
              </a:extLst>
            </p:cNvPr>
            <p:cNvSpPr/>
            <p:nvPr/>
          </p:nvSpPr>
          <p:spPr>
            <a:xfrm rot="16200000" flipV="1">
              <a:off x="1038222" y="6510336"/>
              <a:ext cx="381001" cy="314325"/>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3569" eaLnBrk="0" fontAlgn="base" hangingPunct="0">
                <a:spcBef>
                  <a:spcPct val="0"/>
                </a:spcBef>
                <a:spcAft>
                  <a:spcPct val="0"/>
                </a:spcAft>
                <a:defRPr/>
              </a:pPr>
              <a:endParaRPr lang="en-US" sz="1500">
                <a:solidFill>
                  <a:srgbClr val="FFFFFF"/>
                </a:solidFill>
                <a:latin typeface="Calibri" panose="020F0502020204030204"/>
              </a:endParaRPr>
            </a:p>
          </p:txBody>
        </p:sp>
      </p:grpSp>
      <p:pic>
        <p:nvPicPr>
          <p:cNvPr id="13" name="Picture 12">
            <a:extLst>
              <a:ext uri="{FF2B5EF4-FFF2-40B4-BE49-F238E27FC236}">
                <a16:creationId xmlns:a16="http://schemas.microsoft.com/office/drawing/2014/main" id="{EA6B368E-F991-434D-87B0-9158741C47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6476998"/>
            <a:ext cx="533400" cy="322324"/>
          </a:xfrm>
          <a:prstGeom prst="rect">
            <a:avLst/>
          </a:prstGeom>
        </p:spPr>
      </p:pic>
      <p:sp>
        <p:nvSpPr>
          <p:cNvPr id="14" name="TextBox 13"/>
          <p:cNvSpPr txBox="1"/>
          <p:nvPr/>
        </p:nvSpPr>
        <p:spPr>
          <a:xfrm>
            <a:off x="7662860" y="6546522"/>
            <a:ext cx="947740" cy="276999"/>
          </a:xfrm>
          <a:prstGeom prst="rect">
            <a:avLst/>
          </a:prstGeom>
          <a:noFill/>
        </p:spPr>
        <p:txBody>
          <a:bodyPr wrap="square" rtlCol="0">
            <a:spAutoFit/>
          </a:bodyPr>
          <a:lstStyle/>
          <a:p>
            <a:r>
              <a:rPr lang="en-US" sz="1200" dirty="0">
                <a:solidFill>
                  <a:schemeClr val="bg1"/>
                </a:solidFill>
              </a:rPr>
              <a:t>Page 24</a:t>
            </a:r>
            <a:r>
              <a:rPr lang="en-US" sz="1200" dirty="0"/>
              <a:t> </a:t>
            </a:r>
            <a:r>
              <a:rPr lang="en-US" sz="1200" dirty="0">
                <a:solidFill>
                  <a:srgbClr val="FFC000"/>
                </a:solidFill>
                <a:latin typeface="Calibri" panose="020F0502020204030204" pitchFamily="34" charset="0"/>
                <a:cs typeface="Calibri" panose="020F0502020204030204" pitchFamily="34" charset="0"/>
              </a:rPr>
              <a:t>│</a:t>
            </a:r>
            <a:endParaRPr lang="en-US" sz="1200" dirty="0">
              <a:solidFill>
                <a:srgbClr val="FFC000"/>
              </a:solidFill>
            </a:endParaRPr>
          </a:p>
        </p:txBody>
      </p:sp>
    </p:spTree>
    <p:extLst>
      <p:ext uri="{BB962C8B-B14F-4D97-AF65-F5344CB8AC3E}">
        <p14:creationId xmlns:p14="http://schemas.microsoft.com/office/powerpoint/2010/main" val="12454659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5" descr="A close up of a map&#10;&#10;Description automatically generated">
            <a:extLst>
              <a:ext uri="{FF2B5EF4-FFF2-40B4-BE49-F238E27FC236}">
                <a16:creationId xmlns:a16="http://schemas.microsoft.com/office/drawing/2014/main" id="{7F8E2143-A853-410E-9C65-257561862AB6}"/>
              </a:ext>
            </a:extLst>
          </p:cNvPr>
          <p:cNvPicPr>
            <a:picLocks noChangeAspect="1"/>
          </p:cNvPicPr>
          <p:nvPr/>
        </p:nvPicPr>
        <p:blipFill>
          <a:blip r:embed="rId3"/>
          <a:stretch>
            <a:fillRect/>
          </a:stretch>
        </p:blipFill>
        <p:spPr>
          <a:xfrm>
            <a:off x="4352847" y="2184564"/>
            <a:ext cx="4651348" cy="4132526"/>
          </a:xfrm>
          <a:prstGeom prst="rect">
            <a:avLst/>
          </a:prstGeom>
        </p:spPr>
      </p:pic>
      <p:sp>
        <p:nvSpPr>
          <p:cNvPr id="2" name="Title 1"/>
          <p:cNvSpPr>
            <a:spLocks noGrp="1"/>
          </p:cNvSpPr>
          <p:nvPr>
            <p:ph type="title"/>
          </p:nvPr>
        </p:nvSpPr>
        <p:spPr>
          <a:xfrm>
            <a:off x="457200" y="381001"/>
            <a:ext cx="8229600" cy="638176"/>
          </a:xfrm>
        </p:spPr>
        <p:txBody>
          <a:bodyPr/>
          <a:lstStyle/>
          <a:p>
            <a:r>
              <a:rPr lang="en-US" sz="3200">
                <a:solidFill>
                  <a:srgbClr val="C00000"/>
                </a:solidFill>
                <a:latin typeface="Arial"/>
                <a:cs typeface="Arial"/>
              </a:rPr>
              <a:t>In-Progress Capital Program</a:t>
            </a:r>
          </a:p>
        </p:txBody>
      </p:sp>
      <p:sp>
        <p:nvSpPr>
          <p:cNvPr id="3" name="Content Placeholder 2"/>
          <p:cNvSpPr>
            <a:spLocks noGrp="1"/>
          </p:cNvSpPr>
          <p:nvPr>
            <p:ph idx="1"/>
          </p:nvPr>
        </p:nvSpPr>
        <p:spPr>
          <a:xfrm>
            <a:off x="160001" y="2186796"/>
            <a:ext cx="5250296" cy="3981557"/>
          </a:xfrm>
        </p:spPr>
        <p:txBody>
          <a:bodyPr vert="horz" lIns="91440" tIns="45720" rIns="91440" bIns="45720" rtlCol="0" anchor="t">
            <a:normAutofit lnSpcReduction="10000"/>
          </a:bodyPr>
          <a:lstStyle/>
          <a:p>
            <a:pPr>
              <a:buFont typeface="Arial" panose="05000000000000000000" pitchFamily="2" charset="2"/>
              <a:buChar char="•"/>
            </a:pPr>
            <a:endParaRPr lang="en-US" sz="1800" b="1" u="sng">
              <a:solidFill>
                <a:schemeClr val="tx1"/>
              </a:solidFill>
              <a:latin typeface="Arial" panose="020B0604020202020204" pitchFamily="34" charset="0"/>
              <a:cs typeface="Arial" panose="020B0604020202020204" pitchFamily="34" charset="0"/>
            </a:endParaRPr>
          </a:p>
          <a:p>
            <a:pPr>
              <a:buFont typeface="Arial" panose="05000000000000000000" pitchFamily="2" charset="2"/>
              <a:buChar char="•"/>
            </a:pPr>
            <a:endParaRPr lang="en-US" sz="1800" b="1" u="sng">
              <a:solidFill>
                <a:srgbClr val="000000"/>
              </a:solidFill>
              <a:latin typeface="Arial" panose="020B0604020202020204" pitchFamily="34" charset="0"/>
              <a:ea typeface="+mj-lt"/>
              <a:cs typeface="Arial" panose="020B0604020202020204" pitchFamily="34" charset="0"/>
            </a:endParaRPr>
          </a:p>
          <a:p>
            <a:pPr marL="0" indent="0">
              <a:buNone/>
            </a:pPr>
            <a:r>
              <a:rPr lang="en-US" sz="1600">
                <a:solidFill>
                  <a:schemeClr val="tx1"/>
                </a:solidFill>
                <a:latin typeface="Arial"/>
                <a:ea typeface="+mj-lt"/>
                <a:cs typeface="+mj-lt"/>
              </a:rPr>
              <a:t>The Loop Road project involves</a:t>
            </a:r>
            <a:endParaRPr lang="en-US" sz="1600" b="1" u="sng">
              <a:solidFill>
                <a:schemeClr val="tx1"/>
              </a:solidFill>
              <a:latin typeface="Arial" panose="020B0604020202020204" pitchFamily="34" charset="0"/>
              <a:ea typeface="+mj-lt"/>
              <a:cs typeface="Arial" panose="020B0604020202020204" pitchFamily="34" charset="0"/>
            </a:endParaRPr>
          </a:p>
          <a:p>
            <a:pPr marL="0" indent="0">
              <a:buNone/>
            </a:pPr>
            <a:r>
              <a:rPr lang="en-US" sz="1600">
                <a:solidFill>
                  <a:schemeClr val="tx1"/>
                </a:solidFill>
                <a:latin typeface="Arial"/>
                <a:ea typeface="+mj-lt"/>
                <a:cs typeface="+mj-lt"/>
              </a:rPr>
              <a:t>the extension of the existing vehicular</a:t>
            </a:r>
            <a:endParaRPr lang="en-US" sz="1600" b="1" u="sng">
              <a:solidFill>
                <a:schemeClr val="tx1"/>
              </a:solidFill>
              <a:latin typeface="Arial" panose="020B0604020202020204" pitchFamily="34" charset="0"/>
              <a:ea typeface="+mj-lt"/>
              <a:cs typeface="Arial" panose="020B0604020202020204" pitchFamily="34" charset="0"/>
            </a:endParaRPr>
          </a:p>
          <a:p>
            <a:pPr marL="0" indent="0">
              <a:buNone/>
            </a:pPr>
            <a:r>
              <a:rPr lang="en-US" sz="1600">
                <a:solidFill>
                  <a:schemeClr val="tx1"/>
                </a:solidFill>
                <a:latin typeface="Arial"/>
                <a:ea typeface="+mj-lt"/>
                <a:cs typeface="+mj-lt"/>
              </a:rPr>
              <a:t>access road to surround the entire </a:t>
            </a:r>
            <a:endParaRPr lang="en-US" sz="1600" b="1" u="sng">
              <a:solidFill>
                <a:schemeClr val="tx1"/>
              </a:solidFill>
              <a:latin typeface="Arial"/>
              <a:ea typeface="+mj-lt"/>
              <a:cs typeface="Arial"/>
            </a:endParaRPr>
          </a:p>
          <a:p>
            <a:pPr marL="0" indent="0">
              <a:buNone/>
            </a:pPr>
            <a:r>
              <a:rPr lang="en-US" sz="1600">
                <a:solidFill>
                  <a:schemeClr val="tx1"/>
                </a:solidFill>
                <a:latin typeface="Arial"/>
                <a:ea typeface="+mj-lt"/>
                <a:cs typeface="+mj-lt"/>
              </a:rPr>
              <a:t>Liberty Campus, which will connect all </a:t>
            </a:r>
            <a:endParaRPr lang="en-US" sz="1600" b="1" u="sng">
              <a:solidFill>
                <a:schemeClr val="tx1"/>
              </a:solidFill>
              <a:latin typeface="Arial" panose="020B0604020202020204" pitchFamily="34" charset="0"/>
              <a:ea typeface="+mj-lt"/>
              <a:cs typeface="Arial" panose="020B0604020202020204" pitchFamily="34" charset="0"/>
            </a:endParaRPr>
          </a:p>
          <a:p>
            <a:pPr marL="0" indent="0">
              <a:buNone/>
            </a:pPr>
            <a:r>
              <a:rPr lang="en-US" sz="1600">
                <a:solidFill>
                  <a:schemeClr val="tx1"/>
                </a:solidFill>
                <a:latin typeface="Arial"/>
                <a:ea typeface="+mj-lt"/>
                <a:cs typeface="+mj-lt"/>
              </a:rPr>
              <a:t>parking lots on the campus and ease</a:t>
            </a:r>
            <a:endParaRPr lang="en-US" sz="1600" b="1" u="sng">
              <a:solidFill>
                <a:schemeClr val="tx1"/>
              </a:solidFill>
              <a:latin typeface="Arial" panose="020B0604020202020204" pitchFamily="34" charset="0"/>
              <a:ea typeface="+mj-lt"/>
              <a:cs typeface="Arial" panose="020B0604020202020204" pitchFamily="34" charset="0"/>
            </a:endParaRPr>
          </a:p>
          <a:p>
            <a:pPr marL="0" indent="0">
              <a:buNone/>
            </a:pPr>
            <a:r>
              <a:rPr lang="en-US" sz="1600">
                <a:solidFill>
                  <a:schemeClr val="tx1"/>
                </a:solidFill>
                <a:latin typeface="Arial"/>
                <a:ea typeface="+mj-lt"/>
                <a:cs typeface="+mj-lt"/>
              </a:rPr>
              <a:t>vehicular circulation through the campus. </a:t>
            </a:r>
            <a:endParaRPr lang="en-US" sz="1600" b="1" u="sng">
              <a:solidFill>
                <a:schemeClr val="tx1"/>
              </a:solidFill>
              <a:latin typeface="Arial" panose="020B0604020202020204" pitchFamily="34" charset="0"/>
              <a:ea typeface="+mj-lt"/>
              <a:cs typeface="Arial" panose="020B0604020202020204" pitchFamily="34" charset="0"/>
            </a:endParaRPr>
          </a:p>
          <a:p>
            <a:pPr>
              <a:buFont typeface="Arial" panose="05000000000000000000" pitchFamily="2" charset="2"/>
              <a:buChar char="•"/>
            </a:pPr>
            <a:endParaRPr lang="en-US" sz="1600">
              <a:solidFill>
                <a:schemeClr val="tx1"/>
              </a:solidFill>
              <a:latin typeface="Arial"/>
              <a:ea typeface="+mj-lt"/>
              <a:cs typeface="+mj-lt"/>
            </a:endParaRPr>
          </a:p>
          <a:p>
            <a:pPr marL="0" indent="0">
              <a:buNone/>
            </a:pPr>
            <a:r>
              <a:rPr lang="en-US" sz="1600">
                <a:solidFill>
                  <a:schemeClr val="tx1"/>
                </a:solidFill>
                <a:latin typeface="Arial"/>
                <a:ea typeface="+mj-lt"/>
                <a:cs typeface="+mj-lt"/>
              </a:rPr>
              <a:t>This project is the first to be implemented</a:t>
            </a:r>
            <a:endParaRPr lang="en-US" sz="1600">
              <a:solidFill>
                <a:schemeClr val="tx1"/>
              </a:solidFill>
              <a:latin typeface="Arial"/>
              <a:ea typeface="+mj-lt"/>
              <a:cs typeface="Arial" panose="020B0604020202020204" pitchFamily="34" charset="0"/>
            </a:endParaRPr>
          </a:p>
          <a:p>
            <a:pPr marL="0" indent="0">
              <a:buNone/>
            </a:pPr>
            <a:r>
              <a:rPr lang="en-US" sz="1600">
                <a:solidFill>
                  <a:schemeClr val="tx1"/>
                </a:solidFill>
                <a:latin typeface="Arial"/>
                <a:ea typeface="+mj-lt"/>
                <a:cs typeface="+mj-lt"/>
              </a:rPr>
              <a:t> under the facilities master plan and will improve safety, security, circulation, emergency access, accessibility, and enhance the overall appearance and user experience of the Liberty Campus. </a:t>
            </a:r>
            <a:endParaRPr lang="en-US" sz="1600">
              <a:solidFill>
                <a:schemeClr val="tx1"/>
              </a:solidFill>
              <a:latin typeface="Arial"/>
              <a:cs typeface="Arial" panose="020B0604020202020204" pitchFamily="34" charset="0"/>
            </a:endParaRPr>
          </a:p>
        </p:txBody>
      </p:sp>
      <p:sp>
        <p:nvSpPr>
          <p:cNvPr id="4" name="Slide Number Placeholder 3"/>
          <p:cNvSpPr>
            <a:spLocks noGrp="1"/>
          </p:cNvSpPr>
          <p:nvPr>
            <p:ph type="sldNum" sz="quarter" idx="12"/>
          </p:nvPr>
        </p:nvSpPr>
        <p:spPr/>
        <p:txBody>
          <a:bodyPr/>
          <a:lstStyle/>
          <a:p>
            <a:fld id="{60DAD08D-01D5-4C51-A100-1C768937960E}" type="slidenum">
              <a:rPr lang="en-US" smtClean="0"/>
              <a:pPr/>
              <a:t>25</a:t>
            </a:fld>
            <a:endParaRPr lang="en-US"/>
          </a:p>
        </p:txBody>
      </p:sp>
      <p:grpSp>
        <p:nvGrpSpPr>
          <p:cNvPr id="5" name="Group 4"/>
          <p:cNvGrpSpPr/>
          <p:nvPr/>
        </p:nvGrpSpPr>
        <p:grpSpPr>
          <a:xfrm>
            <a:off x="0" y="-16353"/>
            <a:ext cx="9153525" cy="308255"/>
            <a:chOff x="0" y="-16353"/>
            <a:chExt cx="9153525" cy="308255"/>
          </a:xfrm>
        </p:grpSpPr>
        <p:sp>
          <p:nvSpPr>
            <p:cNvPr id="6" name="TextBox 5"/>
            <p:cNvSpPr txBox="1"/>
            <p:nvPr/>
          </p:nvSpPr>
          <p:spPr>
            <a:xfrm>
              <a:off x="0" y="-16353"/>
              <a:ext cx="4572000" cy="307777"/>
            </a:xfrm>
            <a:prstGeom prst="rect">
              <a:avLst/>
            </a:prstGeom>
            <a:solidFill>
              <a:srgbClr val="FFC102"/>
            </a:solidFill>
          </p:spPr>
          <p:txBody>
            <a:bodyPr wrap="square" rtlCol="0">
              <a:spAutoFit/>
            </a:bodyPr>
            <a:lstStyle/>
            <a:p>
              <a:pPr algn="ctr"/>
              <a:r>
                <a:rPr lang="en-US" sz="1400" b="1"/>
                <a:t>Operating &amp; Capital Budget</a:t>
              </a:r>
            </a:p>
          </p:txBody>
        </p:sp>
        <p:sp>
          <p:nvSpPr>
            <p:cNvPr id="7" name="TextBox 6"/>
            <p:cNvSpPr txBox="1"/>
            <p:nvPr/>
          </p:nvSpPr>
          <p:spPr>
            <a:xfrm>
              <a:off x="4572000" y="-15875"/>
              <a:ext cx="4581525" cy="307777"/>
            </a:xfrm>
            <a:prstGeom prst="rect">
              <a:avLst/>
            </a:prstGeom>
            <a:solidFill>
              <a:schemeClr val="tx1"/>
            </a:solidFill>
          </p:spPr>
          <p:txBody>
            <a:bodyPr wrap="square" rtlCol="0">
              <a:spAutoFit/>
            </a:bodyPr>
            <a:lstStyle/>
            <a:p>
              <a:pPr algn="ctr"/>
              <a:r>
                <a:rPr lang="en-US" sz="1400" b="1">
                  <a:solidFill>
                    <a:schemeClr val="bg1"/>
                  </a:solidFill>
                </a:rPr>
                <a:t>Baltimore City Community College</a:t>
              </a:r>
            </a:p>
          </p:txBody>
        </p:sp>
      </p:grpSp>
      <p:grpSp>
        <p:nvGrpSpPr>
          <p:cNvPr id="9" name="Group 8"/>
          <p:cNvGrpSpPr/>
          <p:nvPr/>
        </p:nvGrpSpPr>
        <p:grpSpPr>
          <a:xfrm>
            <a:off x="0" y="6476998"/>
            <a:ext cx="9144000" cy="390527"/>
            <a:chOff x="0" y="6476998"/>
            <a:chExt cx="9144000" cy="390527"/>
          </a:xfrm>
        </p:grpSpPr>
        <p:sp>
          <p:nvSpPr>
            <p:cNvPr id="10" name="Rectangle 9">
              <a:extLst>
                <a:ext uri="{FF2B5EF4-FFF2-40B4-BE49-F238E27FC236}">
                  <a16:creationId xmlns:a16="http://schemas.microsoft.com/office/drawing/2014/main" id="{F30A8804-E41D-6146-961E-102E70C70B01}"/>
                </a:ext>
              </a:extLst>
            </p:cNvPr>
            <p:cNvSpPr/>
            <p:nvPr/>
          </p:nvSpPr>
          <p:spPr>
            <a:xfrm>
              <a:off x="0" y="6477000"/>
              <a:ext cx="9144000" cy="39052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3569" eaLnBrk="0" fontAlgn="base" hangingPunct="0">
                <a:spcBef>
                  <a:spcPct val="0"/>
                </a:spcBef>
                <a:spcAft>
                  <a:spcPct val="0"/>
                </a:spcAft>
                <a:defRPr/>
              </a:pPr>
              <a:endParaRPr lang="en-US" sz="1500">
                <a:solidFill>
                  <a:srgbClr val="009894"/>
                </a:solidFill>
                <a:latin typeface="Calibri" panose="020F0502020204030204"/>
              </a:endParaRPr>
            </a:p>
          </p:txBody>
        </p:sp>
        <p:sp>
          <p:nvSpPr>
            <p:cNvPr id="11" name="Triangle 2">
              <a:extLst>
                <a:ext uri="{FF2B5EF4-FFF2-40B4-BE49-F238E27FC236}">
                  <a16:creationId xmlns:a16="http://schemas.microsoft.com/office/drawing/2014/main" id="{BD3FF251-7C82-6E42-8F66-6686C4BFB0AD}"/>
                </a:ext>
              </a:extLst>
            </p:cNvPr>
            <p:cNvSpPr/>
            <p:nvPr/>
          </p:nvSpPr>
          <p:spPr>
            <a:xfrm rot="16200000" flipV="1">
              <a:off x="576262" y="6510337"/>
              <a:ext cx="381000" cy="314325"/>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3569" eaLnBrk="0" fontAlgn="base" hangingPunct="0">
                <a:spcBef>
                  <a:spcPct val="0"/>
                </a:spcBef>
                <a:spcAft>
                  <a:spcPct val="0"/>
                </a:spcAft>
                <a:defRPr/>
              </a:pPr>
              <a:endParaRPr lang="en-US" sz="1500">
                <a:solidFill>
                  <a:srgbClr val="FFFFFF"/>
                </a:solidFill>
                <a:latin typeface="Calibri" panose="020F0502020204030204"/>
              </a:endParaRPr>
            </a:p>
          </p:txBody>
        </p:sp>
        <p:sp>
          <p:nvSpPr>
            <p:cNvPr id="12" name="Triangle 2">
              <a:extLst>
                <a:ext uri="{FF2B5EF4-FFF2-40B4-BE49-F238E27FC236}">
                  <a16:creationId xmlns:a16="http://schemas.microsoft.com/office/drawing/2014/main" id="{BD3FF251-7C82-6E42-8F66-6686C4BFB0AD}"/>
                </a:ext>
              </a:extLst>
            </p:cNvPr>
            <p:cNvSpPr/>
            <p:nvPr/>
          </p:nvSpPr>
          <p:spPr>
            <a:xfrm rot="16200000" flipV="1">
              <a:off x="1038222" y="6510336"/>
              <a:ext cx="381001" cy="314325"/>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3569" eaLnBrk="0" fontAlgn="base" hangingPunct="0">
                <a:spcBef>
                  <a:spcPct val="0"/>
                </a:spcBef>
                <a:spcAft>
                  <a:spcPct val="0"/>
                </a:spcAft>
                <a:defRPr/>
              </a:pPr>
              <a:endParaRPr lang="en-US" sz="1500">
                <a:solidFill>
                  <a:srgbClr val="FFFFFF"/>
                </a:solidFill>
                <a:latin typeface="Calibri" panose="020F0502020204030204"/>
              </a:endParaRPr>
            </a:p>
          </p:txBody>
        </p:sp>
      </p:grpSp>
      <p:pic>
        <p:nvPicPr>
          <p:cNvPr id="13" name="Picture 12">
            <a:extLst>
              <a:ext uri="{FF2B5EF4-FFF2-40B4-BE49-F238E27FC236}">
                <a16:creationId xmlns:a16="http://schemas.microsoft.com/office/drawing/2014/main" id="{EA6B368E-F991-434D-87B0-9158741C47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58200" y="6476998"/>
            <a:ext cx="533400" cy="322324"/>
          </a:xfrm>
          <a:prstGeom prst="rect">
            <a:avLst/>
          </a:prstGeom>
        </p:spPr>
      </p:pic>
      <p:sp>
        <p:nvSpPr>
          <p:cNvPr id="14" name="TextBox 13"/>
          <p:cNvSpPr txBox="1"/>
          <p:nvPr/>
        </p:nvSpPr>
        <p:spPr>
          <a:xfrm>
            <a:off x="7696200" y="6546522"/>
            <a:ext cx="947740" cy="276999"/>
          </a:xfrm>
          <a:prstGeom prst="rect">
            <a:avLst/>
          </a:prstGeom>
          <a:noFill/>
        </p:spPr>
        <p:txBody>
          <a:bodyPr wrap="square" rtlCol="0">
            <a:spAutoFit/>
          </a:bodyPr>
          <a:lstStyle/>
          <a:p>
            <a:r>
              <a:rPr lang="en-US" sz="1200" dirty="0">
                <a:solidFill>
                  <a:schemeClr val="bg1"/>
                </a:solidFill>
              </a:rPr>
              <a:t>Page 25</a:t>
            </a:r>
            <a:r>
              <a:rPr lang="en-US" sz="1200" dirty="0"/>
              <a:t> </a:t>
            </a:r>
            <a:r>
              <a:rPr lang="en-US" sz="1200" dirty="0">
                <a:solidFill>
                  <a:srgbClr val="FFC000"/>
                </a:solidFill>
                <a:latin typeface="Calibri" panose="020F0502020204030204" pitchFamily="34" charset="0"/>
                <a:cs typeface="Calibri" panose="020F0502020204030204" pitchFamily="34" charset="0"/>
              </a:rPr>
              <a:t>│</a:t>
            </a:r>
            <a:endParaRPr lang="en-US" sz="1200" dirty="0">
              <a:solidFill>
                <a:srgbClr val="FFC000"/>
              </a:solidFill>
            </a:endParaRPr>
          </a:p>
        </p:txBody>
      </p:sp>
      <p:sp>
        <p:nvSpPr>
          <p:cNvPr id="17" name="TextBox 16">
            <a:extLst>
              <a:ext uri="{FF2B5EF4-FFF2-40B4-BE49-F238E27FC236}">
                <a16:creationId xmlns:a16="http://schemas.microsoft.com/office/drawing/2014/main" id="{606D6A51-4D2D-49A8-B710-18F3C0A5B901}"/>
              </a:ext>
            </a:extLst>
          </p:cNvPr>
          <p:cNvSpPr txBox="1"/>
          <p:nvPr/>
        </p:nvSpPr>
        <p:spPr>
          <a:xfrm>
            <a:off x="234131" y="1022238"/>
            <a:ext cx="8222720" cy="10279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ctr">
              <a:spcBef>
                <a:spcPct val="20000"/>
              </a:spcBef>
              <a:buFont typeface="Arial,Sans-Serif"/>
              <a:buChar char="•"/>
            </a:pPr>
            <a:r>
              <a:rPr lang="en-US" sz="2000" b="1" u="sng">
                <a:latin typeface="Arial"/>
                <a:cs typeface="Arial"/>
              </a:rPr>
              <a:t>Perimeter Loop Road Improvements</a:t>
            </a:r>
            <a:endParaRPr lang="en-US" sz="2000">
              <a:ea typeface="+mn-lt"/>
              <a:cs typeface="+mn-lt"/>
            </a:endParaRPr>
          </a:p>
          <a:p>
            <a:pPr algn="ctr">
              <a:spcBef>
                <a:spcPct val="20000"/>
              </a:spcBef>
            </a:pPr>
            <a:r>
              <a:rPr lang="en-US" b="1" i="1">
                <a:latin typeface="Arial"/>
                <a:cs typeface="Arial"/>
              </a:rPr>
              <a:t>   </a:t>
            </a:r>
            <a:r>
              <a:rPr lang="en-US" sz="1600" b="1" i="1">
                <a:latin typeface="Arial"/>
                <a:cs typeface="Arial"/>
              </a:rPr>
              <a:t>   Funded at $6,110,000 </a:t>
            </a:r>
            <a:endParaRPr lang="en-US" sz="1600">
              <a:ea typeface="+mn-lt"/>
              <a:cs typeface="+mn-lt"/>
            </a:endParaRPr>
          </a:p>
          <a:p>
            <a:pPr algn="ctr">
              <a:spcBef>
                <a:spcPct val="20000"/>
              </a:spcBef>
            </a:pPr>
            <a:r>
              <a:rPr lang="en-US" sz="1600" b="1" i="1">
                <a:latin typeface="Arial"/>
                <a:cs typeface="Arial"/>
              </a:rPr>
              <a:t>      Bidding Fall 2020 with 12 months of Construction</a:t>
            </a:r>
            <a:endParaRPr lang="en-US" sz="1600"/>
          </a:p>
        </p:txBody>
      </p:sp>
    </p:spTree>
    <p:extLst>
      <p:ext uri="{BB962C8B-B14F-4D97-AF65-F5344CB8AC3E}">
        <p14:creationId xmlns:p14="http://schemas.microsoft.com/office/powerpoint/2010/main" val="1066045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1E92238-1B57-E642-A06B-CD17E865D05E}"/>
              </a:ext>
            </a:extLst>
          </p:cNvPr>
          <p:cNvSpPr/>
          <p:nvPr/>
        </p:nvSpPr>
        <p:spPr>
          <a:xfrm>
            <a:off x="3603685" y="0"/>
            <a:ext cx="5540315"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3569" eaLnBrk="0" fontAlgn="base" hangingPunct="0">
              <a:spcBef>
                <a:spcPct val="0"/>
              </a:spcBef>
              <a:spcAft>
                <a:spcPct val="0"/>
              </a:spcAft>
              <a:defRPr/>
            </a:pPr>
            <a:endParaRPr lang="en-US" sz="1500">
              <a:solidFill>
                <a:srgbClr val="FFFFFF"/>
              </a:solidFill>
              <a:latin typeface="Calibri" panose="020F0502020204030204"/>
            </a:endParaRPr>
          </a:p>
        </p:txBody>
      </p:sp>
      <p:sp>
        <p:nvSpPr>
          <p:cNvPr id="3" name="Triangle 2">
            <a:extLst>
              <a:ext uri="{FF2B5EF4-FFF2-40B4-BE49-F238E27FC236}">
                <a16:creationId xmlns:a16="http://schemas.microsoft.com/office/drawing/2014/main" id="{BD3FF251-7C82-6E42-8F66-6686C4BFB0AD}"/>
              </a:ext>
            </a:extLst>
          </p:cNvPr>
          <p:cNvSpPr/>
          <p:nvPr/>
        </p:nvSpPr>
        <p:spPr>
          <a:xfrm rot="16200000" flipV="1">
            <a:off x="8161087" y="3625615"/>
            <a:ext cx="253546" cy="189341"/>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3569" eaLnBrk="0" fontAlgn="base" hangingPunct="0">
              <a:spcBef>
                <a:spcPct val="0"/>
              </a:spcBef>
              <a:spcAft>
                <a:spcPct val="0"/>
              </a:spcAft>
              <a:defRPr/>
            </a:pPr>
            <a:endParaRPr lang="en-US" sz="1500">
              <a:solidFill>
                <a:srgbClr val="FFFFFF"/>
              </a:solidFill>
              <a:latin typeface="Calibri" panose="020F0502020204030204"/>
            </a:endParaRPr>
          </a:p>
        </p:txBody>
      </p:sp>
      <p:sp>
        <p:nvSpPr>
          <p:cNvPr id="17" name="Rectangle 16">
            <a:extLst>
              <a:ext uri="{FF2B5EF4-FFF2-40B4-BE49-F238E27FC236}">
                <a16:creationId xmlns:a16="http://schemas.microsoft.com/office/drawing/2014/main" id="{F30A8804-E41D-6146-961E-102E70C70B01}"/>
              </a:ext>
            </a:extLst>
          </p:cNvPr>
          <p:cNvSpPr/>
          <p:nvPr/>
        </p:nvSpPr>
        <p:spPr>
          <a:xfrm>
            <a:off x="3603685" y="5791200"/>
            <a:ext cx="5540315" cy="296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3569" eaLnBrk="0" fontAlgn="base" hangingPunct="0">
              <a:spcBef>
                <a:spcPct val="0"/>
              </a:spcBef>
              <a:spcAft>
                <a:spcPct val="0"/>
              </a:spcAft>
              <a:defRPr/>
            </a:pPr>
            <a:endParaRPr lang="en-US" sz="1500">
              <a:solidFill>
                <a:srgbClr val="009894"/>
              </a:solidFill>
              <a:latin typeface="Calibri" panose="020F0502020204030204"/>
            </a:endParaRPr>
          </a:p>
        </p:txBody>
      </p:sp>
      <p:sp>
        <p:nvSpPr>
          <p:cNvPr id="11" name="TextBox 19">
            <a:extLst>
              <a:ext uri="{FF2B5EF4-FFF2-40B4-BE49-F238E27FC236}">
                <a16:creationId xmlns:a16="http://schemas.microsoft.com/office/drawing/2014/main" id="{8A792040-6E31-914B-9295-F111FBA094D5}"/>
              </a:ext>
            </a:extLst>
          </p:cNvPr>
          <p:cNvSpPr txBox="1">
            <a:spLocks noChangeArrowheads="1"/>
          </p:cNvSpPr>
          <p:nvPr/>
        </p:nvSpPr>
        <p:spPr bwMode="auto">
          <a:xfrm>
            <a:off x="4905825" y="5791200"/>
            <a:ext cx="349028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763569" eaLnBrk="0" fontAlgn="base" hangingPunct="0">
              <a:spcBef>
                <a:spcPct val="0"/>
              </a:spcBef>
              <a:spcAft>
                <a:spcPct val="0"/>
              </a:spcAft>
              <a:defRPr/>
            </a:pPr>
            <a:r>
              <a:rPr lang="en-US" sz="1300" cap="small">
                <a:solidFill>
                  <a:srgbClr val="FFFFFF"/>
                </a:solidFill>
                <a:latin typeface="Arial" panose="020B0604020202020204" pitchFamily="34" charset="0"/>
                <a:cs typeface="Arial" panose="020B0604020202020204" pitchFamily="34" charset="0"/>
              </a:rPr>
              <a:t>WEDNESDAY </a:t>
            </a:r>
            <a:r>
              <a:rPr lang="en-US" sz="1300" cap="small">
                <a:solidFill>
                  <a:srgbClr val="FFC102"/>
                </a:solidFill>
                <a:latin typeface="Arial" panose="020B0604020202020204" pitchFamily="34" charset="0"/>
                <a:cs typeface="Arial" panose="020B0604020202020204" pitchFamily="34" charset="0"/>
              </a:rPr>
              <a:t>|</a:t>
            </a:r>
            <a:r>
              <a:rPr lang="en-US" sz="1300" cap="small">
                <a:solidFill>
                  <a:srgbClr val="FFFFFF"/>
                </a:solidFill>
                <a:latin typeface="Arial" panose="020B0604020202020204" pitchFamily="34" charset="0"/>
                <a:cs typeface="Arial" panose="020B0604020202020204" pitchFamily="34" charset="0"/>
              </a:rPr>
              <a:t> SEPTEMBER 23, 2020</a:t>
            </a:r>
            <a:endParaRPr lang="en-US" sz="1300" b="1" cap="small">
              <a:solidFill>
                <a:srgbClr val="00000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EA6B368E-F991-434D-87B0-9158741C47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3248" y="304800"/>
            <a:ext cx="1009226" cy="609857"/>
          </a:xfrm>
          <a:prstGeom prst="rect">
            <a:avLst/>
          </a:prstGeom>
        </p:spPr>
      </p:pic>
      <p:sp>
        <p:nvSpPr>
          <p:cNvPr id="13" name="TextBox 12">
            <a:extLst>
              <a:ext uri="{FF2B5EF4-FFF2-40B4-BE49-F238E27FC236}">
                <a16:creationId xmlns:a16="http://schemas.microsoft.com/office/drawing/2014/main" id="{11D4EA61-707D-434C-B2ED-D1D8FA1CBA0C}"/>
              </a:ext>
            </a:extLst>
          </p:cNvPr>
          <p:cNvSpPr txBox="1"/>
          <p:nvPr/>
        </p:nvSpPr>
        <p:spPr>
          <a:xfrm>
            <a:off x="3648973" y="3547203"/>
            <a:ext cx="5449738" cy="1338828"/>
          </a:xfrm>
          <a:prstGeom prst="rect">
            <a:avLst/>
          </a:prstGeom>
          <a:noFill/>
        </p:spPr>
        <p:txBody>
          <a:bodyPr wrap="square" rtlCol="0">
            <a:spAutoFit/>
          </a:bodyPr>
          <a:lstStyle/>
          <a:p>
            <a:pPr algn="ctr" defTabSz="763569" eaLnBrk="0" fontAlgn="base" hangingPunct="0">
              <a:spcBef>
                <a:spcPct val="0"/>
              </a:spcBef>
              <a:spcAft>
                <a:spcPct val="0"/>
              </a:spcAft>
            </a:pPr>
            <a:r>
              <a:rPr lang="en-US" b="1" dirty="0">
                <a:solidFill>
                  <a:srgbClr val="FFFFFF"/>
                </a:solidFill>
                <a:latin typeface="Arial Black" panose="020B0604020202020204" pitchFamily="34" charset="0"/>
                <a:cs typeface="Arial Black" panose="020B0604020202020204" pitchFamily="34" charset="0"/>
              </a:rPr>
              <a:t>Operating &amp; Capital Budget</a:t>
            </a:r>
          </a:p>
          <a:p>
            <a:pPr algn="ctr" defTabSz="763569" eaLnBrk="0" fontAlgn="base" hangingPunct="0">
              <a:spcBef>
                <a:spcPct val="0"/>
              </a:spcBef>
              <a:spcAft>
                <a:spcPct val="0"/>
              </a:spcAft>
            </a:pPr>
            <a:endParaRPr lang="en-US" b="1" dirty="0">
              <a:solidFill>
                <a:srgbClr val="FFFFFF"/>
              </a:solidFill>
              <a:latin typeface="Arial Black" panose="020B0604020202020204" pitchFamily="34" charset="0"/>
              <a:cs typeface="Arial Black" panose="020B0604020202020204" pitchFamily="34" charset="0"/>
            </a:endParaRPr>
          </a:p>
          <a:p>
            <a:pPr algn="ctr" defTabSz="763569" eaLnBrk="0" fontAlgn="base" hangingPunct="0">
              <a:spcBef>
                <a:spcPct val="0"/>
              </a:spcBef>
              <a:spcAft>
                <a:spcPct val="0"/>
              </a:spcAft>
            </a:pPr>
            <a:r>
              <a:rPr lang="en-US" sz="1500" b="1" dirty="0">
                <a:solidFill>
                  <a:srgbClr val="FFFFFF"/>
                </a:solidFill>
                <a:latin typeface="Arial" panose="020B0604020202020204" pitchFamily="34" charset="0"/>
                <a:cs typeface="Arial" panose="020B0604020202020204" pitchFamily="34" charset="0"/>
              </a:rPr>
              <a:t>Dr. Debra L. McCurdy</a:t>
            </a:r>
            <a:br>
              <a:rPr lang="en-US" sz="1500" b="1" dirty="0">
                <a:solidFill>
                  <a:srgbClr val="FFFFFF"/>
                </a:solidFill>
                <a:latin typeface="Arial" panose="020B0604020202020204" pitchFamily="34" charset="0"/>
                <a:cs typeface="Arial" panose="020B0604020202020204" pitchFamily="34" charset="0"/>
              </a:rPr>
            </a:br>
            <a:r>
              <a:rPr lang="en-US" sz="1500" dirty="0">
                <a:solidFill>
                  <a:srgbClr val="FFFFFF"/>
                </a:solidFill>
                <a:latin typeface="Arial" panose="020B0604020202020204" pitchFamily="34" charset="0"/>
                <a:cs typeface="Arial" panose="020B0604020202020204" pitchFamily="34" charset="0"/>
              </a:rPr>
              <a:t>President</a:t>
            </a:r>
          </a:p>
          <a:p>
            <a:pPr algn="ctr" defTabSz="763569" eaLnBrk="0" fontAlgn="base" hangingPunct="0">
              <a:spcBef>
                <a:spcPct val="0"/>
              </a:spcBef>
              <a:spcAft>
                <a:spcPct val="0"/>
              </a:spcAft>
            </a:pPr>
            <a:r>
              <a:rPr lang="en-US" sz="1500" dirty="0">
                <a:solidFill>
                  <a:srgbClr val="FFFFFF"/>
                </a:solidFill>
                <a:latin typeface="Arial" panose="020B0604020202020204" pitchFamily="34" charset="0"/>
                <a:cs typeface="Arial" panose="020B0604020202020204" pitchFamily="34" charset="0"/>
              </a:rPr>
              <a:t>Baltimore City Community College</a:t>
            </a:r>
          </a:p>
        </p:txBody>
      </p:sp>
      <p:sp>
        <p:nvSpPr>
          <p:cNvPr id="10" name="Triangle 2">
            <a:extLst>
              <a:ext uri="{FF2B5EF4-FFF2-40B4-BE49-F238E27FC236}">
                <a16:creationId xmlns:a16="http://schemas.microsoft.com/office/drawing/2014/main" id="{BD3FF251-7C82-6E42-8F66-6686C4BFB0AD}"/>
              </a:ext>
            </a:extLst>
          </p:cNvPr>
          <p:cNvSpPr/>
          <p:nvPr/>
        </p:nvSpPr>
        <p:spPr>
          <a:xfrm flipV="1">
            <a:off x="3603685" y="4029368"/>
            <a:ext cx="5540315" cy="34289"/>
          </a:xfrm>
          <a:prstGeom prst="rect">
            <a:avLst/>
          </a:prstGeom>
          <a:solidFill>
            <a:srgbClr val="FFC1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3569" eaLnBrk="0" fontAlgn="base" hangingPunct="0">
              <a:spcBef>
                <a:spcPct val="0"/>
              </a:spcBef>
              <a:spcAft>
                <a:spcPct val="0"/>
              </a:spcAft>
              <a:defRPr/>
            </a:pPr>
            <a:endParaRPr lang="en-US" sz="1500">
              <a:solidFill>
                <a:srgbClr val="FFFFFF"/>
              </a:solidFill>
              <a:latin typeface="Calibri" panose="020F0502020204030204"/>
            </a:endParaRPr>
          </a:p>
        </p:txBody>
      </p:sp>
      <p:sp>
        <p:nvSpPr>
          <p:cNvPr id="12" name="TextBox 19">
            <a:extLst>
              <a:ext uri="{FF2B5EF4-FFF2-40B4-BE49-F238E27FC236}">
                <a16:creationId xmlns:a16="http://schemas.microsoft.com/office/drawing/2014/main" id="{8A792040-6E31-914B-9295-F111FBA094D5}"/>
              </a:ext>
            </a:extLst>
          </p:cNvPr>
          <p:cNvSpPr txBox="1">
            <a:spLocks noChangeArrowheads="1"/>
          </p:cNvSpPr>
          <p:nvPr/>
        </p:nvSpPr>
        <p:spPr bwMode="auto">
          <a:xfrm>
            <a:off x="4659972" y="6359390"/>
            <a:ext cx="4132502" cy="19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763569" eaLnBrk="0" fontAlgn="base" hangingPunct="0">
              <a:spcBef>
                <a:spcPct val="0"/>
              </a:spcBef>
              <a:spcAft>
                <a:spcPct val="0"/>
              </a:spcAft>
              <a:defRPr/>
            </a:pPr>
            <a:r>
              <a:rPr lang="en-US" sz="675" cap="small">
                <a:solidFill>
                  <a:srgbClr val="FFFFFF"/>
                </a:solidFill>
                <a:latin typeface="Arial" panose="020B0604020202020204" pitchFamily="34" charset="0"/>
                <a:cs typeface="Arial" panose="020B0604020202020204" pitchFamily="34" charset="0"/>
              </a:rPr>
              <a:t>2901 Liberty Heights Avenue </a:t>
            </a:r>
            <a:r>
              <a:rPr lang="en-US" sz="675" cap="small">
                <a:solidFill>
                  <a:srgbClr val="FFC102"/>
                </a:solidFill>
                <a:latin typeface="Arial" panose="020B0604020202020204" pitchFamily="34" charset="0"/>
                <a:cs typeface="Arial" panose="020B0604020202020204" pitchFamily="34" charset="0"/>
              </a:rPr>
              <a:t>|</a:t>
            </a:r>
            <a:r>
              <a:rPr lang="en-US" sz="675" cap="small">
                <a:solidFill>
                  <a:srgbClr val="FFFFFF"/>
                </a:solidFill>
                <a:latin typeface="Arial" panose="020B0604020202020204" pitchFamily="34" charset="0"/>
                <a:cs typeface="Arial" panose="020B0604020202020204" pitchFamily="34" charset="0"/>
              </a:rPr>
              <a:t> Baltimore, MD 21215 </a:t>
            </a:r>
            <a:r>
              <a:rPr lang="en-US" sz="675" cap="small">
                <a:solidFill>
                  <a:srgbClr val="FFC102"/>
                </a:solidFill>
                <a:latin typeface="Arial" panose="020B0604020202020204" pitchFamily="34" charset="0"/>
                <a:cs typeface="Arial" panose="020B0604020202020204" pitchFamily="34" charset="0"/>
              </a:rPr>
              <a:t>| </a:t>
            </a:r>
            <a:r>
              <a:rPr lang="en-US" sz="675" cap="small">
                <a:solidFill>
                  <a:srgbClr val="FFFFFF"/>
                </a:solidFill>
                <a:latin typeface="Arial" panose="020B0604020202020204" pitchFamily="34" charset="0"/>
                <a:cs typeface="Arial" panose="020B0604020202020204" pitchFamily="34" charset="0"/>
              </a:rPr>
              <a:t>410-462-8300</a:t>
            </a:r>
            <a:r>
              <a:rPr lang="en-US" sz="675" cap="small">
                <a:solidFill>
                  <a:srgbClr val="FFC102"/>
                </a:solidFill>
                <a:latin typeface="Arial" panose="020B0604020202020204" pitchFamily="34" charset="0"/>
                <a:cs typeface="Arial" panose="020B0604020202020204" pitchFamily="34" charset="0"/>
              </a:rPr>
              <a:t> |</a:t>
            </a:r>
            <a:r>
              <a:rPr lang="en-US" sz="675" cap="small">
                <a:solidFill>
                  <a:srgbClr val="FFFFFF"/>
                </a:solidFill>
                <a:latin typeface="Arial" panose="020B0604020202020204" pitchFamily="34" charset="0"/>
                <a:cs typeface="Arial" panose="020B0604020202020204" pitchFamily="34" charset="0"/>
              </a:rPr>
              <a:t>  www.bccc.edu</a:t>
            </a:r>
            <a:endParaRPr lang="en-US" sz="675" b="1" cap="small">
              <a:solidFill>
                <a:srgbClr val="000000"/>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11D4EA61-707D-434C-B2ED-D1D8FA1CBA0C}"/>
              </a:ext>
            </a:extLst>
          </p:cNvPr>
          <p:cNvSpPr txBox="1"/>
          <p:nvPr/>
        </p:nvSpPr>
        <p:spPr>
          <a:xfrm>
            <a:off x="-940695" y="4167208"/>
            <a:ext cx="5449738" cy="784830"/>
          </a:xfrm>
          <a:prstGeom prst="rect">
            <a:avLst/>
          </a:prstGeom>
          <a:noFill/>
        </p:spPr>
        <p:txBody>
          <a:bodyPr wrap="square" rtlCol="0">
            <a:spAutoFit/>
          </a:bodyPr>
          <a:lstStyle/>
          <a:p>
            <a:pPr algn="ctr" defTabSz="763569" eaLnBrk="0" fontAlgn="base" hangingPunct="0">
              <a:spcBef>
                <a:spcPct val="0"/>
              </a:spcBef>
              <a:spcAft>
                <a:spcPct val="0"/>
              </a:spcAft>
            </a:pPr>
            <a:r>
              <a:rPr lang="en-US" sz="1500" b="1">
                <a:solidFill>
                  <a:srgbClr val="FFFFFF">
                    <a:lumMod val="50000"/>
                  </a:srgbClr>
                </a:solidFill>
                <a:latin typeface="Arial Black" panose="020B0604020202020204" pitchFamily="34" charset="0"/>
                <a:cs typeface="Arial Black" panose="020B0604020202020204" pitchFamily="34" charset="0"/>
              </a:rPr>
              <a:t>Larry Hogan, Governor</a:t>
            </a:r>
            <a:br>
              <a:rPr lang="en-US" sz="1500" b="1">
                <a:solidFill>
                  <a:srgbClr val="FFFFFF">
                    <a:lumMod val="50000"/>
                  </a:srgbClr>
                </a:solidFill>
                <a:latin typeface="Arial Black" panose="020B0604020202020204" pitchFamily="34" charset="0"/>
                <a:cs typeface="Arial Black" panose="020B0604020202020204" pitchFamily="34" charset="0"/>
              </a:rPr>
            </a:br>
            <a:r>
              <a:rPr lang="en-US" sz="1500">
                <a:solidFill>
                  <a:srgbClr val="FFFFFF">
                    <a:lumMod val="50000"/>
                  </a:srgbClr>
                </a:solidFill>
                <a:latin typeface="Arial" panose="020B0604020202020204" pitchFamily="34" charset="0"/>
                <a:cs typeface="Arial" panose="020B0604020202020204" pitchFamily="34" charset="0"/>
              </a:rPr>
              <a:t>State of Maryland</a:t>
            </a:r>
          </a:p>
          <a:p>
            <a:pPr algn="ctr" defTabSz="763569" eaLnBrk="0" fontAlgn="base" hangingPunct="0">
              <a:spcBef>
                <a:spcPct val="0"/>
              </a:spcBef>
              <a:spcAft>
                <a:spcPct val="0"/>
              </a:spcAft>
            </a:pPr>
            <a:endParaRPr lang="en-US" sz="1500">
              <a:solidFill>
                <a:srgbClr val="FFFFFF">
                  <a:lumMod val="50000"/>
                </a:srgbClr>
              </a:solidFill>
              <a:latin typeface="Arial" panose="020B0604020202020204" pitchFamily="34" charset="0"/>
              <a:cs typeface="Arial" panose="020B0604020202020204" pitchFamily="34" charset="0"/>
            </a:endParaRPr>
          </a:p>
        </p:txBody>
      </p:sp>
      <p:sp>
        <p:nvSpPr>
          <p:cNvPr id="16" name="Triangle 2">
            <a:extLst>
              <a:ext uri="{FF2B5EF4-FFF2-40B4-BE49-F238E27FC236}">
                <a16:creationId xmlns:a16="http://schemas.microsoft.com/office/drawing/2014/main" id="{BD3FF251-7C82-6E42-8F66-6686C4BFB0AD}"/>
              </a:ext>
            </a:extLst>
          </p:cNvPr>
          <p:cNvSpPr/>
          <p:nvPr/>
        </p:nvSpPr>
        <p:spPr>
          <a:xfrm flipV="1">
            <a:off x="1" y="4030891"/>
            <a:ext cx="3597380" cy="3428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3569" eaLnBrk="0" fontAlgn="base" hangingPunct="0">
              <a:spcBef>
                <a:spcPct val="0"/>
              </a:spcBef>
              <a:spcAft>
                <a:spcPct val="0"/>
              </a:spcAft>
              <a:defRPr/>
            </a:pPr>
            <a:endParaRPr lang="en-US" sz="1500">
              <a:solidFill>
                <a:srgbClr val="FFFFFF"/>
              </a:solidFill>
              <a:latin typeface="Calibri" panose="020F0502020204030204"/>
            </a:endParaRPr>
          </a:p>
        </p:txBody>
      </p:sp>
      <p:sp>
        <p:nvSpPr>
          <p:cNvPr id="2" name="Slide Number Placeholder 1"/>
          <p:cNvSpPr>
            <a:spLocks noGrp="1"/>
          </p:cNvSpPr>
          <p:nvPr>
            <p:ph type="sldNum" sz="quarter" idx="10"/>
          </p:nvPr>
        </p:nvSpPr>
        <p:spPr/>
        <p:txBody>
          <a:bodyPr/>
          <a:lstStyle/>
          <a:p>
            <a:pPr>
              <a:defRPr/>
            </a:pPr>
            <a:fld id="{4C82302E-A0FD-AE42-B4D2-12585EF96E5B}" type="slidenum">
              <a:rPr lang="en-US" smtClean="0"/>
              <a:pPr>
                <a:defRPr/>
              </a:pPr>
              <a:t>26</a:t>
            </a:fld>
            <a:endParaRPr lang="en-US"/>
          </a:p>
        </p:txBody>
      </p:sp>
      <p:pic>
        <p:nvPicPr>
          <p:cNvPr id="8" name="Picture 7">
            <a:extLst>
              <a:ext uri="{FF2B5EF4-FFF2-40B4-BE49-F238E27FC236}">
                <a16:creationId xmlns:a16="http://schemas.microsoft.com/office/drawing/2014/main" id="{EC48F7A0-6D2B-49FB-A8AF-90336509B12A}"/>
              </a:ext>
            </a:extLst>
          </p:cNvPr>
          <p:cNvPicPr>
            <a:picLocks noChangeAspect="1"/>
          </p:cNvPicPr>
          <p:nvPr/>
        </p:nvPicPr>
        <p:blipFill rotWithShape="1">
          <a:blip r:embed="rId4"/>
          <a:srcRect l="33939"/>
          <a:stretch/>
        </p:blipFill>
        <p:spPr>
          <a:xfrm>
            <a:off x="131639" y="2827109"/>
            <a:ext cx="2179332" cy="1067564"/>
          </a:xfrm>
          <a:prstGeom prst="rect">
            <a:avLst/>
          </a:prstGeom>
        </p:spPr>
      </p:pic>
      <p:pic>
        <p:nvPicPr>
          <p:cNvPr id="5" name="Picture 4">
            <a:extLst>
              <a:ext uri="{FF2B5EF4-FFF2-40B4-BE49-F238E27FC236}">
                <a16:creationId xmlns:a16="http://schemas.microsoft.com/office/drawing/2014/main" id="{5FD80B2C-C2DE-4A1A-B7E6-90CF958D0487}"/>
              </a:ext>
            </a:extLst>
          </p:cNvPr>
          <p:cNvPicPr>
            <a:picLocks noChangeAspect="1"/>
          </p:cNvPicPr>
          <p:nvPr/>
        </p:nvPicPr>
        <p:blipFill rotWithShape="1">
          <a:blip r:embed="rId4"/>
          <a:srcRect l="3375" r="66138"/>
          <a:stretch/>
        </p:blipFill>
        <p:spPr>
          <a:xfrm>
            <a:off x="119890" y="2606989"/>
            <a:ext cx="679331" cy="721057"/>
          </a:xfrm>
          <a:prstGeom prst="rect">
            <a:avLst/>
          </a:prstGeom>
        </p:spPr>
      </p:pic>
      <p:sp>
        <p:nvSpPr>
          <p:cNvPr id="7" name="TextBox 6">
            <a:extLst>
              <a:ext uri="{FF2B5EF4-FFF2-40B4-BE49-F238E27FC236}">
                <a16:creationId xmlns:a16="http://schemas.microsoft.com/office/drawing/2014/main" id="{87A679FF-638A-41FC-A336-7E798814CAB8}"/>
              </a:ext>
            </a:extLst>
          </p:cNvPr>
          <p:cNvSpPr txBox="1"/>
          <p:nvPr/>
        </p:nvSpPr>
        <p:spPr>
          <a:xfrm>
            <a:off x="3574372" y="2385018"/>
            <a:ext cx="5449738" cy="369332"/>
          </a:xfrm>
          <a:prstGeom prst="rect">
            <a:avLst/>
          </a:prstGeom>
          <a:noFill/>
        </p:spPr>
        <p:txBody>
          <a:bodyPr wrap="square" rtlCol="0">
            <a:spAutoFit/>
          </a:bodyPr>
          <a:lstStyle/>
          <a:p>
            <a:pPr algn="ctr" defTabSz="763569" eaLnBrk="0" fontAlgn="base" hangingPunct="0">
              <a:spcBef>
                <a:spcPct val="0"/>
              </a:spcBef>
              <a:spcAft>
                <a:spcPct val="0"/>
              </a:spcAft>
            </a:pPr>
            <a:r>
              <a:rPr lang="en-US" b="1" dirty="0">
                <a:solidFill>
                  <a:srgbClr val="FFFFFF"/>
                </a:solidFill>
                <a:latin typeface="Arial Black" panose="020B0604020202020204" pitchFamily="34" charset="0"/>
                <a:cs typeface="Arial Black" panose="020B0604020202020204" pitchFamily="34" charset="0"/>
              </a:rPr>
              <a:t>THANK YOU!</a:t>
            </a:r>
            <a:endParaRPr lang="en-US" sz="15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8462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632"/>
            <a:ext cx="8229600" cy="1143000"/>
          </a:xfrm>
        </p:spPr>
        <p:txBody>
          <a:bodyPr>
            <a:normAutofit/>
          </a:bodyPr>
          <a:lstStyle/>
          <a:p>
            <a:r>
              <a:rPr lang="en-US" sz="3200">
                <a:solidFill>
                  <a:srgbClr val="C00000"/>
                </a:solidFill>
                <a:latin typeface="Arial"/>
                <a:cs typeface="Arial"/>
              </a:rPr>
              <a:t>2017 Realignment Legislation</a:t>
            </a:r>
          </a:p>
        </p:txBody>
      </p:sp>
      <p:sp>
        <p:nvSpPr>
          <p:cNvPr id="3" name="Content Placeholder 2"/>
          <p:cNvSpPr>
            <a:spLocks noGrp="1"/>
          </p:cNvSpPr>
          <p:nvPr>
            <p:ph idx="1"/>
          </p:nvPr>
        </p:nvSpPr>
        <p:spPr>
          <a:xfrm>
            <a:off x="152400" y="1272139"/>
            <a:ext cx="8853577" cy="5086709"/>
          </a:xfrm>
          <a:noFill/>
        </p:spPr>
        <p:txBody>
          <a:bodyPr vert="horz" lIns="91440" tIns="45720" rIns="91440" bIns="45720" rtlCol="0" anchor="t">
            <a:noAutofit/>
          </a:bodyPr>
          <a:lstStyle/>
          <a:p>
            <a:pPr>
              <a:spcBef>
                <a:spcPts val="0"/>
              </a:spcBef>
              <a:buFont typeface="Wingdings" panose="05000000000000000000" pitchFamily="2" charset="2"/>
              <a:buChar char="Ø"/>
              <a:tabLst>
                <a:tab pos="457200" algn="l"/>
              </a:tabLst>
            </a:pPr>
            <a:r>
              <a:rPr lang="en-US" sz="1800">
                <a:solidFill>
                  <a:srgbClr val="000000"/>
                </a:solidFill>
                <a:latin typeface="Arial"/>
                <a:cs typeface="Arial"/>
              </a:rPr>
              <a:t>The legislation required various tasks including “to develop or sell all unused or underutilized real estate…”</a:t>
            </a:r>
            <a:endParaRPr lang="en-US" sz="1800">
              <a:latin typeface="Arial"/>
              <a:ea typeface="Times New Roman" panose="02020603050405020304" pitchFamily="18" charset="0"/>
              <a:cs typeface="Arial"/>
            </a:endParaRPr>
          </a:p>
          <a:p>
            <a:pPr lvl="0">
              <a:spcBef>
                <a:spcPts val="0"/>
              </a:spcBef>
              <a:buFont typeface="Wingdings" panose="05000000000000000000" pitchFamily="2" charset="2"/>
              <a:buChar char="Ø"/>
              <a:tabLst>
                <a:tab pos="457200" algn="l"/>
              </a:tabLst>
            </a:pPr>
            <a:endParaRPr lang="en-US" sz="1800">
              <a:solidFill>
                <a:srgbClr val="000000"/>
              </a:solidFill>
              <a:latin typeface="Arial" panose="020B0604020202020204" pitchFamily="34" charset="0"/>
              <a:cs typeface="Arial" panose="020B0604020202020204" pitchFamily="34" charset="0"/>
            </a:endParaRPr>
          </a:p>
          <a:p>
            <a:pPr>
              <a:spcBef>
                <a:spcPts val="0"/>
              </a:spcBef>
              <a:buFont typeface="Wingdings" panose="05000000000000000000" pitchFamily="2" charset="2"/>
              <a:buChar char="Ø"/>
              <a:tabLst>
                <a:tab pos="457200" algn="l"/>
              </a:tabLst>
            </a:pPr>
            <a:r>
              <a:rPr lang="en-US" sz="1800">
                <a:solidFill>
                  <a:srgbClr val="000000"/>
                </a:solidFill>
                <a:latin typeface="Arial"/>
                <a:cs typeface="Arial"/>
              </a:rPr>
              <a:t>BCCC is working on the redevelopment proposal for the Inner Harbor-Bard Building site. </a:t>
            </a:r>
            <a:endParaRPr lang="en-US" sz="1800">
              <a:latin typeface="Arial"/>
              <a:ea typeface="Times New Roman" panose="02020603050405020304" pitchFamily="18" charset="0"/>
              <a:cs typeface="Arial"/>
            </a:endParaRPr>
          </a:p>
          <a:p>
            <a:pPr lvl="0">
              <a:spcBef>
                <a:spcPts val="0"/>
              </a:spcBef>
              <a:buFont typeface="Wingdings" panose="05000000000000000000" pitchFamily="2" charset="2"/>
              <a:buChar char="Ø"/>
              <a:tabLst>
                <a:tab pos="457200" algn="l"/>
              </a:tabLst>
            </a:pPr>
            <a:endParaRPr lang="en-US" sz="1800">
              <a:solidFill>
                <a:srgbClr val="000000"/>
              </a:solidFill>
              <a:latin typeface="Arial" panose="020B0604020202020204" pitchFamily="34" charset="0"/>
              <a:cs typeface="Arial" panose="020B0604020202020204" pitchFamily="34" charset="0"/>
            </a:endParaRPr>
          </a:p>
          <a:p>
            <a:pPr>
              <a:spcBef>
                <a:spcPts val="0"/>
              </a:spcBef>
              <a:spcAft>
                <a:spcPts val="600"/>
              </a:spcAft>
              <a:buFont typeface="Wingdings" panose="05000000000000000000" pitchFamily="2" charset="2"/>
              <a:buChar char="Ø"/>
              <a:tabLst>
                <a:tab pos="457200" algn="l"/>
              </a:tabLst>
            </a:pPr>
            <a:r>
              <a:rPr lang="en-US" sz="1800">
                <a:solidFill>
                  <a:srgbClr val="000000"/>
                </a:solidFill>
                <a:latin typeface="Arial"/>
                <a:cs typeface="Arial"/>
              </a:rPr>
              <a:t>BCCC is assessing real estate locations utilized or re-evaluating usage:</a:t>
            </a:r>
            <a:endParaRPr lang="en-US" sz="1800">
              <a:latin typeface="Arial"/>
              <a:ea typeface="Times New Roman" panose="02020603050405020304" pitchFamily="18" charset="0"/>
              <a:cs typeface="Arial"/>
            </a:endParaRPr>
          </a:p>
          <a:p>
            <a:pPr marL="0" indent="0">
              <a:spcBef>
                <a:spcPts val="0"/>
              </a:spcBef>
              <a:spcAft>
                <a:spcPts val="600"/>
              </a:spcAft>
              <a:buNone/>
              <a:tabLst>
                <a:tab pos="914400" algn="l"/>
              </a:tabLst>
            </a:pPr>
            <a:endParaRPr lang="en-US" sz="1800">
              <a:solidFill>
                <a:srgbClr val="000000"/>
              </a:solidFill>
              <a:latin typeface="Arial"/>
              <a:ea typeface="Times New Roman" panose="02020603050405020304" pitchFamily="18" charset="0"/>
              <a:cs typeface="Arial"/>
            </a:endParaRPr>
          </a:p>
          <a:p>
            <a:pPr lvl="1">
              <a:spcBef>
                <a:spcPts val="0"/>
              </a:spcBef>
              <a:buFont typeface="Wingdings" panose="05000000000000000000" pitchFamily="2" charset="2"/>
              <a:buChar char="§"/>
              <a:tabLst>
                <a:tab pos="914400" algn="l"/>
              </a:tabLst>
            </a:pPr>
            <a:r>
              <a:rPr lang="en-US">
                <a:solidFill>
                  <a:srgbClr val="000000"/>
                </a:solidFill>
                <a:latin typeface="Arial"/>
                <a:ea typeface="+mj-lt"/>
                <a:cs typeface="Times New Roman"/>
              </a:rPr>
              <a:t>Liberty Campus (Main campus) – various buildings </a:t>
            </a:r>
            <a:endParaRPr lang="en-US"/>
          </a:p>
          <a:p>
            <a:pPr lvl="1">
              <a:spcBef>
                <a:spcPts val="0"/>
              </a:spcBef>
              <a:buFont typeface="Wingdings" panose="05000000000000000000" pitchFamily="2" charset="2"/>
              <a:buChar char="§"/>
              <a:tabLst>
                <a:tab pos="914400" algn="l"/>
              </a:tabLst>
            </a:pPr>
            <a:r>
              <a:rPr lang="en-US">
                <a:solidFill>
                  <a:srgbClr val="000000"/>
                </a:solidFill>
                <a:latin typeface="Arial"/>
                <a:ea typeface="+mj-lt"/>
                <a:cs typeface="Times New Roman"/>
              </a:rPr>
              <a:t>Harbor Park </a:t>
            </a:r>
            <a:r>
              <a:rPr lang="en-US">
                <a:solidFill>
                  <a:srgbClr val="000000"/>
                </a:solidFill>
                <a:latin typeface="Arial"/>
                <a:ea typeface="+mj-lt"/>
                <a:cs typeface="Arial"/>
              </a:rPr>
              <a:t>– </a:t>
            </a:r>
            <a:r>
              <a:rPr lang="en-US">
                <a:solidFill>
                  <a:srgbClr val="000000"/>
                </a:solidFill>
                <a:latin typeface="Arial"/>
                <a:ea typeface="+mj-lt"/>
                <a:cs typeface="Times New Roman"/>
              </a:rPr>
              <a:t>Workforce Development Classrooms and Administrative</a:t>
            </a:r>
            <a:endParaRPr lang="en-US" sz="1100">
              <a:solidFill>
                <a:srgbClr val="000000"/>
              </a:solidFill>
              <a:latin typeface="Arial"/>
              <a:cs typeface="Times New Roman"/>
            </a:endParaRPr>
          </a:p>
          <a:p>
            <a:pPr lvl="1">
              <a:spcBef>
                <a:spcPts val="0"/>
              </a:spcBef>
              <a:buFont typeface="Wingdings" panose="05000000000000000000" pitchFamily="2" charset="2"/>
              <a:buChar char="§"/>
              <a:tabLst>
                <a:tab pos="914400" algn="l"/>
              </a:tabLst>
            </a:pPr>
            <a:r>
              <a:rPr lang="en-US">
                <a:solidFill>
                  <a:srgbClr val="000000"/>
                </a:solidFill>
                <a:latin typeface="Arial"/>
                <a:ea typeface="+mj-lt"/>
                <a:cs typeface="Times New Roman"/>
              </a:rPr>
              <a:t>Reisterstown Road Plaza </a:t>
            </a:r>
            <a:r>
              <a:rPr lang="en-US">
                <a:solidFill>
                  <a:srgbClr val="000000"/>
                </a:solidFill>
                <a:latin typeface="Arial"/>
                <a:ea typeface="+mj-lt"/>
                <a:cs typeface="Arial"/>
              </a:rPr>
              <a:t>– </a:t>
            </a:r>
            <a:r>
              <a:rPr lang="en-US">
                <a:solidFill>
                  <a:srgbClr val="000000"/>
                </a:solidFill>
                <a:latin typeface="Arial"/>
                <a:ea typeface="+mj-lt"/>
                <a:cs typeface="Times New Roman"/>
              </a:rPr>
              <a:t>Workforce Development Classrooms</a:t>
            </a:r>
            <a:endParaRPr lang="en-US" sz="1100">
              <a:solidFill>
                <a:srgbClr val="000000"/>
              </a:solidFill>
              <a:latin typeface="Arial"/>
              <a:cs typeface="Times New Roman"/>
            </a:endParaRPr>
          </a:p>
          <a:p>
            <a:pPr lvl="1">
              <a:spcBef>
                <a:spcPts val="0"/>
              </a:spcBef>
              <a:buFont typeface="Wingdings" panose="05000000000000000000" pitchFamily="2" charset="2"/>
              <a:buChar char="§"/>
              <a:tabLst>
                <a:tab pos="914400" algn="l"/>
              </a:tabLst>
            </a:pPr>
            <a:r>
              <a:rPr lang="en-US">
                <a:solidFill>
                  <a:srgbClr val="000000"/>
                </a:solidFill>
                <a:latin typeface="Arial"/>
                <a:ea typeface="+mj-lt"/>
                <a:cs typeface="Times New Roman"/>
              </a:rPr>
              <a:t>Reisterstown Road Plaza Radio Station – WBJC-FM</a:t>
            </a:r>
            <a:endParaRPr lang="en-US"/>
          </a:p>
          <a:p>
            <a:pPr lvl="1">
              <a:spcBef>
                <a:spcPts val="0"/>
              </a:spcBef>
              <a:buFont typeface="Wingdings" panose="05000000000000000000" pitchFamily="2" charset="2"/>
              <a:buChar char="§"/>
              <a:tabLst>
                <a:tab pos="914400" algn="l"/>
              </a:tabLst>
            </a:pPr>
            <a:r>
              <a:rPr lang="en-US">
                <a:solidFill>
                  <a:srgbClr val="000000"/>
                </a:solidFill>
                <a:latin typeface="Arial"/>
                <a:ea typeface="+mj-lt"/>
                <a:cs typeface="Times New Roman"/>
              </a:rPr>
              <a:t>Bio Park </a:t>
            </a:r>
            <a:r>
              <a:rPr lang="en-US">
                <a:solidFill>
                  <a:srgbClr val="000000"/>
                </a:solidFill>
                <a:latin typeface="Arial"/>
                <a:ea typeface="+mj-lt"/>
                <a:cs typeface="Arial"/>
              </a:rPr>
              <a:t>– </a:t>
            </a:r>
            <a:r>
              <a:rPr lang="en-US">
                <a:solidFill>
                  <a:srgbClr val="000000"/>
                </a:solidFill>
                <a:latin typeface="Arial"/>
                <a:ea typeface="+mj-lt"/>
                <a:cs typeface="Times New Roman"/>
              </a:rPr>
              <a:t>Credit Classrooms and Administrative Offices (second floor)</a:t>
            </a:r>
            <a:endParaRPr lang="en-US" sz="1100">
              <a:latin typeface="Arial"/>
              <a:cs typeface="Times New Roman"/>
            </a:endParaRPr>
          </a:p>
          <a:p>
            <a:pPr lvl="1">
              <a:spcBef>
                <a:spcPts val="0"/>
              </a:spcBef>
              <a:buFont typeface="Wingdings" panose="05000000000000000000" pitchFamily="2" charset="2"/>
              <a:buChar char="§"/>
              <a:tabLst>
                <a:tab pos="914400" algn="l"/>
              </a:tabLst>
            </a:pPr>
            <a:r>
              <a:rPr lang="en-US">
                <a:solidFill>
                  <a:srgbClr val="000000"/>
                </a:solidFill>
                <a:latin typeface="Arial"/>
                <a:ea typeface="+mj-lt"/>
                <a:cs typeface="Times New Roman"/>
              </a:rPr>
              <a:t>North Pavilion – Administrative Offices</a:t>
            </a:r>
          </a:p>
          <a:p>
            <a:pPr lvl="1">
              <a:spcBef>
                <a:spcPts val="0"/>
              </a:spcBef>
              <a:buFont typeface="Wingdings" panose="05000000000000000000" pitchFamily="2" charset="2"/>
              <a:buChar char="§"/>
              <a:tabLst>
                <a:tab pos="914400" algn="l"/>
              </a:tabLst>
            </a:pPr>
            <a:r>
              <a:rPr lang="en-US">
                <a:solidFill>
                  <a:srgbClr val="000000"/>
                </a:solidFill>
                <a:latin typeface="Arial"/>
                <a:ea typeface="+mj-lt"/>
                <a:cs typeface="Times New Roman"/>
              </a:rPr>
              <a:t>South Pavilion </a:t>
            </a:r>
            <a:r>
              <a:rPr lang="en-US">
                <a:solidFill>
                  <a:srgbClr val="000000"/>
                </a:solidFill>
                <a:latin typeface="Arial"/>
                <a:ea typeface="+mj-lt"/>
                <a:cs typeface="Arial"/>
              </a:rPr>
              <a:t>–</a:t>
            </a:r>
            <a:r>
              <a:rPr lang="en-US">
                <a:solidFill>
                  <a:srgbClr val="000000"/>
                </a:solidFill>
                <a:latin typeface="Arial"/>
                <a:ea typeface="+mj-lt"/>
                <a:cs typeface="Times New Roman"/>
              </a:rPr>
              <a:t> Year Up Program Offices &amp; Business Incubator</a:t>
            </a:r>
            <a:endParaRPr lang="en-US" sz="1100">
              <a:solidFill>
                <a:srgbClr val="000000"/>
              </a:solidFill>
              <a:latin typeface="Arial"/>
              <a:cs typeface="Times New Roman"/>
            </a:endParaRPr>
          </a:p>
          <a:p>
            <a:pPr lvl="1">
              <a:spcBef>
                <a:spcPts val="0"/>
              </a:spcBef>
              <a:buFont typeface="Wingdings" panose="05000000000000000000" pitchFamily="2" charset="2"/>
              <a:buChar char="§"/>
              <a:tabLst>
                <a:tab pos="914400" algn="l"/>
              </a:tabLst>
            </a:pPr>
            <a:r>
              <a:rPr lang="en-US">
                <a:solidFill>
                  <a:srgbClr val="000000"/>
                </a:solidFill>
                <a:latin typeface="Arial"/>
                <a:ea typeface="+mj-lt"/>
                <a:cs typeface="Times New Roman"/>
              </a:rPr>
              <a:t>West Pavilion – Administrative Offices</a:t>
            </a:r>
            <a:endParaRPr lang="en-US" sz="1100">
              <a:solidFill>
                <a:srgbClr val="000000"/>
              </a:solidFill>
              <a:latin typeface="Arial"/>
              <a:cs typeface="Times New Roman"/>
            </a:endParaRPr>
          </a:p>
          <a:p>
            <a:pPr lvl="1" defTabSz="457200">
              <a:spcBef>
                <a:spcPts val="0"/>
              </a:spcBef>
              <a:buFont typeface="Wingdings" panose="05000000000000000000" pitchFamily="2" charset="2"/>
              <a:buChar char="§"/>
            </a:pPr>
            <a:r>
              <a:rPr lang="en-US">
                <a:solidFill>
                  <a:srgbClr val="000000"/>
                </a:solidFill>
                <a:latin typeface="Arial"/>
                <a:cs typeface="Times New Roman"/>
              </a:rPr>
              <a:t>Bard Building – Proposal Development</a:t>
            </a:r>
            <a:endParaRPr lang="en-US">
              <a:solidFill>
                <a:srgbClr val="000000"/>
              </a:solidFill>
              <a:latin typeface="Arial" panose="020B0604020202020204" pitchFamily="34" charset="0"/>
              <a:cs typeface="Times New Roman"/>
            </a:endParaRPr>
          </a:p>
          <a:p>
            <a:pPr lvl="1" defTabSz="457200">
              <a:spcBef>
                <a:spcPts val="0"/>
              </a:spcBef>
              <a:buFont typeface="Wingdings" panose="05000000000000000000" pitchFamily="2" charset="2"/>
              <a:buChar char="§"/>
            </a:pPr>
            <a:endParaRPr lang="en-US">
              <a:solidFill>
                <a:srgbClr val="000000"/>
              </a:solidFill>
              <a:latin typeface="Arial" panose="020B0604020202020204" pitchFamily="34" charset="0"/>
              <a:cs typeface="Times New Roman"/>
            </a:endParaRPr>
          </a:p>
          <a:p>
            <a:pPr defTabSz="457200">
              <a:spcBef>
                <a:spcPts val="0"/>
              </a:spcBef>
              <a:buFont typeface="Arial"/>
              <a:buChar char="•"/>
            </a:pPr>
            <a:endParaRPr lang="en-US" sz="1700">
              <a:highlight>
                <a:srgbClr val="FFFF00"/>
              </a:highlight>
              <a:latin typeface="Arial" panose="020B0604020202020204" pitchFamily="34" charset="0"/>
              <a:cs typeface="Arial" panose="020B0604020202020204" pitchFamily="34" charset="0"/>
            </a:endParaRPr>
          </a:p>
          <a:p>
            <a:pPr lvl="1" defTabSz="457200">
              <a:buFont typeface="Arial"/>
              <a:buChar char="•"/>
            </a:pPr>
            <a:endParaRPr lang="en-US">
              <a:latin typeface="Arial" panose="020B0604020202020204" pitchFamily="34" charset="0"/>
              <a:cs typeface="Arial" panose="020B0604020202020204" pitchFamily="34" charset="0"/>
            </a:endParaRPr>
          </a:p>
        </p:txBody>
      </p:sp>
      <p:grpSp>
        <p:nvGrpSpPr>
          <p:cNvPr id="5" name="Group 4"/>
          <p:cNvGrpSpPr/>
          <p:nvPr/>
        </p:nvGrpSpPr>
        <p:grpSpPr>
          <a:xfrm>
            <a:off x="0" y="-16353"/>
            <a:ext cx="9153525" cy="308255"/>
            <a:chOff x="0" y="-16353"/>
            <a:chExt cx="9153525" cy="308255"/>
          </a:xfrm>
        </p:grpSpPr>
        <p:sp>
          <p:nvSpPr>
            <p:cNvPr id="6" name="TextBox 5"/>
            <p:cNvSpPr txBox="1"/>
            <p:nvPr/>
          </p:nvSpPr>
          <p:spPr>
            <a:xfrm>
              <a:off x="0" y="-16353"/>
              <a:ext cx="4572000" cy="307777"/>
            </a:xfrm>
            <a:prstGeom prst="rect">
              <a:avLst/>
            </a:prstGeom>
            <a:solidFill>
              <a:srgbClr val="FFC102"/>
            </a:solidFill>
          </p:spPr>
          <p:txBody>
            <a:bodyPr wrap="square" rtlCol="0">
              <a:spAutoFit/>
            </a:bodyPr>
            <a:lstStyle/>
            <a:p>
              <a:pPr algn="ctr"/>
              <a:r>
                <a:rPr lang="en-US" sz="1400" b="1"/>
                <a:t>Operating &amp; Capital Budget</a:t>
              </a:r>
            </a:p>
          </p:txBody>
        </p:sp>
        <p:sp>
          <p:nvSpPr>
            <p:cNvPr id="7" name="TextBox 6"/>
            <p:cNvSpPr txBox="1"/>
            <p:nvPr/>
          </p:nvSpPr>
          <p:spPr>
            <a:xfrm>
              <a:off x="4572000" y="-15875"/>
              <a:ext cx="4581525" cy="307777"/>
            </a:xfrm>
            <a:prstGeom prst="rect">
              <a:avLst/>
            </a:prstGeom>
            <a:solidFill>
              <a:schemeClr val="tx1"/>
            </a:solidFill>
          </p:spPr>
          <p:txBody>
            <a:bodyPr wrap="square" rtlCol="0">
              <a:spAutoFit/>
            </a:bodyPr>
            <a:lstStyle/>
            <a:p>
              <a:pPr algn="ctr"/>
              <a:r>
                <a:rPr lang="en-US" sz="1400" b="1">
                  <a:solidFill>
                    <a:schemeClr val="bg1"/>
                  </a:solidFill>
                </a:rPr>
                <a:t>Baltimore City Community College</a:t>
              </a:r>
            </a:p>
          </p:txBody>
        </p:sp>
      </p:grpSp>
      <p:grpSp>
        <p:nvGrpSpPr>
          <p:cNvPr id="13" name="Group 12"/>
          <p:cNvGrpSpPr/>
          <p:nvPr/>
        </p:nvGrpSpPr>
        <p:grpSpPr>
          <a:xfrm>
            <a:off x="0" y="6476998"/>
            <a:ext cx="9144000" cy="390527"/>
            <a:chOff x="0" y="6476998"/>
            <a:chExt cx="9144000" cy="390527"/>
          </a:xfrm>
        </p:grpSpPr>
        <p:sp>
          <p:nvSpPr>
            <p:cNvPr id="14" name="Rectangle 13">
              <a:extLst>
                <a:ext uri="{FF2B5EF4-FFF2-40B4-BE49-F238E27FC236}">
                  <a16:creationId xmlns:a16="http://schemas.microsoft.com/office/drawing/2014/main" id="{F30A8804-E41D-6146-961E-102E70C70B01}"/>
                </a:ext>
              </a:extLst>
            </p:cNvPr>
            <p:cNvSpPr/>
            <p:nvPr/>
          </p:nvSpPr>
          <p:spPr>
            <a:xfrm>
              <a:off x="0" y="6477000"/>
              <a:ext cx="9144000" cy="39052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3569" eaLnBrk="0" fontAlgn="base" hangingPunct="0">
                <a:spcBef>
                  <a:spcPct val="0"/>
                </a:spcBef>
                <a:spcAft>
                  <a:spcPct val="0"/>
                </a:spcAft>
                <a:defRPr/>
              </a:pPr>
              <a:endParaRPr lang="en-US" sz="1500">
                <a:solidFill>
                  <a:srgbClr val="009894"/>
                </a:solidFill>
                <a:latin typeface="Calibri" panose="020F0502020204030204"/>
              </a:endParaRPr>
            </a:p>
          </p:txBody>
        </p:sp>
        <p:sp>
          <p:nvSpPr>
            <p:cNvPr id="15" name="Triangle 2">
              <a:extLst>
                <a:ext uri="{FF2B5EF4-FFF2-40B4-BE49-F238E27FC236}">
                  <a16:creationId xmlns:a16="http://schemas.microsoft.com/office/drawing/2014/main" id="{BD3FF251-7C82-6E42-8F66-6686C4BFB0AD}"/>
                </a:ext>
              </a:extLst>
            </p:cNvPr>
            <p:cNvSpPr/>
            <p:nvPr/>
          </p:nvSpPr>
          <p:spPr>
            <a:xfrm rot="16200000" flipV="1">
              <a:off x="576262" y="6510337"/>
              <a:ext cx="381000" cy="314325"/>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3569" eaLnBrk="0" fontAlgn="base" hangingPunct="0">
                <a:spcBef>
                  <a:spcPct val="0"/>
                </a:spcBef>
                <a:spcAft>
                  <a:spcPct val="0"/>
                </a:spcAft>
                <a:defRPr/>
              </a:pPr>
              <a:endParaRPr lang="en-US" sz="1500">
                <a:solidFill>
                  <a:srgbClr val="FFFFFF"/>
                </a:solidFill>
                <a:latin typeface="Calibri" panose="020F0502020204030204"/>
              </a:endParaRPr>
            </a:p>
          </p:txBody>
        </p:sp>
        <p:sp>
          <p:nvSpPr>
            <p:cNvPr id="16" name="Triangle 2">
              <a:extLst>
                <a:ext uri="{FF2B5EF4-FFF2-40B4-BE49-F238E27FC236}">
                  <a16:creationId xmlns:a16="http://schemas.microsoft.com/office/drawing/2014/main" id="{BD3FF251-7C82-6E42-8F66-6686C4BFB0AD}"/>
                </a:ext>
              </a:extLst>
            </p:cNvPr>
            <p:cNvSpPr/>
            <p:nvPr/>
          </p:nvSpPr>
          <p:spPr>
            <a:xfrm rot="16200000" flipV="1">
              <a:off x="1038222" y="6510336"/>
              <a:ext cx="381001" cy="314325"/>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3569" eaLnBrk="0" fontAlgn="base" hangingPunct="0">
                <a:spcBef>
                  <a:spcPct val="0"/>
                </a:spcBef>
                <a:spcAft>
                  <a:spcPct val="0"/>
                </a:spcAft>
                <a:defRPr/>
              </a:pPr>
              <a:endParaRPr lang="en-US" sz="1500">
                <a:solidFill>
                  <a:srgbClr val="FFFFFF"/>
                </a:solidFill>
                <a:latin typeface="Calibri" panose="020F0502020204030204"/>
              </a:endParaRPr>
            </a:p>
          </p:txBody>
        </p:sp>
      </p:grpSp>
      <p:pic>
        <p:nvPicPr>
          <p:cNvPr id="18" name="Picture 17">
            <a:extLst>
              <a:ext uri="{FF2B5EF4-FFF2-40B4-BE49-F238E27FC236}">
                <a16:creationId xmlns:a16="http://schemas.microsoft.com/office/drawing/2014/main" id="{EA6B368E-F991-434D-87B0-9158741C47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6476998"/>
            <a:ext cx="533400" cy="322324"/>
          </a:xfrm>
          <a:prstGeom prst="rect">
            <a:avLst/>
          </a:prstGeom>
        </p:spPr>
      </p:pic>
      <p:sp>
        <p:nvSpPr>
          <p:cNvPr id="20" name="TextBox 19"/>
          <p:cNvSpPr txBox="1"/>
          <p:nvPr/>
        </p:nvSpPr>
        <p:spPr>
          <a:xfrm>
            <a:off x="7739060" y="6546522"/>
            <a:ext cx="947740" cy="276999"/>
          </a:xfrm>
          <a:prstGeom prst="rect">
            <a:avLst/>
          </a:prstGeom>
          <a:noFill/>
        </p:spPr>
        <p:txBody>
          <a:bodyPr wrap="square" rtlCol="0">
            <a:spAutoFit/>
          </a:bodyPr>
          <a:lstStyle/>
          <a:p>
            <a:r>
              <a:rPr lang="en-US" sz="1200">
                <a:solidFill>
                  <a:schemeClr val="bg1"/>
                </a:solidFill>
              </a:rPr>
              <a:t>Page 3</a:t>
            </a:r>
            <a:r>
              <a:rPr lang="en-US" sz="1200"/>
              <a:t> </a:t>
            </a:r>
            <a:r>
              <a:rPr lang="en-US" sz="1200">
                <a:solidFill>
                  <a:srgbClr val="FFC000"/>
                </a:solidFill>
                <a:latin typeface="Calibri" panose="020F0502020204030204" pitchFamily="34" charset="0"/>
                <a:cs typeface="Calibri" panose="020F0502020204030204" pitchFamily="34" charset="0"/>
              </a:rPr>
              <a:t>│</a:t>
            </a:r>
            <a:endParaRPr lang="en-US" sz="1200">
              <a:solidFill>
                <a:srgbClr val="FFC000"/>
              </a:solidFill>
            </a:endParaRPr>
          </a:p>
        </p:txBody>
      </p:sp>
      <p:sp>
        <p:nvSpPr>
          <p:cNvPr id="4" name="Slide Number Placeholder 3"/>
          <p:cNvSpPr>
            <a:spLocks noGrp="1"/>
          </p:cNvSpPr>
          <p:nvPr>
            <p:ph type="sldNum" sz="quarter" idx="12"/>
          </p:nvPr>
        </p:nvSpPr>
        <p:spPr/>
        <p:txBody>
          <a:bodyPr/>
          <a:lstStyle/>
          <a:p>
            <a:fld id="{60DAD08D-01D5-4C51-A100-1C768937960E}" type="slidenum">
              <a:rPr lang="en-US" smtClean="0"/>
              <a:pPr/>
              <a:t>3</a:t>
            </a:fld>
            <a:endParaRPr lang="en-US"/>
          </a:p>
        </p:txBody>
      </p:sp>
    </p:spTree>
    <p:extLst>
      <p:ext uri="{BB962C8B-B14F-4D97-AF65-F5344CB8AC3E}">
        <p14:creationId xmlns:p14="http://schemas.microsoft.com/office/powerpoint/2010/main" val="3454670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hord 19"/>
          <p:cNvSpPr/>
          <p:nvPr/>
        </p:nvSpPr>
        <p:spPr>
          <a:xfrm rot="1449836">
            <a:off x="4972117" y="1782663"/>
            <a:ext cx="6781153" cy="4175125"/>
          </a:xfrm>
          <a:prstGeom prst="chord">
            <a:avLst/>
          </a:prstGeom>
          <a:solidFill>
            <a:srgbClr val="FFC000">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sp>
        <p:nvSpPr>
          <p:cNvPr id="2" name="Title 1"/>
          <p:cNvSpPr>
            <a:spLocks noGrp="1"/>
          </p:cNvSpPr>
          <p:nvPr>
            <p:ph type="title"/>
          </p:nvPr>
        </p:nvSpPr>
        <p:spPr>
          <a:xfrm>
            <a:off x="457200" y="0"/>
            <a:ext cx="8229600" cy="1143000"/>
          </a:xfrm>
        </p:spPr>
        <p:txBody>
          <a:bodyPr>
            <a:normAutofit/>
          </a:bodyPr>
          <a:lstStyle/>
          <a:p>
            <a:r>
              <a:rPr lang="en-US" sz="3200" i="1">
                <a:solidFill>
                  <a:srgbClr val="C00000"/>
                </a:solidFill>
                <a:latin typeface="Arial"/>
                <a:cs typeface="Arial"/>
              </a:rPr>
              <a:t>FY 2022 Fiscal Impact</a:t>
            </a:r>
          </a:p>
        </p:txBody>
      </p:sp>
      <p:sp>
        <p:nvSpPr>
          <p:cNvPr id="3" name="Content Placeholder 2"/>
          <p:cNvSpPr>
            <a:spLocks noGrp="1"/>
          </p:cNvSpPr>
          <p:nvPr>
            <p:ph idx="1"/>
          </p:nvPr>
        </p:nvSpPr>
        <p:spPr>
          <a:xfrm>
            <a:off x="573990" y="1608960"/>
            <a:ext cx="4770181" cy="5029200"/>
          </a:xfrm>
          <a:noFill/>
        </p:spPr>
        <p:txBody>
          <a:bodyPr vert="horz" lIns="91440" tIns="45720" rIns="91440" bIns="45720" rtlCol="0" anchor="t">
            <a:noAutofit/>
          </a:bodyPr>
          <a:lstStyle/>
          <a:p>
            <a:pPr lvl="0" defTabSz="457200">
              <a:buFont typeface="Wingdings" panose="05000000000000000000" pitchFamily="2" charset="2"/>
              <a:buChar char="Ø"/>
            </a:pPr>
            <a:r>
              <a:rPr lang="en-US" sz="1800">
                <a:solidFill>
                  <a:schemeClr val="tx1"/>
                </a:solidFill>
                <a:latin typeface="Arial"/>
                <a:cs typeface="Arial"/>
              </a:rPr>
              <a:t>Number of Positions (Budgeted FY2022)</a:t>
            </a:r>
          </a:p>
          <a:p>
            <a:pPr lvl="1" defTabSz="457200">
              <a:buFont typeface="Wingdings" panose="05000000000000000000" pitchFamily="2" charset="2"/>
              <a:buChar char="§"/>
            </a:pPr>
            <a:r>
              <a:rPr lang="en-US" sz="1800">
                <a:solidFill>
                  <a:schemeClr val="tx1"/>
                </a:solidFill>
                <a:latin typeface="Arial"/>
                <a:cs typeface="Arial"/>
              </a:rPr>
              <a:t>Faculty = 116</a:t>
            </a:r>
          </a:p>
          <a:p>
            <a:pPr lvl="1" defTabSz="457200">
              <a:buFont typeface="Wingdings" panose="05000000000000000000" pitchFamily="2" charset="2"/>
              <a:buChar char="§"/>
            </a:pPr>
            <a:r>
              <a:rPr lang="en-US" sz="1800">
                <a:solidFill>
                  <a:schemeClr val="tx1"/>
                </a:solidFill>
                <a:latin typeface="Arial"/>
                <a:cs typeface="Arial"/>
              </a:rPr>
              <a:t>Non-faculty Staff = 321</a:t>
            </a:r>
            <a:r>
              <a:rPr lang="en-US" sz="1800">
                <a:latin typeface="Arial" panose="020B0604020202020204" pitchFamily="34" charset="0"/>
                <a:cs typeface="Arial" panose="020B0604020202020204" pitchFamily="34" charset="0"/>
              </a:rPr>
              <a:t/>
            </a:r>
            <a:br>
              <a:rPr lang="en-US" sz="1800">
                <a:latin typeface="Arial" panose="020B0604020202020204" pitchFamily="34" charset="0"/>
                <a:cs typeface="Arial" panose="020B0604020202020204" pitchFamily="34" charset="0"/>
              </a:rPr>
            </a:br>
            <a:endParaRPr lang="en-US" sz="1800">
              <a:solidFill>
                <a:schemeClr val="tx1"/>
              </a:solidFill>
              <a:latin typeface="Arial" panose="020B0604020202020204" pitchFamily="34" charset="0"/>
              <a:cs typeface="Arial" panose="020B0604020202020204" pitchFamily="34" charset="0"/>
            </a:endParaRPr>
          </a:p>
          <a:p>
            <a:pPr lvl="0" defTabSz="457200">
              <a:buFont typeface="Wingdings" panose="05000000000000000000" pitchFamily="2" charset="2"/>
              <a:buChar char="Ø"/>
            </a:pPr>
            <a:r>
              <a:rPr lang="en-US" sz="1800">
                <a:solidFill>
                  <a:schemeClr val="tx1"/>
                </a:solidFill>
                <a:latin typeface="Arial"/>
                <a:cs typeface="Arial"/>
              </a:rPr>
              <a:t>Number of Academic Programs</a:t>
            </a:r>
          </a:p>
          <a:p>
            <a:pPr lvl="1" defTabSz="457200">
              <a:buFont typeface="Wingdings" panose="05000000000000000000" pitchFamily="2" charset="2"/>
              <a:buChar char="§"/>
            </a:pPr>
            <a:r>
              <a:rPr lang="en-US" sz="1800">
                <a:solidFill>
                  <a:schemeClr val="tx1"/>
                </a:solidFill>
                <a:latin typeface="Arial"/>
                <a:cs typeface="Arial"/>
              </a:rPr>
              <a:t>Undergraduate:</a:t>
            </a:r>
          </a:p>
          <a:p>
            <a:pPr lvl="2" defTabSz="457200">
              <a:buFont typeface="Courier New" panose="02070309020205020404" pitchFamily="49" charset="0"/>
              <a:buChar char="o"/>
            </a:pPr>
            <a:r>
              <a:rPr lang="en-US" sz="1800">
                <a:solidFill>
                  <a:schemeClr val="tx1"/>
                </a:solidFill>
                <a:latin typeface="Arial"/>
                <a:cs typeface="Arial"/>
              </a:rPr>
              <a:t>30 degrees</a:t>
            </a:r>
          </a:p>
          <a:p>
            <a:pPr lvl="2" defTabSz="457200">
              <a:buFont typeface="Courier New" panose="02070309020205020404" pitchFamily="49" charset="0"/>
              <a:buChar char="o"/>
            </a:pPr>
            <a:r>
              <a:rPr lang="en-US" sz="1800">
                <a:solidFill>
                  <a:schemeClr val="tx1"/>
                </a:solidFill>
                <a:latin typeface="Arial"/>
                <a:cs typeface="Arial"/>
              </a:rPr>
              <a:t>18 certificates</a:t>
            </a:r>
          </a:p>
          <a:p>
            <a:pPr lvl="1" defTabSz="457200">
              <a:buFont typeface="Wingdings" panose="05000000000000000000" pitchFamily="2" charset="2"/>
              <a:buChar char="§"/>
            </a:pPr>
            <a:r>
              <a:rPr lang="en-US" sz="1800">
                <a:solidFill>
                  <a:schemeClr val="tx1"/>
                </a:solidFill>
                <a:latin typeface="Arial"/>
                <a:cs typeface="Arial"/>
              </a:rPr>
              <a:t>Master’s = n/a</a:t>
            </a:r>
          </a:p>
          <a:p>
            <a:pPr lvl="1" defTabSz="457200">
              <a:buFont typeface="Wingdings" panose="05000000000000000000" pitchFamily="2" charset="2"/>
              <a:buChar char="§"/>
            </a:pPr>
            <a:r>
              <a:rPr lang="en-US" sz="1800">
                <a:solidFill>
                  <a:schemeClr val="tx1"/>
                </a:solidFill>
                <a:latin typeface="Arial"/>
                <a:cs typeface="Arial"/>
              </a:rPr>
              <a:t>Doctorate = n/a</a:t>
            </a:r>
          </a:p>
          <a:p>
            <a:pPr lvl="1" defTabSz="457200">
              <a:buFont typeface="Wingdings" panose="05000000000000000000" pitchFamily="2" charset="2"/>
              <a:buChar char="Ø"/>
            </a:pPr>
            <a:endParaRPr lang="en-US" sz="1800">
              <a:solidFill>
                <a:prstClr val="black"/>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DAD08D-01D5-4C51-A100-1C768937960E}" type="slidenum">
              <a:rPr kumimoji="0" lang="en-US" sz="1200" b="0" i="0" u="none" strike="noStrike" kern="1200" cap="none" spc="0" normalizeH="0" baseline="0" noProof="0" smtClean="0">
                <a:ln>
                  <a:noFill/>
                </a:ln>
                <a:solidFill>
                  <a:prstClr val="black">
                    <a:lumMod val="65000"/>
                    <a:lumOff val="35000"/>
                  </a:prstClr>
                </a:solidFill>
                <a:effectLst/>
                <a:uLnTx/>
                <a:uFillTx/>
                <a:latin typeface="Century Gothic"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grpSp>
        <p:nvGrpSpPr>
          <p:cNvPr id="5" name="Group 4"/>
          <p:cNvGrpSpPr/>
          <p:nvPr/>
        </p:nvGrpSpPr>
        <p:grpSpPr>
          <a:xfrm>
            <a:off x="0" y="-16353"/>
            <a:ext cx="9153525" cy="308255"/>
            <a:chOff x="0" y="-16353"/>
            <a:chExt cx="9153525" cy="308255"/>
          </a:xfrm>
        </p:grpSpPr>
        <p:sp>
          <p:nvSpPr>
            <p:cNvPr id="6" name="TextBox 5"/>
            <p:cNvSpPr txBox="1"/>
            <p:nvPr/>
          </p:nvSpPr>
          <p:spPr>
            <a:xfrm>
              <a:off x="0" y="-16353"/>
              <a:ext cx="4572000" cy="307777"/>
            </a:xfrm>
            <a:prstGeom prst="rect">
              <a:avLst/>
            </a:prstGeom>
            <a:solidFill>
              <a:srgbClr val="FFC10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Palatino Linotype"/>
                  <a:ea typeface="+mn-ea"/>
                  <a:cs typeface="+mn-cs"/>
                </a:rPr>
                <a:t>Operating &amp; Capital Budget</a:t>
              </a:r>
            </a:p>
          </p:txBody>
        </p:sp>
        <p:sp>
          <p:nvSpPr>
            <p:cNvPr id="7" name="TextBox 6"/>
            <p:cNvSpPr txBox="1"/>
            <p:nvPr/>
          </p:nvSpPr>
          <p:spPr>
            <a:xfrm>
              <a:off x="4572000" y="-15875"/>
              <a:ext cx="4581525" cy="307777"/>
            </a:xfrm>
            <a:prstGeom prst="rect">
              <a:avLst/>
            </a:prstGeom>
            <a:solidFill>
              <a:schemeClr val="tx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Palatino Linotype"/>
                  <a:ea typeface="+mn-ea"/>
                  <a:cs typeface="+mn-cs"/>
                </a:rPr>
                <a:t>Baltimore City Community College</a:t>
              </a:r>
            </a:p>
          </p:txBody>
        </p:sp>
      </p:grpSp>
      <p:grpSp>
        <p:nvGrpSpPr>
          <p:cNvPr id="13" name="Group 12"/>
          <p:cNvGrpSpPr/>
          <p:nvPr/>
        </p:nvGrpSpPr>
        <p:grpSpPr>
          <a:xfrm>
            <a:off x="0" y="6476998"/>
            <a:ext cx="9144000" cy="390527"/>
            <a:chOff x="0" y="6476998"/>
            <a:chExt cx="9144000" cy="390527"/>
          </a:xfrm>
        </p:grpSpPr>
        <p:sp>
          <p:nvSpPr>
            <p:cNvPr id="14" name="Rectangle 13">
              <a:extLst>
                <a:ext uri="{FF2B5EF4-FFF2-40B4-BE49-F238E27FC236}">
                  <a16:creationId xmlns:a16="http://schemas.microsoft.com/office/drawing/2014/main" id="{F30A8804-E41D-6146-961E-102E70C70B01}"/>
                </a:ext>
              </a:extLst>
            </p:cNvPr>
            <p:cNvSpPr/>
            <p:nvPr/>
          </p:nvSpPr>
          <p:spPr>
            <a:xfrm>
              <a:off x="0" y="6477000"/>
              <a:ext cx="9144000" cy="39052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763569" rtl="0" eaLnBrk="0" fontAlgn="base" latinLnBrk="0" hangingPunct="0">
                <a:lnSpc>
                  <a:spcPct val="100000"/>
                </a:lnSpc>
                <a:spcBef>
                  <a:spcPct val="0"/>
                </a:spcBef>
                <a:spcAft>
                  <a:spcPct val="0"/>
                </a:spcAft>
                <a:buClrTx/>
                <a:buSzTx/>
                <a:buFontTx/>
                <a:buNone/>
                <a:tabLst/>
                <a:defRPr/>
              </a:pPr>
              <a:endParaRPr kumimoji="0" lang="en-US" sz="1500" b="0" i="0" u="none" strike="noStrike" kern="1200" cap="none" spc="0" normalizeH="0" baseline="0" noProof="0">
                <a:ln>
                  <a:noFill/>
                </a:ln>
                <a:solidFill>
                  <a:srgbClr val="009894"/>
                </a:solidFill>
                <a:effectLst/>
                <a:uLnTx/>
                <a:uFillTx/>
                <a:latin typeface="Calibri" panose="020F0502020204030204"/>
                <a:ea typeface="+mn-ea"/>
                <a:cs typeface="+mn-cs"/>
              </a:endParaRPr>
            </a:p>
          </p:txBody>
        </p:sp>
        <p:sp>
          <p:nvSpPr>
            <p:cNvPr id="15" name="Triangle 2">
              <a:extLst>
                <a:ext uri="{FF2B5EF4-FFF2-40B4-BE49-F238E27FC236}">
                  <a16:creationId xmlns:a16="http://schemas.microsoft.com/office/drawing/2014/main" id="{BD3FF251-7C82-6E42-8F66-6686C4BFB0AD}"/>
                </a:ext>
              </a:extLst>
            </p:cNvPr>
            <p:cNvSpPr/>
            <p:nvPr/>
          </p:nvSpPr>
          <p:spPr>
            <a:xfrm rot="16200000" flipV="1">
              <a:off x="576262" y="6510337"/>
              <a:ext cx="381000" cy="314325"/>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763569" rtl="0" eaLnBrk="0" fontAlgn="base" latinLnBrk="0" hangingPunct="0">
                <a:lnSpc>
                  <a:spcPct val="100000"/>
                </a:lnSpc>
                <a:spcBef>
                  <a:spcPct val="0"/>
                </a:spcBef>
                <a:spcAft>
                  <a:spcPct val="0"/>
                </a:spcAft>
                <a:buClrTx/>
                <a:buSzTx/>
                <a:buFontTx/>
                <a:buNone/>
                <a:tabLst/>
                <a:defRPr/>
              </a:pPr>
              <a:endParaRPr kumimoji="0" lang="en-US" sz="15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Triangle 2">
              <a:extLst>
                <a:ext uri="{FF2B5EF4-FFF2-40B4-BE49-F238E27FC236}">
                  <a16:creationId xmlns:a16="http://schemas.microsoft.com/office/drawing/2014/main" id="{BD3FF251-7C82-6E42-8F66-6686C4BFB0AD}"/>
                </a:ext>
              </a:extLst>
            </p:cNvPr>
            <p:cNvSpPr/>
            <p:nvPr/>
          </p:nvSpPr>
          <p:spPr>
            <a:xfrm rot="16200000" flipV="1">
              <a:off x="1038222" y="6510336"/>
              <a:ext cx="381001" cy="314325"/>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763569" rtl="0" eaLnBrk="0" fontAlgn="base" latinLnBrk="0" hangingPunct="0">
                <a:lnSpc>
                  <a:spcPct val="100000"/>
                </a:lnSpc>
                <a:spcBef>
                  <a:spcPct val="0"/>
                </a:spcBef>
                <a:spcAft>
                  <a:spcPct val="0"/>
                </a:spcAft>
                <a:buClrTx/>
                <a:buSzTx/>
                <a:buFontTx/>
                <a:buNone/>
                <a:tabLst/>
                <a:defRPr/>
              </a:pPr>
              <a:endParaRPr kumimoji="0" lang="en-US" sz="15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17" name="Rectangle 16"/>
          <p:cNvSpPr/>
          <p:nvPr/>
        </p:nvSpPr>
        <p:spPr>
          <a:xfrm>
            <a:off x="5295253" y="2325708"/>
            <a:ext cx="3810000" cy="2646878"/>
          </a:xfrm>
          <a:prstGeom prst="rect">
            <a:avLst/>
          </a:prstGeom>
        </p:spPr>
        <p:txBody>
          <a:bodyPr wrap="square" lIns="91440" tIns="45720" rIns="91440" bIns="45720" anchor="t">
            <a:spAutoFit/>
          </a:bodyPr>
          <a:lstStyle/>
          <a:p>
            <a:pPr marL="34290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Arial"/>
                <a:cs typeface="Arial"/>
              </a:rPr>
              <a:t>Other Expectations FY </a:t>
            </a:r>
            <a:r>
              <a:rPr lang="en-US" sz="1400" b="1" dirty="0">
                <a:latin typeface="Arial"/>
                <a:cs typeface="Arial"/>
              </a:rPr>
              <a:t>2022</a:t>
            </a:r>
            <a:r>
              <a:rPr kumimoji="0" lang="en-US" sz="1400" b="1" i="0" u="none" strike="noStrike" kern="1200" cap="none" spc="0" normalizeH="0" baseline="0" noProof="0" dirty="0">
                <a:ln>
                  <a:noFill/>
                </a:ln>
                <a:effectLst/>
                <a:uLnTx/>
                <a:uFillTx/>
                <a:latin typeface="Arial"/>
                <a:cs typeface="Arial"/>
              </a:rPr>
              <a:t> Budget</a:t>
            </a:r>
            <a:endParaRPr lang="en-US" sz="1400" b="1" i="0" u="none" strike="noStrike" kern="1200" cap="none" spc="0" normalizeH="0" baseline="0" noProof="0" dirty="0">
              <a:ln>
                <a:noFill/>
              </a:ln>
              <a:effectLst/>
              <a:uLnTx/>
              <a:uFillTx/>
              <a:latin typeface="Arial"/>
              <a:cs typeface="Arial"/>
            </a:endParaRPr>
          </a:p>
          <a:p>
            <a:pPr marL="742950" marR="0" lvl="0" indent="-171450" algn="l" defTabSz="914400" rtl="0" eaLnBrk="1" fontAlgn="auto" latinLnBrk="0" hangingPunct="1">
              <a:lnSpc>
                <a:spcPct val="100000"/>
              </a:lnSpc>
              <a:spcBef>
                <a:spcPts val="600"/>
              </a:spcBef>
              <a:spcAft>
                <a:spcPts val="600"/>
              </a:spcAft>
              <a:buClrTx/>
              <a:buSzTx/>
              <a:buFont typeface="Wingdings" panose="05000000000000000000" pitchFamily="2" charset="2"/>
              <a:buChar char="Ø"/>
              <a:tabLst/>
              <a:defRPr/>
            </a:pPr>
            <a:r>
              <a:rPr kumimoji="0" lang="en-US" sz="1400" b="0" i="0" u="none" strike="noStrike" kern="1200" cap="none" spc="0" normalizeH="0" baseline="0" noProof="0" dirty="0">
                <a:ln>
                  <a:noFill/>
                </a:ln>
                <a:effectLst/>
                <a:uLnTx/>
                <a:uFillTx/>
                <a:latin typeface="Arial"/>
                <a:cs typeface="Arial"/>
              </a:rPr>
              <a:t>Salaries &amp; Benefits = $</a:t>
            </a:r>
            <a:r>
              <a:rPr lang="en-US" sz="1400" dirty="0">
                <a:latin typeface="Arial"/>
                <a:cs typeface="Arial"/>
              </a:rPr>
              <a:t>43.9</a:t>
            </a:r>
            <a:r>
              <a:rPr kumimoji="0" lang="en-US" sz="1400" b="0" i="0" u="none" strike="noStrike" kern="1200" cap="none" spc="0" normalizeH="0" baseline="0" noProof="0" dirty="0">
                <a:ln>
                  <a:noFill/>
                </a:ln>
                <a:effectLst/>
                <a:uLnTx/>
                <a:uFillTx/>
                <a:latin typeface="Arial"/>
                <a:cs typeface="Arial"/>
              </a:rPr>
              <a:t> million</a:t>
            </a:r>
            <a:endParaRPr lang="en-US" sz="1400" b="0" i="0" u="none" strike="noStrike" kern="1200" cap="none" spc="0" normalizeH="0" baseline="0" noProof="0" dirty="0">
              <a:ln>
                <a:noFill/>
              </a:ln>
              <a:effectLst/>
              <a:uLnTx/>
              <a:uFillTx/>
              <a:latin typeface="Arial"/>
              <a:cs typeface="Arial"/>
            </a:endParaRPr>
          </a:p>
          <a:p>
            <a:pPr marL="742950" marR="0" lvl="0" indent="-171450" algn="l" defTabSz="914400" rtl="0" eaLnBrk="1" fontAlgn="auto" latinLnBrk="0" hangingPunct="1">
              <a:lnSpc>
                <a:spcPct val="100000"/>
              </a:lnSpc>
              <a:spcBef>
                <a:spcPts val="600"/>
              </a:spcBef>
              <a:spcAft>
                <a:spcPts val="600"/>
              </a:spcAft>
              <a:buClrTx/>
              <a:buSzTx/>
              <a:buFont typeface="Wingdings" panose="05000000000000000000" pitchFamily="2" charset="2"/>
              <a:buChar char="Ø"/>
              <a:tabLst/>
              <a:defRPr/>
            </a:pPr>
            <a:r>
              <a:rPr kumimoji="0" lang="en-US" sz="1400" b="0" i="0" u="none" strike="noStrike" kern="1200" cap="none" spc="0" normalizeH="0" baseline="0" noProof="0" dirty="0">
                <a:ln>
                  <a:noFill/>
                </a:ln>
                <a:effectLst/>
                <a:uLnTx/>
                <a:uFillTx/>
                <a:latin typeface="Arial"/>
                <a:cs typeface="Arial"/>
              </a:rPr>
              <a:t>Financial Aid = $</a:t>
            </a:r>
            <a:r>
              <a:rPr lang="en-US" sz="1400" dirty="0">
                <a:latin typeface="Arial"/>
                <a:cs typeface="Arial"/>
              </a:rPr>
              <a:t>9.80</a:t>
            </a:r>
            <a:r>
              <a:rPr kumimoji="0" lang="en-US" sz="1400" b="0" i="0" u="none" strike="noStrike" kern="1200" cap="none" spc="0" normalizeH="0" baseline="0" noProof="0" dirty="0">
                <a:ln>
                  <a:noFill/>
                </a:ln>
                <a:effectLst/>
                <a:uLnTx/>
                <a:uFillTx/>
                <a:latin typeface="Arial"/>
                <a:cs typeface="Arial"/>
              </a:rPr>
              <a:t> million </a:t>
            </a:r>
            <a:r>
              <a:rPr lang="en-US" sz="1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
            </a:r>
            <a:br>
              <a:rPr lang="en-US" sz="1400" b="0"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kumimoji="0" lang="en-US" sz="1400" b="0" i="0" u="none" strike="noStrike" kern="1200" cap="none" spc="0" normalizeH="0" baseline="0" noProof="0" dirty="0">
                <a:ln>
                  <a:noFill/>
                </a:ln>
                <a:effectLst/>
                <a:uLnTx/>
                <a:uFillTx/>
                <a:latin typeface="Arial"/>
                <a:cs typeface="Arial"/>
              </a:rPr>
              <a:t>(Federal Pell, FSEOG, FWS)</a:t>
            </a:r>
            <a:endParaRPr lang="en-US" sz="1400" b="0" i="0" u="none" strike="noStrike" kern="1200" cap="none" spc="0" normalizeH="0" baseline="0" noProof="0" dirty="0">
              <a:ln>
                <a:noFill/>
              </a:ln>
              <a:effectLst/>
              <a:uLnTx/>
              <a:uFillTx/>
              <a:latin typeface="Arial"/>
              <a:cs typeface="Arial"/>
            </a:endParaRPr>
          </a:p>
          <a:p>
            <a:pPr marL="742950" indent="-171450">
              <a:spcBef>
                <a:spcPts val="600"/>
              </a:spcBef>
              <a:spcAft>
                <a:spcPts val="600"/>
              </a:spcAft>
              <a:buFont typeface="Wingdings" panose="05000000000000000000" pitchFamily="2" charset="2"/>
              <a:buChar char="Ø"/>
              <a:defRPr/>
            </a:pPr>
            <a:r>
              <a:rPr kumimoji="0" lang="en-US" sz="1400" b="0" i="0" u="none" strike="noStrike" kern="1200" cap="none" spc="0" normalizeH="0" baseline="0" noProof="0" dirty="0">
                <a:ln>
                  <a:noFill/>
                </a:ln>
                <a:effectLst/>
                <a:uLnTx/>
                <a:uFillTx/>
                <a:latin typeface="Arial"/>
                <a:cs typeface="Arial"/>
              </a:rPr>
              <a:t>Deferred Maintenance from Operations = $</a:t>
            </a:r>
            <a:r>
              <a:rPr lang="en-US" sz="1400" dirty="0">
                <a:latin typeface="Arial"/>
                <a:cs typeface="Arial"/>
              </a:rPr>
              <a:t>150K </a:t>
            </a:r>
            <a:endParaRPr lang="en-US" sz="1400" b="0" i="0" u="none" strike="noStrike" kern="1200" cap="none" spc="0" normalizeH="0" baseline="0" noProof="0" dirty="0">
              <a:ln>
                <a:noFill/>
              </a:ln>
              <a:effectLst/>
              <a:uLnTx/>
              <a:uFillTx/>
              <a:latin typeface="Arial"/>
              <a:cs typeface="Arial"/>
            </a:endParaRPr>
          </a:p>
          <a:p>
            <a:pPr marL="742950" marR="0" lvl="0" indent="-171450" algn="l" defTabSz="914400" rtl="0" eaLnBrk="1" fontAlgn="auto" latinLnBrk="0" hangingPunct="1">
              <a:lnSpc>
                <a:spcPct val="100000"/>
              </a:lnSpc>
              <a:spcBef>
                <a:spcPts val="600"/>
              </a:spcBef>
              <a:spcAft>
                <a:spcPts val="600"/>
              </a:spcAft>
              <a:buClrTx/>
              <a:buSzTx/>
              <a:buFont typeface="Wingdings" panose="05000000000000000000" pitchFamily="2" charset="2"/>
              <a:buChar char="Ø"/>
              <a:tabLst/>
              <a:defRPr/>
            </a:pPr>
            <a:r>
              <a:rPr kumimoji="0" lang="en-US" sz="1400" b="0" i="0" u="none" strike="noStrike" kern="1200" cap="none" spc="0" normalizeH="0" baseline="0" noProof="0" dirty="0">
                <a:ln>
                  <a:noFill/>
                </a:ln>
                <a:effectLst/>
                <a:uLnTx/>
                <a:uFillTx/>
                <a:latin typeface="Arial"/>
                <a:cs typeface="Arial"/>
              </a:rPr>
              <a:t>Technology Fee = $</a:t>
            </a:r>
            <a:r>
              <a:rPr lang="en-US" sz="1400" dirty="0">
                <a:latin typeface="Arial"/>
                <a:cs typeface="Arial"/>
              </a:rPr>
              <a:t>195K</a:t>
            </a:r>
            <a:r>
              <a:rPr lang="en-US" sz="1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
            </a:r>
            <a:br>
              <a:rPr lang="en-US" sz="1400" b="0"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kumimoji="0" lang="en-US" sz="1400" b="0" i="0" u="none" strike="noStrike" kern="1200" cap="none" spc="0" normalizeH="0" baseline="0" noProof="0" dirty="0">
                <a:ln>
                  <a:noFill/>
                </a:ln>
                <a:effectLst/>
                <a:uLnTx/>
                <a:uFillTx/>
                <a:latin typeface="Arial"/>
                <a:cs typeface="Arial"/>
              </a:rPr>
              <a:t>(new beginning FY2020)</a:t>
            </a:r>
            <a:endParaRPr lang="en-US" sz="1400" b="0" i="0" u="none" strike="noStrike" kern="1200" cap="none" spc="0" normalizeH="0" baseline="0" noProof="0" dirty="0">
              <a:ln>
                <a:noFill/>
              </a:ln>
              <a:effectLst/>
              <a:uLnTx/>
              <a:uFillTx/>
              <a:latin typeface="Arial"/>
              <a:cs typeface="Arial"/>
            </a:endParaRPr>
          </a:p>
          <a:p>
            <a:pPr marL="457200" marR="0" lvl="1" indent="0" algn="l" defTabSz="457200" rtl="0" eaLnBrk="1" fontAlgn="auto" latinLnBrk="0" hangingPunct="1">
              <a:lnSpc>
                <a:spcPct val="100000"/>
              </a:lnSpc>
              <a:spcBef>
                <a:spcPts val="0"/>
              </a:spcBef>
              <a:spcAft>
                <a:spcPts val="0"/>
              </a:spcAft>
              <a:buClrTx/>
              <a:buSzTx/>
              <a:buFontTx/>
              <a:buNone/>
              <a:tabLst/>
              <a:defRPr/>
            </a:pPr>
            <a:endParaRPr lang="en-US" sz="14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EA6B368E-F991-434D-87B0-9158741C47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6476998"/>
            <a:ext cx="533400" cy="322324"/>
          </a:xfrm>
          <a:prstGeom prst="rect">
            <a:avLst/>
          </a:prstGeom>
        </p:spPr>
      </p:pic>
      <p:sp>
        <p:nvSpPr>
          <p:cNvPr id="21" name="TextBox 20"/>
          <p:cNvSpPr txBox="1"/>
          <p:nvPr/>
        </p:nvSpPr>
        <p:spPr>
          <a:xfrm>
            <a:off x="7696200" y="6546522"/>
            <a:ext cx="94774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Palatino Linotype"/>
                <a:ea typeface="+mn-ea"/>
                <a:cs typeface="+mn-cs"/>
              </a:rPr>
              <a:t>Page </a:t>
            </a:r>
            <a:r>
              <a:rPr lang="en-US" sz="1200" dirty="0">
                <a:solidFill>
                  <a:prstClr val="white"/>
                </a:solidFill>
                <a:latin typeface="Palatino Linotype"/>
              </a:rPr>
              <a:t>4</a:t>
            </a:r>
            <a:r>
              <a:rPr kumimoji="0" lang="en-US" sz="1200" b="0" i="0" u="none" strike="noStrike" kern="1200" cap="none" spc="0" normalizeH="0" baseline="0" noProof="0" dirty="0">
                <a:ln>
                  <a:noFill/>
                </a:ln>
                <a:solidFill>
                  <a:prstClr val="black"/>
                </a:solidFill>
                <a:effectLst/>
                <a:uLnTx/>
                <a:uFillTx/>
                <a:latin typeface="Palatino Linotype"/>
                <a:ea typeface="+mn-ea"/>
                <a:cs typeface="+mn-cs"/>
              </a:rPr>
              <a:t> </a:t>
            </a:r>
            <a:r>
              <a:rPr kumimoji="0" lang="en-US" sz="1200" b="0" i="0" u="none" strike="noStrike" kern="1200" cap="none" spc="0" normalizeH="0" baseline="0" noProof="0" dirty="0">
                <a:ln>
                  <a:noFill/>
                </a:ln>
                <a:solidFill>
                  <a:srgbClr val="FFC000"/>
                </a:solidFill>
                <a:effectLst/>
                <a:uLnTx/>
                <a:uFillTx/>
                <a:latin typeface="Calibri" panose="020F0502020204030204" pitchFamily="34" charset="0"/>
                <a:ea typeface="+mn-ea"/>
                <a:cs typeface="Calibri" panose="020F0502020204030204" pitchFamily="34" charset="0"/>
              </a:rPr>
              <a:t>│</a:t>
            </a:r>
            <a:endParaRPr kumimoji="0" lang="en-US" sz="1200" b="0" i="0" u="none" strike="noStrike" kern="1200" cap="none" spc="0" normalizeH="0" baseline="0" noProof="0" dirty="0">
              <a:ln>
                <a:noFill/>
              </a:ln>
              <a:solidFill>
                <a:srgbClr val="FFC000"/>
              </a:solidFill>
              <a:effectLst/>
              <a:uLnTx/>
              <a:uFillTx/>
              <a:latin typeface="Palatino Linotype"/>
              <a:ea typeface="+mn-ea"/>
              <a:cs typeface="+mn-cs"/>
            </a:endParaRPr>
          </a:p>
        </p:txBody>
      </p:sp>
      <p:sp>
        <p:nvSpPr>
          <p:cNvPr id="18" name="Rectangle 17">
            <a:extLst>
              <a:ext uri="{FF2B5EF4-FFF2-40B4-BE49-F238E27FC236}">
                <a16:creationId xmlns:a16="http://schemas.microsoft.com/office/drawing/2014/main" id="{28D30220-9332-4CE2-8FB3-851A6A3EC043}"/>
              </a:ext>
            </a:extLst>
          </p:cNvPr>
          <p:cNvSpPr/>
          <p:nvPr/>
        </p:nvSpPr>
        <p:spPr>
          <a:xfrm>
            <a:off x="554940" y="6103053"/>
            <a:ext cx="7410450" cy="2308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Source: BCCC Budget Office</a:t>
            </a:r>
            <a:endParaRPr kumimoji="0" lang="en-US" sz="9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758443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35573"/>
            <a:ext cx="8895871" cy="1154487"/>
          </a:xfrm>
        </p:spPr>
        <p:txBody>
          <a:bodyPr>
            <a:normAutofit/>
          </a:bodyPr>
          <a:lstStyle/>
          <a:p>
            <a:r>
              <a:rPr lang="en-US" sz="3200" i="1">
                <a:solidFill>
                  <a:srgbClr val="C00000"/>
                </a:solidFill>
                <a:latin typeface="Arial" panose="020B0604020202020204" pitchFamily="34" charset="0"/>
                <a:cs typeface="Arial" panose="020B0604020202020204" pitchFamily="34" charset="0"/>
              </a:rPr>
              <a:t>Annual Unduplicated Headcount</a:t>
            </a:r>
          </a:p>
        </p:txBody>
      </p:sp>
      <p:sp>
        <p:nvSpPr>
          <p:cNvPr id="3" name="Rectangle 2">
            <a:extLst>
              <a:ext uri="{FF2B5EF4-FFF2-40B4-BE49-F238E27FC236}">
                <a16:creationId xmlns:a16="http://schemas.microsoft.com/office/drawing/2014/main" id="{28D30220-9332-4CE2-8FB3-851A6A3EC043}"/>
              </a:ext>
            </a:extLst>
          </p:cNvPr>
          <p:cNvSpPr/>
          <p:nvPr/>
        </p:nvSpPr>
        <p:spPr>
          <a:xfrm>
            <a:off x="533400" y="6042104"/>
            <a:ext cx="7205660" cy="230832"/>
          </a:xfrm>
          <a:prstGeom prst="rect">
            <a:avLst/>
          </a:prstGeom>
        </p:spPr>
        <p:txBody>
          <a:bodyPr wrap="square" lIns="91440" tIns="45720" rIns="91440" bIns="45720" anchor="t">
            <a:spAutoFit/>
          </a:bodyPr>
          <a:lstStyle/>
          <a:p>
            <a:pPr lvl="0" algn="ctr"/>
            <a:r>
              <a:rPr kumimoji="0" lang="en-US" sz="900" b="0" i="0" u="none" strike="noStrike" kern="1200" cap="none" spc="0" normalizeH="0" baseline="0" noProof="0" dirty="0">
                <a:ln>
                  <a:noFill/>
                </a:ln>
                <a:solidFill>
                  <a:srgbClr val="000000"/>
                </a:solidFill>
                <a:effectLst/>
                <a:uLnTx/>
                <a:uFillTx/>
                <a:latin typeface="Calibri"/>
                <a:cs typeface="Calibri"/>
              </a:rPr>
              <a:t>Source: BCCC Performance Accountability Report for MHEC</a:t>
            </a:r>
            <a:endParaRPr lang="en-US" sz="900" b="0" i="0" u="none" strike="noStrike" kern="1200" cap="none" spc="0" normalizeH="0" baseline="0" noProof="0" dirty="0">
              <a:ln>
                <a:noFill/>
              </a:ln>
              <a:effectLst/>
              <a:uLnTx/>
              <a:uFillTx/>
              <a:latin typeface="Calibri"/>
              <a:cs typeface="Calibri"/>
            </a:endParaRPr>
          </a:p>
        </p:txBody>
      </p:sp>
      <p:grpSp>
        <p:nvGrpSpPr>
          <p:cNvPr id="5" name="Group 4"/>
          <p:cNvGrpSpPr/>
          <p:nvPr/>
        </p:nvGrpSpPr>
        <p:grpSpPr>
          <a:xfrm>
            <a:off x="0" y="-16353"/>
            <a:ext cx="9153525" cy="308255"/>
            <a:chOff x="0" y="-16353"/>
            <a:chExt cx="9153525" cy="308255"/>
          </a:xfrm>
        </p:grpSpPr>
        <p:sp>
          <p:nvSpPr>
            <p:cNvPr id="7" name="TextBox 6"/>
            <p:cNvSpPr txBox="1"/>
            <p:nvPr/>
          </p:nvSpPr>
          <p:spPr>
            <a:xfrm>
              <a:off x="0" y="-16353"/>
              <a:ext cx="4572000" cy="307777"/>
            </a:xfrm>
            <a:prstGeom prst="rect">
              <a:avLst/>
            </a:prstGeom>
            <a:solidFill>
              <a:srgbClr val="FFC102"/>
            </a:solidFill>
          </p:spPr>
          <p:txBody>
            <a:bodyPr wrap="square" rtlCol="0">
              <a:spAutoFit/>
            </a:bodyPr>
            <a:lstStyle/>
            <a:p>
              <a:pPr algn="ctr"/>
              <a:r>
                <a:rPr lang="en-US" sz="1400" b="1"/>
                <a:t>Operating &amp; Capital Budget</a:t>
              </a:r>
            </a:p>
          </p:txBody>
        </p:sp>
        <p:sp>
          <p:nvSpPr>
            <p:cNvPr id="8" name="TextBox 7"/>
            <p:cNvSpPr txBox="1"/>
            <p:nvPr/>
          </p:nvSpPr>
          <p:spPr>
            <a:xfrm>
              <a:off x="4572000" y="-15875"/>
              <a:ext cx="4581525" cy="307777"/>
            </a:xfrm>
            <a:prstGeom prst="rect">
              <a:avLst/>
            </a:prstGeom>
            <a:solidFill>
              <a:schemeClr val="tx1"/>
            </a:solidFill>
          </p:spPr>
          <p:txBody>
            <a:bodyPr wrap="square" rtlCol="0">
              <a:spAutoFit/>
            </a:bodyPr>
            <a:lstStyle/>
            <a:p>
              <a:pPr algn="ctr"/>
              <a:r>
                <a:rPr lang="en-US" sz="1400" b="1">
                  <a:solidFill>
                    <a:schemeClr val="bg1"/>
                  </a:solidFill>
                </a:rPr>
                <a:t>Baltimore City Community College</a:t>
              </a:r>
            </a:p>
          </p:txBody>
        </p:sp>
      </p:grpSp>
      <p:grpSp>
        <p:nvGrpSpPr>
          <p:cNvPr id="9" name="Group 8"/>
          <p:cNvGrpSpPr/>
          <p:nvPr/>
        </p:nvGrpSpPr>
        <p:grpSpPr>
          <a:xfrm>
            <a:off x="0" y="6476998"/>
            <a:ext cx="9144000" cy="390527"/>
            <a:chOff x="0" y="6476998"/>
            <a:chExt cx="9144000" cy="390527"/>
          </a:xfrm>
        </p:grpSpPr>
        <p:sp>
          <p:nvSpPr>
            <p:cNvPr id="10" name="Rectangle 9">
              <a:extLst>
                <a:ext uri="{FF2B5EF4-FFF2-40B4-BE49-F238E27FC236}">
                  <a16:creationId xmlns:a16="http://schemas.microsoft.com/office/drawing/2014/main" id="{F30A8804-E41D-6146-961E-102E70C70B01}"/>
                </a:ext>
              </a:extLst>
            </p:cNvPr>
            <p:cNvSpPr/>
            <p:nvPr/>
          </p:nvSpPr>
          <p:spPr>
            <a:xfrm>
              <a:off x="0" y="6477000"/>
              <a:ext cx="9144000" cy="39052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3569" eaLnBrk="0" fontAlgn="base" hangingPunct="0">
                <a:spcBef>
                  <a:spcPct val="0"/>
                </a:spcBef>
                <a:spcAft>
                  <a:spcPct val="0"/>
                </a:spcAft>
                <a:defRPr/>
              </a:pPr>
              <a:endParaRPr lang="en-US" sz="1500">
                <a:solidFill>
                  <a:srgbClr val="009894"/>
                </a:solidFill>
                <a:latin typeface="Calibri" panose="020F0502020204030204"/>
              </a:endParaRPr>
            </a:p>
          </p:txBody>
        </p:sp>
        <p:sp>
          <p:nvSpPr>
            <p:cNvPr id="11" name="Triangle 2">
              <a:extLst>
                <a:ext uri="{FF2B5EF4-FFF2-40B4-BE49-F238E27FC236}">
                  <a16:creationId xmlns:a16="http://schemas.microsoft.com/office/drawing/2014/main" id="{BD3FF251-7C82-6E42-8F66-6686C4BFB0AD}"/>
                </a:ext>
              </a:extLst>
            </p:cNvPr>
            <p:cNvSpPr/>
            <p:nvPr/>
          </p:nvSpPr>
          <p:spPr>
            <a:xfrm rot="16200000" flipV="1">
              <a:off x="576262" y="6510337"/>
              <a:ext cx="381000" cy="314325"/>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3569" eaLnBrk="0" fontAlgn="base" hangingPunct="0">
                <a:spcBef>
                  <a:spcPct val="0"/>
                </a:spcBef>
                <a:spcAft>
                  <a:spcPct val="0"/>
                </a:spcAft>
                <a:defRPr/>
              </a:pPr>
              <a:endParaRPr lang="en-US" sz="1500">
                <a:solidFill>
                  <a:srgbClr val="FFFFFF"/>
                </a:solidFill>
                <a:latin typeface="Calibri" panose="020F0502020204030204"/>
              </a:endParaRPr>
            </a:p>
          </p:txBody>
        </p:sp>
        <p:sp>
          <p:nvSpPr>
            <p:cNvPr id="12" name="Triangle 2">
              <a:extLst>
                <a:ext uri="{FF2B5EF4-FFF2-40B4-BE49-F238E27FC236}">
                  <a16:creationId xmlns:a16="http://schemas.microsoft.com/office/drawing/2014/main" id="{BD3FF251-7C82-6E42-8F66-6686C4BFB0AD}"/>
                </a:ext>
              </a:extLst>
            </p:cNvPr>
            <p:cNvSpPr/>
            <p:nvPr/>
          </p:nvSpPr>
          <p:spPr>
            <a:xfrm rot="16200000" flipV="1">
              <a:off x="1038222" y="6510336"/>
              <a:ext cx="381001" cy="314325"/>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3569" eaLnBrk="0" fontAlgn="base" hangingPunct="0">
                <a:spcBef>
                  <a:spcPct val="0"/>
                </a:spcBef>
                <a:spcAft>
                  <a:spcPct val="0"/>
                </a:spcAft>
                <a:defRPr/>
              </a:pPr>
              <a:endParaRPr lang="en-US" sz="1500">
                <a:solidFill>
                  <a:srgbClr val="FFFFFF"/>
                </a:solidFill>
                <a:latin typeface="Calibri" panose="020F0502020204030204"/>
              </a:endParaRPr>
            </a:p>
          </p:txBody>
        </p:sp>
      </p:grpSp>
      <p:pic>
        <p:nvPicPr>
          <p:cNvPr id="14" name="Picture 13">
            <a:extLst>
              <a:ext uri="{FF2B5EF4-FFF2-40B4-BE49-F238E27FC236}">
                <a16:creationId xmlns:a16="http://schemas.microsoft.com/office/drawing/2014/main" id="{EA6B368E-F991-434D-87B0-9158741C47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6476998"/>
            <a:ext cx="533400" cy="322324"/>
          </a:xfrm>
          <a:prstGeom prst="rect">
            <a:avLst/>
          </a:prstGeom>
        </p:spPr>
      </p:pic>
      <p:sp>
        <p:nvSpPr>
          <p:cNvPr id="15" name="TextBox 14"/>
          <p:cNvSpPr txBox="1"/>
          <p:nvPr/>
        </p:nvSpPr>
        <p:spPr>
          <a:xfrm>
            <a:off x="7739060" y="6546522"/>
            <a:ext cx="947740" cy="276999"/>
          </a:xfrm>
          <a:prstGeom prst="rect">
            <a:avLst/>
          </a:prstGeom>
          <a:noFill/>
        </p:spPr>
        <p:txBody>
          <a:bodyPr wrap="square" rtlCol="0">
            <a:spAutoFit/>
          </a:bodyPr>
          <a:lstStyle/>
          <a:p>
            <a:r>
              <a:rPr lang="en-US" sz="1200">
                <a:solidFill>
                  <a:schemeClr val="bg1"/>
                </a:solidFill>
              </a:rPr>
              <a:t>Page 5</a:t>
            </a:r>
            <a:r>
              <a:rPr lang="en-US" sz="1200">
                <a:solidFill>
                  <a:srgbClr val="FFC000"/>
                </a:solidFill>
                <a:latin typeface="Calibri" panose="020F0502020204030204" pitchFamily="34" charset="0"/>
                <a:cs typeface="Calibri" panose="020F0502020204030204" pitchFamily="34" charset="0"/>
              </a:rPr>
              <a:t>│</a:t>
            </a:r>
            <a:endParaRPr lang="en-US" sz="1200">
              <a:solidFill>
                <a:srgbClr val="FFC000"/>
              </a:solidFill>
            </a:endParaRPr>
          </a:p>
        </p:txBody>
      </p:sp>
      <p:sp>
        <p:nvSpPr>
          <p:cNvPr id="4" name="Slide Number Placeholder 3"/>
          <p:cNvSpPr>
            <a:spLocks noGrp="1"/>
          </p:cNvSpPr>
          <p:nvPr>
            <p:ph type="sldNum" sz="quarter" idx="12"/>
          </p:nvPr>
        </p:nvSpPr>
        <p:spPr/>
        <p:txBody>
          <a:bodyPr/>
          <a:lstStyle/>
          <a:p>
            <a:fld id="{60DAD08D-01D5-4C51-A100-1C768937960E}" type="slidenum">
              <a:rPr lang="en-US" smtClean="0"/>
              <a:pPr/>
              <a:t>5</a:t>
            </a:fld>
            <a:endParaRPr lang="en-US"/>
          </a:p>
        </p:txBody>
      </p:sp>
      <p:graphicFrame>
        <p:nvGraphicFramePr>
          <p:cNvPr id="17" name="Chart 16">
            <a:extLst>
              <a:ext uri="{FF2B5EF4-FFF2-40B4-BE49-F238E27FC236}">
                <a16:creationId xmlns:a16="http://schemas.microsoft.com/office/drawing/2014/main" id="{00000000-0008-0000-0000-000006000000}"/>
              </a:ext>
            </a:extLst>
          </p:cNvPr>
          <p:cNvGraphicFramePr>
            <a:graphicFrameLocks/>
          </p:cNvGraphicFramePr>
          <p:nvPr>
            <p:extLst>
              <p:ext uri="{D42A27DB-BD31-4B8C-83A1-F6EECF244321}">
                <p14:modId xmlns:p14="http://schemas.microsoft.com/office/powerpoint/2010/main" val="1556263134"/>
              </p:ext>
            </p:extLst>
          </p:nvPr>
        </p:nvGraphicFramePr>
        <p:xfrm>
          <a:off x="533400" y="1410710"/>
          <a:ext cx="7203771" cy="438049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1397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3200" i="1">
                <a:solidFill>
                  <a:srgbClr val="C00000"/>
                </a:solidFill>
                <a:latin typeface="Arial" panose="020B0604020202020204" pitchFamily="34" charset="0"/>
                <a:cs typeface="Arial" panose="020B0604020202020204" pitchFamily="34" charset="0"/>
              </a:rPr>
              <a:t>Credit Students Receiving Pell Grants</a:t>
            </a:r>
          </a:p>
        </p:txBody>
      </p:sp>
      <p:sp>
        <p:nvSpPr>
          <p:cNvPr id="6" name="Rectangle 5">
            <a:extLst>
              <a:ext uri="{FF2B5EF4-FFF2-40B4-BE49-F238E27FC236}">
                <a16:creationId xmlns:a16="http://schemas.microsoft.com/office/drawing/2014/main" id="{28D30220-9332-4CE2-8FB3-851A6A3EC043}"/>
              </a:ext>
            </a:extLst>
          </p:cNvPr>
          <p:cNvSpPr/>
          <p:nvPr/>
        </p:nvSpPr>
        <p:spPr>
          <a:xfrm>
            <a:off x="766762" y="6063137"/>
            <a:ext cx="7410450" cy="253916"/>
          </a:xfrm>
          <a:prstGeom prst="rect">
            <a:avLst/>
          </a:prstGeom>
        </p:spPr>
        <p:txBody>
          <a:bodyPr wrap="square" lIns="91440" tIns="45720" rIns="91440" bIns="45720" anchor="t">
            <a:spAutoFit/>
          </a:bodyPr>
          <a:lstStyle/>
          <a:p>
            <a:pPr algn="ctr">
              <a:defRPr/>
            </a:pPr>
            <a:r>
              <a:rPr kumimoji="0" lang="en-US" sz="1050" b="0" i="0" u="none" strike="noStrike" kern="1200" cap="none" spc="0" normalizeH="0" baseline="0" noProof="0" dirty="0">
                <a:ln>
                  <a:noFill/>
                </a:ln>
                <a:solidFill>
                  <a:srgbClr val="000000"/>
                </a:solidFill>
                <a:effectLst/>
                <a:uLnTx/>
                <a:uFillTx/>
                <a:latin typeface="Calibri"/>
                <a:cs typeface="Calibri"/>
              </a:rPr>
              <a:t>Source: BCCC Performance Accountability Report for MHEC</a:t>
            </a:r>
            <a:r>
              <a:rPr lang="en-US" sz="1050" dirty="0">
                <a:latin typeface="Palatino Linotype"/>
              </a:rPr>
              <a:t> </a:t>
            </a:r>
            <a:endParaRPr kumimoji="0" lang="en-US" sz="1050" b="0" i="0" u="none" strike="noStrike" kern="1200" cap="none" spc="0" normalizeH="0" baseline="0" noProof="0" dirty="0">
              <a:ln>
                <a:noFill/>
              </a:ln>
              <a:solidFill>
                <a:prstClr val="black"/>
              </a:solidFill>
              <a:effectLst/>
              <a:uLnTx/>
              <a:uFillTx/>
              <a:latin typeface="Palatino Linotype"/>
              <a:ea typeface="+mn-ea"/>
              <a:cs typeface="+mn-cs"/>
            </a:endParaRPr>
          </a:p>
        </p:txBody>
      </p:sp>
      <p:grpSp>
        <p:nvGrpSpPr>
          <p:cNvPr id="7" name="Group 6"/>
          <p:cNvGrpSpPr/>
          <p:nvPr/>
        </p:nvGrpSpPr>
        <p:grpSpPr>
          <a:xfrm>
            <a:off x="0" y="-16353"/>
            <a:ext cx="9153525" cy="308255"/>
            <a:chOff x="0" y="-16353"/>
            <a:chExt cx="9153525" cy="308255"/>
          </a:xfrm>
        </p:grpSpPr>
        <p:sp>
          <p:nvSpPr>
            <p:cNvPr id="8" name="TextBox 7"/>
            <p:cNvSpPr txBox="1"/>
            <p:nvPr/>
          </p:nvSpPr>
          <p:spPr>
            <a:xfrm>
              <a:off x="0" y="-16353"/>
              <a:ext cx="4572000" cy="307777"/>
            </a:xfrm>
            <a:prstGeom prst="rect">
              <a:avLst/>
            </a:prstGeom>
            <a:solidFill>
              <a:srgbClr val="FFC102"/>
            </a:solidFill>
          </p:spPr>
          <p:txBody>
            <a:bodyPr wrap="square" rtlCol="0">
              <a:spAutoFit/>
            </a:bodyPr>
            <a:lstStyle/>
            <a:p>
              <a:pPr algn="ctr"/>
              <a:r>
                <a:rPr lang="en-US" sz="1400" b="1"/>
                <a:t>Operating &amp; Capital Budget</a:t>
              </a:r>
            </a:p>
          </p:txBody>
        </p:sp>
        <p:sp>
          <p:nvSpPr>
            <p:cNvPr id="9" name="TextBox 8"/>
            <p:cNvSpPr txBox="1"/>
            <p:nvPr/>
          </p:nvSpPr>
          <p:spPr>
            <a:xfrm>
              <a:off x="4572000" y="-15875"/>
              <a:ext cx="4581525" cy="307777"/>
            </a:xfrm>
            <a:prstGeom prst="rect">
              <a:avLst/>
            </a:prstGeom>
            <a:solidFill>
              <a:schemeClr val="tx1"/>
            </a:solidFill>
          </p:spPr>
          <p:txBody>
            <a:bodyPr wrap="square" rtlCol="0">
              <a:spAutoFit/>
            </a:bodyPr>
            <a:lstStyle/>
            <a:p>
              <a:pPr algn="ctr"/>
              <a:r>
                <a:rPr lang="en-US" sz="1400" b="1">
                  <a:solidFill>
                    <a:schemeClr val="bg1"/>
                  </a:solidFill>
                </a:rPr>
                <a:t>Baltimore City Community College</a:t>
              </a:r>
            </a:p>
          </p:txBody>
        </p:sp>
      </p:grpSp>
      <p:grpSp>
        <p:nvGrpSpPr>
          <p:cNvPr id="10" name="Group 9"/>
          <p:cNvGrpSpPr/>
          <p:nvPr/>
        </p:nvGrpSpPr>
        <p:grpSpPr>
          <a:xfrm>
            <a:off x="0" y="6476998"/>
            <a:ext cx="9144000" cy="390527"/>
            <a:chOff x="0" y="6476998"/>
            <a:chExt cx="9144000" cy="390527"/>
          </a:xfrm>
        </p:grpSpPr>
        <p:sp>
          <p:nvSpPr>
            <p:cNvPr id="11" name="Rectangle 10">
              <a:extLst>
                <a:ext uri="{FF2B5EF4-FFF2-40B4-BE49-F238E27FC236}">
                  <a16:creationId xmlns:a16="http://schemas.microsoft.com/office/drawing/2014/main" id="{F30A8804-E41D-6146-961E-102E70C70B01}"/>
                </a:ext>
              </a:extLst>
            </p:cNvPr>
            <p:cNvSpPr/>
            <p:nvPr/>
          </p:nvSpPr>
          <p:spPr>
            <a:xfrm>
              <a:off x="0" y="6477000"/>
              <a:ext cx="9144000" cy="39052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3569" eaLnBrk="0" fontAlgn="base" hangingPunct="0">
                <a:spcBef>
                  <a:spcPct val="0"/>
                </a:spcBef>
                <a:spcAft>
                  <a:spcPct val="0"/>
                </a:spcAft>
                <a:defRPr/>
              </a:pPr>
              <a:endParaRPr lang="en-US" sz="1500">
                <a:solidFill>
                  <a:srgbClr val="009894"/>
                </a:solidFill>
                <a:latin typeface="Calibri" panose="020F0502020204030204"/>
              </a:endParaRPr>
            </a:p>
          </p:txBody>
        </p:sp>
        <p:sp>
          <p:nvSpPr>
            <p:cNvPr id="12" name="Triangle 2">
              <a:extLst>
                <a:ext uri="{FF2B5EF4-FFF2-40B4-BE49-F238E27FC236}">
                  <a16:creationId xmlns:a16="http://schemas.microsoft.com/office/drawing/2014/main" id="{BD3FF251-7C82-6E42-8F66-6686C4BFB0AD}"/>
                </a:ext>
              </a:extLst>
            </p:cNvPr>
            <p:cNvSpPr/>
            <p:nvPr/>
          </p:nvSpPr>
          <p:spPr>
            <a:xfrm rot="16200000" flipV="1">
              <a:off x="576262" y="6510337"/>
              <a:ext cx="381000" cy="314325"/>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3569" eaLnBrk="0" fontAlgn="base" hangingPunct="0">
                <a:spcBef>
                  <a:spcPct val="0"/>
                </a:spcBef>
                <a:spcAft>
                  <a:spcPct val="0"/>
                </a:spcAft>
                <a:defRPr/>
              </a:pPr>
              <a:endParaRPr lang="en-US" sz="1500">
                <a:solidFill>
                  <a:srgbClr val="FFFFFF"/>
                </a:solidFill>
                <a:latin typeface="Calibri" panose="020F0502020204030204"/>
              </a:endParaRPr>
            </a:p>
          </p:txBody>
        </p:sp>
        <p:sp>
          <p:nvSpPr>
            <p:cNvPr id="13" name="Triangle 2">
              <a:extLst>
                <a:ext uri="{FF2B5EF4-FFF2-40B4-BE49-F238E27FC236}">
                  <a16:creationId xmlns:a16="http://schemas.microsoft.com/office/drawing/2014/main" id="{BD3FF251-7C82-6E42-8F66-6686C4BFB0AD}"/>
                </a:ext>
              </a:extLst>
            </p:cNvPr>
            <p:cNvSpPr/>
            <p:nvPr/>
          </p:nvSpPr>
          <p:spPr>
            <a:xfrm rot="16200000" flipV="1">
              <a:off x="1038222" y="6510336"/>
              <a:ext cx="381001" cy="314325"/>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3569" eaLnBrk="0" fontAlgn="base" hangingPunct="0">
                <a:spcBef>
                  <a:spcPct val="0"/>
                </a:spcBef>
                <a:spcAft>
                  <a:spcPct val="0"/>
                </a:spcAft>
                <a:defRPr/>
              </a:pPr>
              <a:endParaRPr lang="en-US" sz="1500">
                <a:solidFill>
                  <a:srgbClr val="FFFFFF"/>
                </a:solidFill>
                <a:latin typeface="Calibri" panose="020F0502020204030204"/>
              </a:endParaRPr>
            </a:p>
          </p:txBody>
        </p:sp>
      </p:grpSp>
      <p:pic>
        <p:nvPicPr>
          <p:cNvPr id="14" name="Picture 13">
            <a:extLst>
              <a:ext uri="{FF2B5EF4-FFF2-40B4-BE49-F238E27FC236}">
                <a16:creationId xmlns:a16="http://schemas.microsoft.com/office/drawing/2014/main" id="{EA6B368E-F991-434D-87B0-9158741C47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6476998"/>
            <a:ext cx="533400" cy="322324"/>
          </a:xfrm>
          <a:prstGeom prst="rect">
            <a:avLst/>
          </a:prstGeom>
        </p:spPr>
      </p:pic>
      <p:sp>
        <p:nvSpPr>
          <p:cNvPr id="15" name="TextBox 14"/>
          <p:cNvSpPr txBox="1"/>
          <p:nvPr/>
        </p:nvSpPr>
        <p:spPr>
          <a:xfrm>
            <a:off x="7739060" y="6546522"/>
            <a:ext cx="947740" cy="276999"/>
          </a:xfrm>
          <a:prstGeom prst="rect">
            <a:avLst/>
          </a:prstGeom>
          <a:noFill/>
        </p:spPr>
        <p:txBody>
          <a:bodyPr wrap="square" rtlCol="0">
            <a:spAutoFit/>
          </a:bodyPr>
          <a:lstStyle/>
          <a:p>
            <a:r>
              <a:rPr lang="en-US" sz="1200" dirty="0">
                <a:solidFill>
                  <a:schemeClr val="bg1"/>
                </a:solidFill>
              </a:rPr>
              <a:t>Page 6</a:t>
            </a:r>
            <a:r>
              <a:rPr lang="en-US" sz="1200" dirty="0"/>
              <a:t> </a:t>
            </a:r>
            <a:r>
              <a:rPr lang="en-US" sz="1200" dirty="0">
                <a:solidFill>
                  <a:srgbClr val="FFC000"/>
                </a:solidFill>
                <a:latin typeface="Calibri" panose="020F0502020204030204" pitchFamily="34" charset="0"/>
                <a:cs typeface="Calibri" panose="020F0502020204030204" pitchFamily="34" charset="0"/>
              </a:rPr>
              <a:t>│</a:t>
            </a:r>
            <a:endParaRPr lang="en-US" sz="1200" dirty="0">
              <a:solidFill>
                <a:srgbClr val="FFC000"/>
              </a:solidFill>
            </a:endParaRPr>
          </a:p>
        </p:txBody>
      </p:sp>
      <p:pic>
        <p:nvPicPr>
          <p:cNvPr id="3" name="Picture 3" descr="A close up of text on a white background&#10;&#10;Description automatically generated">
            <a:extLst>
              <a:ext uri="{FF2B5EF4-FFF2-40B4-BE49-F238E27FC236}">
                <a16:creationId xmlns:a16="http://schemas.microsoft.com/office/drawing/2014/main" id="{7E974F13-B86B-409E-BF27-CE0AA8163615}"/>
              </a:ext>
            </a:extLst>
          </p:cNvPr>
          <p:cNvPicPr>
            <a:picLocks noChangeAspect="1"/>
          </p:cNvPicPr>
          <p:nvPr/>
        </p:nvPicPr>
        <p:blipFill>
          <a:blip r:embed="rId4"/>
          <a:stretch>
            <a:fillRect/>
          </a:stretch>
        </p:blipFill>
        <p:spPr>
          <a:xfrm>
            <a:off x="891425" y="1381457"/>
            <a:ext cx="7292223" cy="4439709"/>
          </a:xfrm>
          <a:prstGeom prst="rect">
            <a:avLst/>
          </a:prstGeom>
        </p:spPr>
      </p:pic>
    </p:spTree>
    <p:extLst>
      <p:ext uri="{BB962C8B-B14F-4D97-AF65-F5344CB8AC3E}">
        <p14:creationId xmlns:p14="http://schemas.microsoft.com/office/powerpoint/2010/main" val="3897228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52574" cy="1016639"/>
          </a:xfrm>
        </p:spPr>
        <p:txBody>
          <a:bodyPr>
            <a:normAutofit/>
          </a:bodyPr>
          <a:lstStyle/>
          <a:p>
            <a:r>
              <a:rPr lang="en-US" sz="3200" i="1">
                <a:solidFill>
                  <a:srgbClr val="C00000"/>
                </a:solidFill>
                <a:latin typeface="Arial" panose="020B0604020202020204" pitchFamily="34" charset="0"/>
                <a:cs typeface="Arial" panose="020B0604020202020204" pitchFamily="34" charset="0"/>
              </a:rPr>
              <a:t>Credit Student Demographics</a:t>
            </a:r>
          </a:p>
        </p:txBody>
      </p:sp>
      <p:sp>
        <p:nvSpPr>
          <p:cNvPr id="5" name="Rectangle 4">
            <a:extLst>
              <a:ext uri="{FF2B5EF4-FFF2-40B4-BE49-F238E27FC236}">
                <a16:creationId xmlns:a16="http://schemas.microsoft.com/office/drawing/2014/main" id="{28D30220-9332-4CE2-8FB3-851A6A3EC043}"/>
              </a:ext>
            </a:extLst>
          </p:cNvPr>
          <p:cNvSpPr/>
          <p:nvPr/>
        </p:nvSpPr>
        <p:spPr>
          <a:xfrm>
            <a:off x="1090610" y="6084567"/>
            <a:ext cx="7410450" cy="253916"/>
          </a:xfrm>
          <a:prstGeom prst="rect">
            <a:avLst/>
          </a:prstGeom>
        </p:spPr>
        <p:txBody>
          <a:bodyPr wrap="square" lIns="91440" tIns="45720" rIns="91440" bIns="45720" anchor="t">
            <a:spAutoFit/>
          </a:bodyPr>
          <a:lstStyle/>
          <a:p>
            <a:pPr algn="ctr">
              <a:defRPr/>
            </a:pPr>
            <a:r>
              <a:rPr kumimoji="0" lang="en-US" sz="1050" b="0" i="0" u="none" strike="noStrike" kern="1200" cap="none" spc="0" normalizeH="0" baseline="0" noProof="0">
                <a:ln>
                  <a:noFill/>
                </a:ln>
                <a:solidFill>
                  <a:srgbClr val="000000"/>
                </a:solidFill>
                <a:effectLst/>
                <a:uLnTx/>
                <a:uFillTx/>
                <a:latin typeface="Calibri"/>
                <a:cs typeface="Calibri"/>
              </a:rPr>
              <a:t>Source: BCCC Performance Accountability Report for MHEC</a:t>
            </a:r>
            <a:r>
              <a:rPr lang="en-US" sz="1050">
                <a:solidFill>
                  <a:srgbClr val="000000"/>
                </a:solidFill>
                <a:latin typeface="Calibri"/>
                <a:cs typeface="Calibri"/>
              </a:rPr>
              <a:t> </a:t>
            </a:r>
            <a:r>
              <a:rPr lang="en-US" sz="1050">
                <a:latin typeface="Palatino Linotype"/>
              </a:rPr>
              <a:t> </a:t>
            </a:r>
            <a:endParaRPr kumimoji="0" lang="en-US" sz="1050" b="0" i="0" u="none" strike="noStrike" kern="1200" cap="none" spc="0" normalizeH="0" baseline="0" noProof="0">
              <a:ln>
                <a:noFill/>
              </a:ln>
              <a:effectLst/>
              <a:uLnTx/>
              <a:uFillTx/>
              <a:latin typeface="Palatino Linotype"/>
              <a:ea typeface="+mn-ea"/>
              <a:cs typeface="+mn-cs"/>
            </a:endParaRPr>
          </a:p>
        </p:txBody>
      </p:sp>
      <p:grpSp>
        <p:nvGrpSpPr>
          <p:cNvPr id="7" name="Group 6"/>
          <p:cNvGrpSpPr/>
          <p:nvPr/>
        </p:nvGrpSpPr>
        <p:grpSpPr>
          <a:xfrm>
            <a:off x="0" y="-16353"/>
            <a:ext cx="9153525" cy="308255"/>
            <a:chOff x="0" y="-16353"/>
            <a:chExt cx="9153525" cy="308255"/>
          </a:xfrm>
        </p:grpSpPr>
        <p:sp>
          <p:nvSpPr>
            <p:cNvPr id="8" name="TextBox 7"/>
            <p:cNvSpPr txBox="1"/>
            <p:nvPr/>
          </p:nvSpPr>
          <p:spPr>
            <a:xfrm>
              <a:off x="0" y="-16353"/>
              <a:ext cx="4572000" cy="307777"/>
            </a:xfrm>
            <a:prstGeom prst="rect">
              <a:avLst/>
            </a:prstGeom>
            <a:solidFill>
              <a:srgbClr val="FFC102"/>
            </a:solidFill>
          </p:spPr>
          <p:txBody>
            <a:bodyPr wrap="square" rtlCol="0">
              <a:spAutoFit/>
            </a:bodyPr>
            <a:lstStyle/>
            <a:p>
              <a:pPr algn="ctr"/>
              <a:r>
                <a:rPr lang="en-US" sz="1400" b="1"/>
                <a:t>Operating &amp; Capital Budget</a:t>
              </a:r>
            </a:p>
          </p:txBody>
        </p:sp>
        <p:sp>
          <p:nvSpPr>
            <p:cNvPr id="9" name="TextBox 8"/>
            <p:cNvSpPr txBox="1"/>
            <p:nvPr/>
          </p:nvSpPr>
          <p:spPr>
            <a:xfrm>
              <a:off x="4572000" y="-15875"/>
              <a:ext cx="4581525" cy="307777"/>
            </a:xfrm>
            <a:prstGeom prst="rect">
              <a:avLst/>
            </a:prstGeom>
            <a:solidFill>
              <a:schemeClr val="tx1"/>
            </a:solidFill>
          </p:spPr>
          <p:txBody>
            <a:bodyPr wrap="square" rtlCol="0">
              <a:spAutoFit/>
            </a:bodyPr>
            <a:lstStyle/>
            <a:p>
              <a:pPr algn="ctr"/>
              <a:r>
                <a:rPr lang="en-US" sz="1400" b="1">
                  <a:solidFill>
                    <a:schemeClr val="bg1"/>
                  </a:solidFill>
                </a:rPr>
                <a:t>Baltimore City Community College</a:t>
              </a:r>
            </a:p>
          </p:txBody>
        </p:sp>
      </p:grpSp>
      <p:grpSp>
        <p:nvGrpSpPr>
          <p:cNvPr id="10" name="Group 9"/>
          <p:cNvGrpSpPr/>
          <p:nvPr/>
        </p:nvGrpSpPr>
        <p:grpSpPr>
          <a:xfrm>
            <a:off x="0" y="6476998"/>
            <a:ext cx="9144000" cy="390527"/>
            <a:chOff x="0" y="6476998"/>
            <a:chExt cx="9144000" cy="390527"/>
          </a:xfrm>
        </p:grpSpPr>
        <p:sp>
          <p:nvSpPr>
            <p:cNvPr id="11" name="Rectangle 10">
              <a:extLst>
                <a:ext uri="{FF2B5EF4-FFF2-40B4-BE49-F238E27FC236}">
                  <a16:creationId xmlns:a16="http://schemas.microsoft.com/office/drawing/2014/main" id="{F30A8804-E41D-6146-961E-102E70C70B01}"/>
                </a:ext>
              </a:extLst>
            </p:cNvPr>
            <p:cNvSpPr/>
            <p:nvPr/>
          </p:nvSpPr>
          <p:spPr>
            <a:xfrm>
              <a:off x="0" y="6477000"/>
              <a:ext cx="9144000" cy="39052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3569" eaLnBrk="0" fontAlgn="base" hangingPunct="0">
                <a:spcBef>
                  <a:spcPct val="0"/>
                </a:spcBef>
                <a:spcAft>
                  <a:spcPct val="0"/>
                </a:spcAft>
                <a:defRPr/>
              </a:pPr>
              <a:endParaRPr lang="en-US" sz="1500">
                <a:solidFill>
                  <a:srgbClr val="009894"/>
                </a:solidFill>
                <a:latin typeface="Calibri" panose="020F0502020204030204"/>
              </a:endParaRPr>
            </a:p>
          </p:txBody>
        </p:sp>
        <p:sp>
          <p:nvSpPr>
            <p:cNvPr id="12" name="Triangle 2">
              <a:extLst>
                <a:ext uri="{FF2B5EF4-FFF2-40B4-BE49-F238E27FC236}">
                  <a16:creationId xmlns:a16="http://schemas.microsoft.com/office/drawing/2014/main" id="{BD3FF251-7C82-6E42-8F66-6686C4BFB0AD}"/>
                </a:ext>
              </a:extLst>
            </p:cNvPr>
            <p:cNvSpPr/>
            <p:nvPr/>
          </p:nvSpPr>
          <p:spPr>
            <a:xfrm rot="16200000" flipV="1">
              <a:off x="576262" y="6510337"/>
              <a:ext cx="381000" cy="314325"/>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3569" eaLnBrk="0" fontAlgn="base" hangingPunct="0">
                <a:spcBef>
                  <a:spcPct val="0"/>
                </a:spcBef>
                <a:spcAft>
                  <a:spcPct val="0"/>
                </a:spcAft>
                <a:defRPr/>
              </a:pPr>
              <a:endParaRPr lang="en-US" sz="1500">
                <a:solidFill>
                  <a:srgbClr val="FFFFFF"/>
                </a:solidFill>
                <a:latin typeface="Calibri" panose="020F0502020204030204"/>
              </a:endParaRPr>
            </a:p>
          </p:txBody>
        </p:sp>
        <p:sp>
          <p:nvSpPr>
            <p:cNvPr id="13" name="Triangle 2">
              <a:extLst>
                <a:ext uri="{FF2B5EF4-FFF2-40B4-BE49-F238E27FC236}">
                  <a16:creationId xmlns:a16="http://schemas.microsoft.com/office/drawing/2014/main" id="{BD3FF251-7C82-6E42-8F66-6686C4BFB0AD}"/>
                </a:ext>
              </a:extLst>
            </p:cNvPr>
            <p:cNvSpPr/>
            <p:nvPr/>
          </p:nvSpPr>
          <p:spPr>
            <a:xfrm rot="16200000" flipV="1">
              <a:off x="1038222" y="6510336"/>
              <a:ext cx="381001" cy="314325"/>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3569" eaLnBrk="0" fontAlgn="base" hangingPunct="0">
                <a:spcBef>
                  <a:spcPct val="0"/>
                </a:spcBef>
                <a:spcAft>
                  <a:spcPct val="0"/>
                </a:spcAft>
                <a:defRPr/>
              </a:pPr>
              <a:endParaRPr lang="en-US" sz="1500">
                <a:solidFill>
                  <a:srgbClr val="FFFFFF"/>
                </a:solidFill>
                <a:latin typeface="Calibri" panose="020F0502020204030204"/>
              </a:endParaRPr>
            </a:p>
          </p:txBody>
        </p:sp>
      </p:grpSp>
      <p:pic>
        <p:nvPicPr>
          <p:cNvPr id="14" name="Picture 13">
            <a:extLst>
              <a:ext uri="{FF2B5EF4-FFF2-40B4-BE49-F238E27FC236}">
                <a16:creationId xmlns:a16="http://schemas.microsoft.com/office/drawing/2014/main" id="{EA6B368E-F991-434D-87B0-9158741C47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6476998"/>
            <a:ext cx="533400" cy="322324"/>
          </a:xfrm>
          <a:prstGeom prst="rect">
            <a:avLst/>
          </a:prstGeom>
        </p:spPr>
      </p:pic>
      <p:sp>
        <p:nvSpPr>
          <p:cNvPr id="16" name="TextBox 15"/>
          <p:cNvSpPr txBox="1"/>
          <p:nvPr/>
        </p:nvSpPr>
        <p:spPr>
          <a:xfrm>
            <a:off x="7739060" y="6546522"/>
            <a:ext cx="947740" cy="276999"/>
          </a:xfrm>
          <a:prstGeom prst="rect">
            <a:avLst/>
          </a:prstGeom>
          <a:noFill/>
        </p:spPr>
        <p:txBody>
          <a:bodyPr wrap="square" rtlCol="0">
            <a:spAutoFit/>
          </a:bodyPr>
          <a:lstStyle/>
          <a:p>
            <a:r>
              <a:rPr lang="en-US" sz="1200" dirty="0">
                <a:solidFill>
                  <a:schemeClr val="bg1"/>
                </a:solidFill>
              </a:rPr>
              <a:t>Page 7</a:t>
            </a:r>
            <a:r>
              <a:rPr lang="en-US" sz="1200" dirty="0"/>
              <a:t> </a:t>
            </a:r>
            <a:r>
              <a:rPr lang="en-US" sz="1200" dirty="0">
                <a:solidFill>
                  <a:srgbClr val="FFC000"/>
                </a:solidFill>
                <a:latin typeface="Calibri" panose="020F0502020204030204" pitchFamily="34" charset="0"/>
                <a:cs typeface="Calibri" panose="020F0502020204030204" pitchFamily="34" charset="0"/>
              </a:rPr>
              <a:t>│</a:t>
            </a:r>
            <a:endParaRPr lang="en-US" sz="1200" dirty="0">
              <a:solidFill>
                <a:srgbClr val="FFC000"/>
              </a:solidFill>
            </a:endParaRPr>
          </a:p>
        </p:txBody>
      </p:sp>
      <p:pic>
        <p:nvPicPr>
          <p:cNvPr id="3" name="Picture 3" descr="A screenshot of a cell phone&#10;&#10;Description automatically generated">
            <a:extLst>
              <a:ext uri="{FF2B5EF4-FFF2-40B4-BE49-F238E27FC236}">
                <a16:creationId xmlns:a16="http://schemas.microsoft.com/office/drawing/2014/main" id="{3547EE3D-8AAF-451E-A25C-C2D74F0313BE}"/>
              </a:ext>
            </a:extLst>
          </p:cNvPr>
          <p:cNvPicPr>
            <a:picLocks noChangeAspect="1"/>
          </p:cNvPicPr>
          <p:nvPr/>
        </p:nvPicPr>
        <p:blipFill rotWithShape="1">
          <a:blip r:embed="rId4"/>
          <a:srcRect l="1208" t="2445" r="2417" b="244"/>
          <a:stretch/>
        </p:blipFill>
        <p:spPr>
          <a:xfrm>
            <a:off x="788039" y="1358718"/>
            <a:ext cx="7326785" cy="4576943"/>
          </a:xfrm>
          <a:prstGeom prst="rect">
            <a:avLst/>
          </a:prstGeom>
        </p:spPr>
      </p:pic>
    </p:spTree>
    <p:extLst>
      <p:ext uri="{BB962C8B-B14F-4D97-AF65-F5344CB8AC3E}">
        <p14:creationId xmlns:p14="http://schemas.microsoft.com/office/powerpoint/2010/main" val="1647457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2280"/>
            <a:ext cx="8229600" cy="669407"/>
          </a:xfrm>
        </p:spPr>
        <p:txBody>
          <a:bodyPr>
            <a:noAutofit/>
          </a:bodyPr>
          <a:lstStyle/>
          <a:p>
            <a:r>
              <a:rPr lang="en-US" sz="2600" i="1">
                <a:solidFill>
                  <a:srgbClr val="C00000"/>
                </a:solidFill>
                <a:latin typeface="Arial"/>
                <a:cs typeface="Arial"/>
              </a:rPr>
              <a:t>CARES ACT FUNDING – PROGRAMMATIC IMPACT</a:t>
            </a:r>
            <a:endParaRPr lang="en-US" sz="2600"/>
          </a:p>
        </p:txBody>
      </p:sp>
      <p:grpSp>
        <p:nvGrpSpPr>
          <p:cNvPr id="7" name="Group 6"/>
          <p:cNvGrpSpPr/>
          <p:nvPr/>
        </p:nvGrpSpPr>
        <p:grpSpPr>
          <a:xfrm>
            <a:off x="0" y="-16353"/>
            <a:ext cx="9153525" cy="308255"/>
            <a:chOff x="0" y="-16353"/>
            <a:chExt cx="9153525" cy="308255"/>
          </a:xfrm>
        </p:grpSpPr>
        <p:sp>
          <p:nvSpPr>
            <p:cNvPr id="8" name="TextBox 7"/>
            <p:cNvSpPr txBox="1"/>
            <p:nvPr/>
          </p:nvSpPr>
          <p:spPr>
            <a:xfrm>
              <a:off x="0" y="-16353"/>
              <a:ext cx="4572000" cy="307777"/>
            </a:xfrm>
            <a:prstGeom prst="rect">
              <a:avLst/>
            </a:prstGeom>
            <a:solidFill>
              <a:srgbClr val="FFC102"/>
            </a:solidFill>
          </p:spPr>
          <p:txBody>
            <a:bodyPr wrap="square" rtlCol="0">
              <a:spAutoFit/>
            </a:bodyPr>
            <a:lstStyle/>
            <a:p>
              <a:pPr algn="ctr"/>
              <a:r>
                <a:rPr lang="en-US" sz="1400" b="1"/>
                <a:t>Operating &amp; Capital Budget</a:t>
              </a:r>
            </a:p>
          </p:txBody>
        </p:sp>
        <p:sp>
          <p:nvSpPr>
            <p:cNvPr id="9" name="TextBox 8"/>
            <p:cNvSpPr txBox="1"/>
            <p:nvPr/>
          </p:nvSpPr>
          <p:spPr>
            <a:xfrm>
              <a:off x="4572000" y="-15875"/>
              <a:ext cx="4581525" cy="307777"/>
            </a:xfrm>
            <a:prstGeom prst="rect">
              <a:avLst/>
            </a:prstGeom>
            <a:solidFill>
              <a:schemeClr val="tx1"/>
            </a:solidFill>
          </p:spPr>
          <p:txBody>
            <a:bodyPr wrap="square" rtlCol="0">
              <a:spAutoFit/>
            </a:bodyPr>
            <a:lstStyle/>
            <a:p>
              <a:pPr algn="ctr"/>
              <a:r>
                <a:rPr lang="en-US" sz="1400" b="1">
                  <a:solidFill>
                    <a:schemeClr val="bg1"/>
                  </a:solidFill>
                </a:rPr>
                <a:t>Baltimore City Community College</a:t>
              </a:r>
            </a:p>
          </p:txBody>
        </p:sp>
      </p:grpSp>
      <p:grpSp>
        <p:nvGrpSpPr>
          <p:cNvPr id="10" name="Group 9"/>
          <p:cNvGrpSpPr/>
          <p:nvPr/>
        </p:nvGrpSpPr>
        <p:grpSpPr>
          <a:xfrm>
            <a:off x="0" y="6476998"/>
            <a:ext cx="9144000" cy="390527"/>
            <a:chOff x="0" y="6476998"/>
            <a:chExt cx="9144000" cy="390527"/>
          </a:xfrm>
        </p:grpSpPr>
        <p:sp>
          <p:nvSpPr>
            <p:cNvPr id="11" name="Rectangle 10">
              <a:extLst>
                <a:ext uri="{FF2B5EF4-FFF2-40B4-BE49-F238E27FC236}">
                  <a16:creationId xmlns:a16="http://schemas.microsoft.com/office/drawing/2014/main" id="{F30A8804-E41D-6146-961E-102E70C70B01}"/>
                </a:ext>
              </a:extLst>
            </p:cNvPr>
            <p:cNvSpPr/>
            <p:nvPr/>
          </p:nvSpPr>
          <p:spPr>
            <a:xfrm>
              <a:off x="0" y="6477000"/>
              <a:ext cx="9144000" cy="39052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3569" eaLnBrk="0" fontAlgn="base" hangingPunct="0">
                <a:spcBef>
                  <a:spcPct val="0"/>
                </a:spcBef>
                <a:spcAft>
                  <a:spcPct val="0"/>
                </a:spcAft>
                <a:defRPr/>
              </a:pPr>
              <a:endParaRPr lang="en-US" sz="1500">
                <a:solidFill>
                  <a:srgbClr val="009894"/>
                </a:solidFill>
                <a:latin typeface="Calibri" panose="020F0502020204030204"/>
              </a:endParaRPr>
            </a:p>
          </p:txBody>
        </p:sp>
        <p:sp>
          <p:nvSpPr>
            <p:cNvPr id="12" name="Triangle 2">
              <a:extLst>
                <a:ext uri="{FF2B5EF4-FFF2-40B4-BE49-F238E27FC236}">
                  <a16:creationId xmlns:a16="http://schemas.microsoft.com/office/drawing/2014/main" id="{BD3FF251-7C82-6E42-8F66-6686C4BFB0AD}"/>
                </a:ext>
              </a:extLst>
            </p:cNvPr>
            <p:cNvSpPr/>
            <p:nvPr/>
          </p:nvSpPr>
          <p:spPr>
            <a:xfrm rot="16200000" flipV="1">
              <a:off x="576262" y="6510337"/>
              <a:ext cx="381000" cy="314325"/>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3569" eaLnBrk="0" fontAlgn="base" hangingPunct="0">
                <a:spcBef>
                  <a:spcPct val="0"/>
                </a:spcBef>
                <a:spcAft>
                  <a:spcPct val="0"/>
                </a:spcAft>
                <a:defRPr/>
              </a:pPr>
              <a:endParaRPr lang="en-US" sz="1500">
                <a:solidFill>
                  <a:srgbClr val="FFFFFF"/>
                </a:solidFill>
                <a:latin typeface="Calibri" panose="020F0502020204030204"/>
              </a:endParaRPr>
            </a:p>
          </p:txBody>
        </p:sp>
        <p:sp>
          <p:nvSpPr>
            <p:cNvPr id="13" name="Triangle 2">
              <a:extLst>
                <a:ext uri="{FF2B5EF4-FFF2-40B4-BE49-F238E27FC236}">
                  <a16:creationId xmlns:a16="http://schemas.microsoft.com/office/drawing/2014/main" id="{BD3FF251-7C82-6E42-8F66-6686C4BFB0AD}"/>
                </a:ext>
              </a:extLst>
            </p:cNvPr>
            <p:cNvSpPr/>
            <p:nvPr/>
          </p:nvSpPr>
          <p:spPr>
            <a:xfrm rot="16200000" flipV="1">
              <a:off x="1038222" y="6510336"/>
              <a:ext cx="381001" cy="314325"/>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3569" eaLnBrk="0" fontAlgn="base" hangingPunct="0">
                <a:spcBef>
                  <a:spcPct val="0"/>
                </a:spcBef>
                <a:spcAft>
                  <a:spcPct val="0"/>
                </a:spcAft>
                <a:defRPr/>
              </a:pPr>
              <a:endParaRPr lang="en-US" sz="1500">
                <a:solidFill>
                  <a:srgbClr val="FFFFFF"/>
                </a:solidFill>
                <a:latin typeface="Calibri" panose="020F0502020204030204"/>
              </a:endParaRPr>
            </a:p>
          </p:txBody>
        </p:sp>
      </p:grpSp>
      <p:pic>
        <p:nvPicPr>
          <p:cNvPr id="14" name="Picture 13">
            <a:extLst>
              <a:ext uri="{FF2B5EF4-FFF2-40B4-BE49-F238E27FC236}">
                <a16:creationId xmlns:a16="http://schemas.microsoft.com/office/drawing/2014/main" id="{EA6B368E-F991-434D-87B0-9158741C47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6476998"/>
            <a:ext cx="533400" cy="322324"/>
          </a:xfrm>
          <a:prstGeom prst="rect">
            <a:avLst/>
          </a:prstGeom>
        </p:spPr>
      </p:pic>
      <p:sp>
        <p:nvSpPr>
          <p:cNvPr id="15" name="TextBox 14"/>
          <p:cNvSpPr txBox="1"/>
          <p:nvPr/>
        </p:nvSpPr>
        <p:spPr>
          <a:xfrm>
            <a:off x="7739060" y="6546522"/>
            <a:ext cx="947740" cy="276999"/>
          </a:xfrm>
          <a:prstGeom prst="rect">
            <a:avLst/>
          </a:prstGeom>
          <a:noFill/>
        </p:spPr>
        <p:txBody>
          <a:bodyPr wrap="square" lIns="91440" tIns="45720" rIns="91440" bIns="45720" rtlCol="0" anchor="t">
            <a:spAutoFit/>
          </a:bodyPr>
          <a:lstStyle/>
          <a:p>
            <a:r>
              <a:rPr lang="en-US" sz="1200">
                <a:solidFill>
                  <a:schemeClr val="bg1"/>
                </a:solidFill>
              </a:rPr>
              <a:t>Page 8</a:t>
            </a:r>
            <a:r>
              <a:rPr lang="en-US" sz="1200"/>
              <a:t> </a:t>
            </a:r>
            <a:r>
              <a:rPr lang="en-US" sz="1200">
                <a:solidFill>
                  <a:srgbClr val="FFC000"/>
                </a:solidFill>
                <a:latin typeface="Calibri"/>
                <a:cs typeface="Calibri"/>
              </a:rPr>
              <a:t>│</a:t>
            </a:r>
          </a:p>
        </p:txBody>
      </p:sp>
      <p:graphicFrame>
        <p:nvGraphicFramePr>
          <p:cNvPr id="4" name="Table 4">
            <a:extLst>
              <a:ext uri="{FF2B5EF4-FFF2-40B4-BE49-F238E27FC236}">
                <a16:creationId xmlns:a16="http://schemas.microsoft.com/office/drawing/2014/main" id="{24C05013-46BC-43F6-AC45-4FF1F6F91BBD}"/>
              </a:ext>
            </a:extLst>
          </p:cNvPr>
          <p:cNvGraphicFramePr>
            <a:graphicFrameLocks noGrp="1"/>
          </p:cNvGraphicFramePr>
          <p:nvPr>
            <p:extLst>
              <p:ext uri="{D42A27DB-BD31-4B8C-83A1-F6EECF244321}">
                <p14:modId xmlns:p14="http://schemas.microsoft.com/office/powerpoint/2010/main" val="898858631"/>
              </p:ext>
            </p:extLst>
          </p:nvPr>
        </p:nvGraphicFramePr>
        <p:xfrm>
          <a:off x="734218" y="1418432"/>
          <a:ext cx="7554068" cy="3722937"/>
        </p:xfrm>
        <a:graphic>
          <a:graphicData uri="http://schemas.openxmlformats.org/drawingml/2006/table">
            <a:tbl>
              <a:tblPr firstRow="1" bandRow="1">
                <a:tableStyleId>{5C22544A-7EE6-4342-B048-85BDC9FD1C3A}</a:tableStyleId>
              </a:tblPr>
              <a:tblGrid>
                <a:gridCol w="1757149">
                  <a:extLst>
                    <a:ext uri="{9D8B030D-6E8A-4147-A177-3AD203B41FA5}">
                      <a16:colId xmlns:a16="http://schemas.microsoft.com/office/drawing/2014/main" val="1030522103"/>
                    </a:ext>
                  </a:extLst>
                </a:gridCol>
                <a:gridCol w="1284949">
                  <a:extLst>
                    <a:ext uri="{9D8B030D-6E8A-4147-A177-3AD203B41FA5}">
                      <a16:colId xmlns:a16="http://schemas.microsoft.com/office/drawing/2014/main" val="1325835330"/>
                    </a:ext>
                  </a:extLst>
                </a:gridCol>
                <a:gridCol w="1503990">
                  <a:extLst>
                    <a:ext uri="{9D8B030D-6E8A-4147-A177-3AD203B41FA5}">
                      <a16:colId xmlns:a16="http://schemas.microsoft.com/office/drawing/2014/main" val="2328673337"/>
                    </a:ext>
                  </a:extLst>
                </a:gridCol>
                <a:gridCol w="1503990">
                  <a:extLst>
                    <a:ext uri="{9D8B030D-6E8A-4147-A177-3AD203B41FA5}">
                      <a16:colId xmlns:a16="http://schemas.microsoft.com/office/drawing/2014/main" val="1470334962"/>
                    </a:ext>
                  </a:extLst>
                </a:gridCol>
                <a:gridCol w="1503990">
                  <a:extLst>
                    <a:ext uri="{9D8B030D-6E8A-4147-A177-3AD203B41FA5}">
                      <a16:colId xmlns:a16="http://schemas.microsoft.com/office/drawing/2014/main" val="1596237682"/>
                    </a:ext>
                  </a:extLst>
                </a:gridCol>
              </a:tblGrid>
              <a:tr h="374403">
                <a:tc>
                  <a:txBody>
                    <a:bodyPr/>
                    <a:lstStyle/>
                    <a:p>
                      <a:pPr algn="ctr"/>
                      <a:r>
                        <a:rPr lang="en-US" sz="1600" dirty="0"/>
                        <a:t>FY 2020</a:t>
                      </a:r>
                    </a:p>
                  </a:txBody>
                  <a:tcPr/>
                </a:tc>
                <a:tc>
                  <a:txBody>
                    <a:bodyPr/>
                    <a:lstStyle/>
                    <a:p>
                      <a:pPr lvl="0" algn="ctr">
                        <a:buNone/>
                      </a:pPr>
                      <a:r>
                        <a:rPr lang="en-US" sz="1600" dirty="0"/>
                        <a:t>Allocation</a:t>
                      </a:r>
                    </a:p>
                  </a:txBody>
                  <a:tcPr/>
                </a:tc>
                <a:tc>
                  <a:txBody>
                    <a:bodyPr/>
                    <a:lstStyle/>
                    <a:p>
                      <a:pPr lvl="0" algn="ctr">
                        <a:buNone/>
                      </a:pPr>
                      <a:r>
                        <a:rPr lang="en-US" sz="1600" dirty="0"/>
                        <a:t>Spent</a:t>
                      </a:r>
                    </a:p>
                  </a:txBody>
                  <a:tcPr/>
                </a:tc>
                <a:tc>
                  <a:txBody>
                    <a:bodyPr/>
                    <a:lstStyle/>
                    <a:p>
                      <a:pPr lvl="0" algn="ctr">
                        <a:buNone/>
                      </a:pPr>
                      <a:r>
                        <a:rPr lang="en-US" sz="1600" dirty="0"/>
                        <a:t>Remaining</a:t>
                      </a:r>
                    </a:p>
                  </a:txBody>
                  <a:tcPr/>
                </a:tc>
                <a:tc>
                  <a:txBody>
                    <a:bodyPr/>
                    <a:lstStyle/>
                    <a:p>
                      <a:pPr algn="ctr"/>
                      <a:r>
                        <a:rPr lang="en-US" sz="1600" dirty="0"/>
                        <a:t>Use of Funds</a:t>
                      </a:r>
                    </a:p>
                  </a:txBody>
                  <a:tcPr/>
                </a:tc>
                <a:extLst>
                  <a:ext uri="{0D108BD9-81ED-4DB2-BD59-A6C34878D82A}">
                    <a16:rowId xmlns:a16="http://schemas.microsoft.com/office/drawing/2014/main" val="933979677"/>
                  </a:ext>
                </a:extLst>
              </a:tr>
              <a:tr h="374403">
                <a:tc>
                  <a:txBody>
                    <a:bodyPr/>
                    <a:lstStyle/>
                    <a:p>
                      <a:r>
                        <a:rPr lang="en-US" sz="1600" dirty="0"/>
                        <a:t>CARES - Students</a:t>
                      </a:r>
                    </a:p>
                  </a:txBody>
                  <a:tcPr/>
                </a:tc>
                <a:tc>
                  <a:txBody>
                    <a:bodyPr/>
                    <a:lstStyle/>
                    <a:p>
                      <a:pPr lvl="0">
                        <a:buNone/>
                      </a:pPr>
                      <a:r>
                        <a:rPr lang="en-US" sz="1600" b="0" i="0" u="none" strike="noStrike" noProof="0" dirty="0">
                          <a:latin typeface="Palatino Linotype"/>
                        </a:rPr>
                        <a:t>$1.4M</a:t>
                      </a:r>
                      <a:endParaRPr lang="en-US" sz="1600" dirty="0"/>
                    </a:p>
                  </a:txBody>
                  <a:tcPr/>
                </a:tc>
                <a:tc>
                  <a:txBody>
                    <a:bodyPr/>
                    <a:lstStyle/>
                    <a:p>
                      <a:r>
                        <a:rPr lang="en-US" sz="1600" dirty="0"/>
                        <a:t>$952K</a:t>
                      </a:r>
                    </a:p>
                  </a:txBody>
                  <a:tcPr/>
                </a:tc>
                <a:tc>
                  <a:txBody>
                    <a:bodyPr/>
                    <a:lstStyle/>
                    <a:p>
                      <a:pPr lvl="0">
                        <a:buNone/>
                      </a:pPr>
                      <a:r>
                        <a:rPr lang="en-US" sz="1600" dirty="0"/>
                        <a:t>$486K</a:t>
                      </a:r>
                    </a:p>
                  </a:txBody>
                  <a:tcPr/>
                </a:tc>
                <a:tc>
                  <a:txBody>
                    <a:bodyPr/>
                    <a:lstStyle/>
                    <a:p>
                      <a:pPr lvl="0">
                        <a:buNone/>
                      </a:pPr>
                      <a:r>
                        <a:rPr lang="en-US" sz="1600" dirty="0"/>
                        <a:t>Students</a:t>
                      </a:r>
                    </a:p>
                  </a:txBody>
                  <a:tcPr/>
                </a:tc>
                <a:extLst>
                  <a:ext uri="{0D108BD9-81ED-4DB2-BD59-A6C34878D82A}">
                    <a16:rowId xmlns:a16="http://schemas.microsoft.com/office/drawing/2014/main" val="3757473300"/>
                  </a:ext>
                </a:extLst>
              </a:tr>
              <a:tr h="374403">
                <a:tc>
                  <a:txBody>
                    <a:bodyPr/>
                    <a:lstStyle/>
                    <a:p>
                      <a:pPr lvl="0">
                        <a:buNone/>
                      </a:pPr>
                      <a:r>
                        <a:rPr lang="en-US" sz="1600" dirty="0"/>
                        <a:t>CARES – Institutional</a:t>
                      </a:r>
                    </a:p>
                  </a:txBody>
                  <a:tcPr/>
                </a:tc>
                <a:tc>
                  <a:txBody>
                    <a:bodyPr/>
                    <a:lstStyle/>
                    <a:p>
                      <a:pPr lvl="0">
                        <a:buNone/>
                      </a:pPr>
                      <a:r>
                        <a:rPr lang="en-US" sz="1600" dirty="0"/>
                        <a:t>$1.4</a:t>
                      </a:r>
                      <a:r>
                        <a:rPr lang="en-US" sz="1600" b="0" i="0" u="none" strike="noStrike" noProof="0" dirty="0">
                          <a:latin typeface="Palatino Linotype"/>
                        </a:rPr>
                        <a:t>M</a:t>
                      </a:r>
                      <a:endParaRPr lang="en-US" sz="1600" dirty="0"/>
                    </a:p>
                  </a:txBody>
                  <a:tcPr/>
                </a:tc>
                <a:tc>
                  <a:txBody>
                    <a:bodyPr/>
                    <a:lstStyle/>
                    <a:p>
                      <a:pPr lvl="0">
                        <a:buNone/>
                      </a:pPr>
                      <a:r>
                        <a:rPr lang="en-US" sz="1600" dirty="0"/>
                        <a:t>0</a:t>
                      </a:r>
                    </a:p>
                  </a:txBody>
                  <a:tcPr/>
                </a:tc>
                <a:tc>
                  <a:txBody>
                    <a:bodyPr/>
                    <a:lstStyle/>
                    <a:p>
                      <a:pPr lvl="0">
                        <a:buNone/>
                      </a:pPr>
                      <a:r>
                        <a:rPr lang="en-US" sz="1600" dirty="0"/>
                        <a:t>$1.4M</a:t>
                      </a:r>
                    </a:p>
                  </a:txBody>
                  <a:tcPr/>
                </a:tc>
                <a:tc>
                  <a:txBody>
                    <a:bodyPr/>
                    <a:lstStyle/>
                    <a:p>
                      <a:pPr lvl="0">
                        <a:buNone/>
                      </a:pPr>
                      <a:r>
                        <a:rPr lang="en-US" sz="1600" dirty="0"/>
                        <a:t>Institutional</a:t>
                      </a:r>
                    </a:p>
                  </a:txBody>
                  <a:tcPr/>
                </a:tc>
                <a:extLst>
                  <a:ext uri="{0D108BD9-81ED-4DB2-BD59-A6C34878D82A}">
                    <a16:rowId xmlns:a16="http://schemas.microsoft.com/office/drawing/2014/main" val="394747320"/>
                  </a:ext>
                </a:extLst>
              </a:tr>
              <a:tr h="374403">
                <a:tc>
                  <a:txBody>
                    <a:bodyPr/>
                    <a:lstStyle/>
                    <a:p>
                      <a:r>
                        <a:rPr lang="en-US" sz="1600" dirty="0"/>
                        <a:t>GEERS</a:t>
                      </a:r>
                    </a:p>
                  </a:txBody>
                  <a:tcPr/>
                </a:tc>
                <a:tc>
                  <a:txBody>
                    <a:bodyPr/>
                    <a:lstStyle/>
                    <a:p>
                      <a:pPr lvl="0">
                        <a:buNone/>
                      </a:pPr>
                      <a:r>
                        <a:rPr lang="en-US" sz="1600" dirty="0"/>
                        <a:t>$754K</a:t>
                      </a:r>
                    </a:p>
                  </a:txBody>
                  <a:tcPr/>
                </a:tc>
                <a:tc>
                  <a:txBody>
                    <a:bodyPr/>
                    <a:lstStyle/>
                    <a:p>
                      <a:r>
                        <a:rPr lang="en-US" sz="1600" dirty="0"/>
                        <a:t>$0</a:t>
                      </a:r>
                    </a:p>
                  </a:txBody>
                  <a:tcPr/>
                </a:tc>
                <a:tc>
                  <a:txBody>
                    <a:bodyPr/>
                    <a:lstStyle/>
                    <a:p>
                      <a:pPr lvl="0">
                        <a:buNone/>
                      </a:pPr>
                      <a:r>
                        <a:rPr lang="en-US" sz="1600" dirty="0"/>
                        <a:t>$754K</a:t>
                      </a:r>
                    </a:p>
                  </a:txBody>
                  <a:tcPr/>
                </a:tc>
                <a:tc>
                  <a:txBody>
                    <a:bodyPr/>
                    <a:lstStyle/>
                    <a:p>
                      <a:r>
                        <a:rPr lang="en-US" sz="1600" dirty="0"/>
                        <a:t>Career Development</a:t>
                      </a:r>
                    </a:p>
                  </a:txBody>
                  <a:tcPr/>
                </a:tc>
                <a:extLst>
                  <a:ext uri="{0D108BD9-81ED-4DB2-BD59-A6C34878D82A}">
                    <a16:rowId xmlns:a16="http://schemas.microsoft.com/office/drawing/2014/main" val="2506091141"/>
                  </a:ext>
                </a:extLst>
              </a:tr>
              <a:tr h="788214">
                <a:tc>
                  <a:txBody>
                    <a:bodyPr/>
                    <a:lstStyle/>
                    <a:p>
                      <a:pPr lvl="0">
                        <a:buNone/>
                      </a:pPr>
                      <a:r>
                        <a:rPr lang="en-US" sz="1600" dirty="0">
                          <a:solidFill>
                            <a:schemeClr val="tx1"/>
                          </a:solidFill>
                        </a:rPr>
                        <a:t>CoVID Expenses – State Aid</a:t>
                      </a:r>
                    </a:p>
                  </a:txBody>
                  <a:tcPr/>
                </a:tc>
                <a:tc>
                  <a:txBody>
                    <a:bodyPr/>
                    <a:lstStyle/>
                    <a:p>
                      <a:pPr lvl="0">
                        <a:buNone/>
                      </a:pPr>
                      <a:r>
                        <a:rPr lang="en-US" sz="1600" dirty="0"/>
                        <a:t>$874K</a:t>
                      </a:r>
                    </a:p>
                  </a:txBody>
                  <a:tcPr/>
                </a:tc>
                <a:tc>
                  <a:txBody>
                    <a:bodyPr/>
                    <a:lstStyle/>
                    <a:p>
                      <a:pPr lvl="0">
                        <a:buNone/>
                      </a:pPr>
                      <a:r>
                        <a:rPr lang="en-US" sz="1600" dirty="0"/>
                        <a:t>$874K</a:t>
                      </a:r>
                    </a:p>
                  </a:txBody>
                  <a:tcPr/>
                </a:tc>
                <a:tc>
                  <a:txBody>
                    <a:bodyPr/>
                    <a:lstStyle/>
                    <a:p>
                      <a:pPr lvl="0">
                        <a:buNone/>
                      </a:pPr>
                      <a:r>
                        <a:rPr lang="en-US" sz="1600" dirty="0"/>
                        <a:t>$0 </a:t>
                      </a:r>
                      <a:endParaRPr lang="en-US" sz="1600"/>
                    </a:p>
                  </a:txBody>
                  <a:tcPr/>
                </a:tc>
                <a:tc>
                  <a:txBody>
                    <a:bodyPr/>
                    <a:lstStyle/>
                    <a:p>
                      <a:pPr lvl="0">
                        <a:buNone/>
                      </a:pPr>
                      <a:r>
                        <a:rPr lang="en-US" sz="1600" dirty="0"/>
                        <a:t>Public Safety, Technology &amp;  Supplies</a:t>
                      </a:r>
                    </a:p>
                  </a:txBody>
                  <a:tcPr/>
                </a:tc>
                <a:extLst>
                  <a:ext uri="{0D108BD9-81ED-4DB2-BD59-A6C34878D82A}">
                    <a16:rowId xmlns:a16="http://schemas.microsoft.com/office/drawing/2014/main" val="3136445128"/>
                  </a:ext>
                </a:extLst>
              </a:tr>
              <a:tr h="788214">
                <a:tc>
                  <a:txBody>
                    <a:bodyPr/>
                    <a:lstStyle/>
                    <a:p>
                      <a:pPr marL="0" lvl="0" algn="l" rtl="0" eaLnBrk="1" latinLnBrk="0" hangingPunct="1">
                        <a:buNone/>
                      </a:pPr>
                      <a:r>
                        <a:rPr lang="en-US" sz="1600" kern="1200" dirty="0">
                          <a:solidFill>
                            <a:schemeClr val="dk1"/>
                          </a:solidFill>
                          <a:latin typeface="+mn-lt"/>
                          <a:ea typeface="+mn-ea"/>
                          <a:cs typeface="+mn-cs"/>
                        </a:rPr>
                        <a:t>Predominately Black Inst.</a:t>
                      </a:r>
                    </a:p>
                  </a:txBody>
                  <a:tcPr/>
                </a:tc>
                <a:tc>
                  <a:txBody>
                    <a:bodyPr/>
                    <a:lstStyle/>
                    <a:p>
                      <a:pPr lvl="0">
                        <a:buNone/>
                      </a:pPr>
                      <a:r>
                        <a:rPr lang="en-US" sz="1600" dirty="0"/>
                        <a:t>$192K</a:t>
                      </a:r>
                    </a:p>
                  </a:txBody>
                  <a:tcPr/>
                </a:tc>
                <a:tc>
                  <a:txBody>
                    <a:bodyPr/>
                    <a:lstStyle/>
                    <a:p>
                      <a:pPr lvl="0">
                        <a:buNone/>
                      </a:pPr>
                      <a:r>
                        <a:rPr lang="en-US" sz="1600" dirty="0"/>
                        <a:t>$0</a:t>
                      </a:r>
                    </a:p>
                  </a:txBody>
                  <a:tcPr/>
                </a:tc>
                <a:tc>
                  <a:txBody>
                    <a:bodyPr/>
                    <a:lstStyle/>
                    <a:p>
                      <a:pPr lvl="0">
                        <a:buNone/>
                      </a:pPr>
                      <a:r>
                        <a:rPr lang="en-US" sz="1600" dirty="0"/>
                        <a:t>$192K</a:t>
                      </a:r>
                    </a:p>
                  </a:txBody>
                  <a:tcPr/>
                </a:tc>
                <a:tc>
                  <a:txBody>
                    <a:bodyPr/>
                    <a:lstStyle/>
                    <a:p>
                      <a:pPr lvl="0">
                        <a:buNone/>
                      </a:pPr>
                      <a:r>
                        <a:rPr lang="en-US" sz="1600" dirty="0"/>
                        <a:t>Student/Institutional</a:t>
                      </a:r>
                    </a:p>
                  </a:txBody>
                  <a:tcPr/>
                </a:tc>
                <a:extLst>
                  <a:ext uri="{0D108BD9-81ED-4DB2-BD59-A6C34878D82A}">
                    <a16:rowId xmlns:a16="http://schemas.microsoft.com/office/drawing/2014/main" val="3986422346"/>
                  </a:ext>
                </a:extLst>
              </a:tr>
            </a:tbl>
          </a:graphicData>
        </a:graphic>
      </p:graphicFrame>
    </p:spTree>
    <p:extLst>
      <p:ext uri="{BB962C8B-B14F-4D97-AF65-F5344CB8AC3E}">
        <p14:creationId xmlns:p14="http://schemas.microsoft.com/office/powerpoint/2010/main" val="1582602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A6B368E-F991-434D-87B0-9158741C47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4616" y="1374788"/>
            <a:ext cx="1009226" cy="609857"/>
          </a:xfrm>
          <a:prstGeom prst="rect">
            <a:avLst/>
          </a:prstGeom>
        </p:spPr>
      </p:pic>
      <p:sp>
        <p:nvSpPr>
          <p:cNvPr id="11" name="Rectangle 10"/>
          <p:cNvSpPr/>
          <p:nvPr/>
        </p:nvSpPr>
        <p:spPr>
          <a:xfrm>
            <a:off x="1519869" y="831753"/>
            <a:ext cx="6938331" cy="369332"/>
          </a:xfrm>
          <a:prstGeom prst="rect">
            <a:avLst/>
          </a:prstGeom>
          <a:noFill/>
        </p:spPr>
        <p:txBody>
          <a:bodyPr wrap="square">
            <a:spAutoFit/>
          </a:bodyPr>
          <a:lstStyle/>
          <a:p>
            <a:pPr algn="r" defTabSz="685800">
              <a:defRPr/>
            </a:pPr>
            <a:r>
              <a:rPr lang="en-US">
                <a:solidFill>
                  <a:srgbClr val="C00000"/>
                </a:solidFill>
                <a:latin typeface="Calibri" panose="020F0502020204030204"/>
              </a:rPr>
              <a:t>BCCC Trends in Online Enrollment</a:t>
            </a:r>
          </a:p>
        </p:txBody>
      </p:sp>
      <p:grpSp>
        <p:nvGrpSpPr>
          <p:cNvPr id="7" name="Group 6"/>
          <p:cNvGrpSpPr/>
          <p:nvPr/>
        </p:nvGrpSpPr>
        <p:grpSpPr>
          <a:xfrm>
            <a:off x="381000" y="2502888"/>
            <a:ext cx="6938331" cy="1710624"/>
            <a:chOff x="213898" y="2791418"/>
            <a:chExt cx="6938331" cy="1710624"/>
          </a:xfrm>
        </p:grpSpPr>
        <p:pic>
          <p:nvPicPr>
            <p:cNvPr id="13" name="Picture 12"/>
            <p:cNvPicPr>
              <a:picLocks noChangeAspect="1"/>
            </p:cNvPicPr>
            <p:nvPr/>
          </p:nvPicPr>
          <p:blipFill>
            <a:blip r:embed="rId4"/>
            <a:stretch>
              <a:fillRect/>
            </a:stretch>
          </p:blipFill>
          <p:spPr>
            <a:xfrm>
              <a:off x="258792" y="3102746"/>
              <a:ext cx="5385484" cy="1399296"/>
            </a:xfrm>
            <a:prstGeom prst="rect">
              <a:avLst/>
            </a:prstGeom>
          </p:spPr>
        </p:pic>
        <p:sp>
          <p:nvSpPr>
            <p:cNvPr id="9" name="Rectangle 8"/>
            <p:cNvSpPr/>
            <p:nvPr/>
          </p:nvSpPr>
          <p:spPr>
            <a:xfrm>
              <a:off x="268317" y="3325893"/>
              <a:ext cx="1862090" cy="300082"/>
            </a:xfrm>
            <a:prstGeom prst="rect">
              <a:avLst/>
            </a:prstGeom>
            <a:noFill/>
          </p:spPr>
          <p:txBody>
            <a:bodyPr wrap="square">
              <a:spAutoFit/>
            </a:bodyPr>
            <a:lstStyle/>
            <a:p>
              <a:pPr defTabSz="685800">
                <a:defRPr/>
              </a:pPr>
              <a:r>
                <a:rPr lang="en-US" sz="1350">
                  <a:solidFill>
                    <a:srgbClr val="000000"/>
                  </a:solidFill>
                  <a:latin typeface="Calibri" panose="020F0502020204030204"/>
                </a:rPr>
                <a:t>Enrollment (Credit)</a:t>
              </a:r>
            </a:p>
          </p:txBody>
        </p:sp>
        <p:sp>
          <p:nvSpPr>
            <p:cNvPr id="12" name="Rectangle 11"/>
            <p:cNvSpPr/>
            <p:nvPr/>
          </p:nvSpPr>
          <p:spPr>
            <a:xfrm>
              <a:off x="213898" y="2791418"/>
              <a:ext cx="6938331" cy="294376"/>
            </a:xfrm>
            <a:prstGeom prst="rect">
              <a:avLst/>
            </a:prstGeom>
            <a:noFill/>
          </p:spPr>
          <p:txBody>
            <a:bodyPr wrap="square">
              <a:spAutoFit/>
            </a:bodyPr>
            <a:lstStyle/>
            <a:p>
              <a:pPr defTabSz="685800">
                <a:defRPr/>
              </a:pPr>
              <a:r>
                <a:rPr lang="en-US" sz="1313">
                  <a:solidFill>
                    <a:srgbClr val="000000"/>
                  </a:solidFill>
                  <a:latin typeface="Calibri" panose="020F0502020204030204"/>
                </a:rPr>
                <a:t>MHEC Trends in Community College &amp; 4-Year Undergraduate Online Enrollment</a:t>
              </a:r>
            </a:p>
          </p:txBody>
        </p:sp>
      </p:grpSp>
      <p:grpSp>
        <p:nvGrpSpPr>
          <p:cNvPr id="14" name="Group 13"/>
          <p:cNvGrpSpPr/>
          <p:nvPr/>
        </p:nvGrpSpPr>
        <p:grpSpPr>
          <a:xfrm>
            <a:off x="0" y="-16353"/>
            <a:ext cx="9153525" cy="308255"/>
            <a:chOff x="0" y="-16353"/>
            <a:chExt cx="9153525" cy="308255"/>
          </a:xfrm>
        </p:grpSpPr>
        <p:sp>
          <p:nvSpPr>
            <p:cNvPr id="15" name="TextBox 14"/>
            <p:cNvSpPr txBox="1"/>
            <p:nvPr/>
          </p:nvSpPr>
          <p:spPr>
            <a:xfrm>
              <a:off x="0" y="-16353"/>
              <a:ext cx="4572000" cy="307777"/>
            </a:xfrm>
            <a:prstGeom prst="rect">
              <a:avLst/>
            </a:prstGeom>
            <a:solidFill>
              <a:srgbClr val="FFC102"/>
            </a:solidFill>
          </p:spPr>
          <p:txBody>
            <a:bodyPr wrap="square" rtlCol="0">
              <a:spAutoFit/>
            </a:bodyPr>
            <a:lstStyle/>
            <a:p>
              <a:pPr algn="ctr"/>
              <a:r>
                <a:rPr lang="en-US" sz="1400" b="1"/>
                <a:t>Operating &amp; Capital Budget</a:t>
              </a:r>
            </a:p>
          </p:txBody>
        </p:sp>
        <p:sp>
          <p:nvSpPr>
            <p:cNvPr id="16" name="TextBox 15"/>
            <p:cNvSpPr txBox="1"/>
            <p:nvPr/>
          </p:nvSpPr>
          <p:spPr>
            <a:xfrm>
              <a:off x="4572000" y="-15875"/>
              <a:ext cx="4581525" cy="307777"/>
            </a:xfrm>
            <a:prstGeom prst="rect">
              <a:avLst/>
            </a:prstGeom>
            <a:solidFill>
              <a:schemeClr val="tx1"/>
            </a:solidFill>
          </p:spPr>
          <p:txBody>
            <a:bodyPr wrap="square" rtlCol="0">
              <a:spAutoFit/>
            </a:bodyPr>
            <a:lstStyle/>
            <a:p>
              <a:pPr algn="ctr"/>
              <a:r>
                <a:rPr lang="en-US" sz="1400" b="1">
                  <a:solidFill>
                    <a:schemeClr val="bg1"/>
                  </a:solidFill>
                </a:rPr>
                <a:t>Baltimore City Community College</a:t>
              </a:r>
            </a:p>
          </p:txBody>
        </p:sp>
      </p:grpSp>
      <p:grpSp>
        <p:nvGrpSpPr>
          <p:cNvPr id="17" name="Group 16"/>
          <p:cNvGrpSpPr/>
          <p:nvPr/>
        </p:nvGrpSpPr>
        <p:grpSpPr>
          <a:xfrm>
            <a:off x="0" y="6476998"/>
            <a:ext cx="9144000" cy="390527"/>
            <a:chOff x="0" y="6476998"/>
            <a:chExt cx="9144000" cy="390527"/>
          </a:xfrm>
        </p:grpSpPr>
        <p:sp>
          <p:nvSpPr>
            <p:cNvPr id="18" name="Rectangle 17">
              <a:extLst>
                <a:ext uri="{FF2B5EF4-FFF2-40B4-BE49-F238E27FC236}">
                  <a16:creationId xmlns:a16="http://schemas.microsoft.com/office/drawing/2014/main" id="{F30A8804-E41D-6146-961E-102E70C70B01}"/>
                </a:ext>
              </a:extLst>
            </p:cNvPr>
            <p:cNvSpPr/>
            <p:nvPr/>
          </p:nvSpPr>
          <p:spPr>
            <a:xfrm>
              <a:off x="0" y="6477000"/>
              <a:ext cx="9144000" cy="39052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3569" eaLnBrk="0" fontAlgn="base" hangingPunct="0">
                <a:spcBef>
                  <a:spcPct val="0"/>
                </a:spcBef>
                <a:spcAft>
                  <a:spcPct val="0"/>
                </a:spcAft>
                <a:defRPr/>
              </a:pPr>
              <a:endParaRPr lang="en-US" sz="1500">
                <a:solidFill>
                  <a:srgbClr val="009894"/>
                </a:solidFill>
                <a:latin typeface="Calibri" panose="020F0502020204030204"/>
              </a:endParaRPr>
            </a:p>
          </p:txBody>
        </p:sp>
        <p:sp>
          <p:nvSpPr>
            <p:cNvPr id="19" name="Triangle 2">
              <a:extLst>
                <a:ext uri="{FF2B5EF4-FFF2-40B4-BE49-F238E27FC236}">
                  <a16:creationId xmlns:a16="http://schemas.microsoft.com/office/drawing/2014/main" id="{BD3FF251-7C82-6E42-8F66-6686C4BFB0AD}"/>
                </a:ext>
              </a:extLst>
            </p:cNvPr>
            <p:cNvSpPr/>
            <p:nvPr/>
          </p:nvSpPr>
          <p:spPr>
            <a:xfrm rot="16200000" flipV="1">
              <a:off x="576262" y="6510337"/>
              <a:ext cx="381000" cy="314325"/>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3569" eaLnBrk="0" fontAlgn="base" hangingPunct="0">
                <a:spcBef>
                  <a:spcPct val="0"/>
                </a:spcBef>
                <a:spcAft>
                  <a:spcPct val="0"/>
                </a:spcAft>
                <a:defRPr/>
              </a:pPr>
              <a:endParaRPr lang="en-US" sz="1500">
                <a:solidFill>
                  <a:srgbClr val="FFFFFF"/>
                </a:solidFill>
                <a:latin typeface="Calibri" panose="020F0502020204030204"/>
              </a:endParaRPr>
            </a:p>
          </p:txBody>
        </p:sp>
        <p:sp>
          <p:nvSpPr>
            <p:cNvPr id="20" name="Triangle 2">
              <a:extLst>
                <a:ext uri="{FF2B5EF4-FFF2-40B4-BE49-F238E27FC236}">
                  <a16:creationId xmlns:a16="http://schemas.microsoft.com/office/drawing/2014/main" id="{BD3FF251-7C82-6E42-8F66-6686C4BFB0AD}"/>
                </a:ext>
              </a:extLst>
            </p:cNvPr>
            <p:cNvSpPr/>
            <p:nvPr/>
          </p:nvSpPr>
          <p:spPr>
            <a:xfrm rot="16200000" flipV="1">
              <a:off x="1038222" y="6510336"/>
              <a:ext cx="381001" cy="314325"/>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3569" eaLnBrk="0" fontAlgn="base" hangingPunct="0">
                <a:spcBef>
                  <a:spcPct val="0"/>
                </a:spcBef>
                <a:spcAft>
                  <a:spcPct val="0"/>
                </a:spcAft>
                <a:defRPr/>
              </a:pPr>
              <a:endParaRPr lang="en-US" sz="1500">
                <a:solidFill>
                  <a:srgbClr val="FFFFFF"/>
                </a:solidFill>
                <a:latin typeface="Calibri" panose="020F0502020204030204"/>
              </a:endParaRPr>
            </a:p>
          </p:txBody>
        </p:sp>
      </p:grpSp>
      <p:pic>
        <p:nvPicPr>
          <p:cNvPr id="21" name="Picture 20">
            <a:extLst>
              <a:ext uri="{FF2B5EF4-FFF2-40B4-BE49-F238E27FC236}">
                <a16:creationId xmlns:a16="http://schemas.microsoft.com/office/drawing/2014/main" id="{EA6B368E-F991-434D-87B0-9158741C47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58200" y="6476998"/>
            <a:ext cx="533400" cy="322324"/>
          </a:xfrm>
          <a:prstGeom prst="rect">
            <a:avLst/>
          </a:prstGeom>
        </p:spPr>
      </p:pic>
      <p:sp>
        <p:nvSpPr>
          <p:cNvPr id="10" name="Rectangle 9"/>
          <p:cNvSpPr/>
          <p:nvPr/>
        </p:nvSpPr>
        <p:spPr>
          <a:xfrm>
            <a:off x="2482116" y="6048643"/>
            <a:ext cx="2750084" cy="323165"/>
          </a:xfrm>
          <a:prstGeom prst="rect">
            <a:avLst/>
          </a:prstGeom>
        </p:spPr>
        <p:txBody>
          <a:bodyPr wrap="square">
            <a:spAutoFit/>
          </a:bodyPr>
          <a:lstStyle/>
          <a:p>
            <a:pPr algn="r" defTabSz="685800">
              <a:defRPr/>
            </a:pPr>
            <a:r>
              <a:rPr lang="en-US" sz="675" u="sng">
                <a:solidFill>
                  <a:srgbClr val="000000"/>
                </a:solidFill>
                <a:latin typeface="Calibri" panose="020F0502020204030204"/>
              </a:rPr>
              <a:t/>
            </a:r>
            <a:br>
              <a:rPr lang="en-US" sz="675" u="sng">
                <a:solidFill>
                  <a:srgbClr val="000000"/>
                </a:solidFill>
                <a:latin typeface="Calibri" panose="020F0502020204030204"/>
              </a:rPr>
            </a:br>
            <a:r>
              <a:rPr lang="en-US" sz="825">
                <a:solidFill>
                  <a:srgbClr val="000000"/>
                </a:solidFill>
                <a:latin typeface="Calibri" panose="020F0502020204030204"/>
              </a:rPr>
              <a:t>Source: IPEDS Fall Enrollment </a:t>
            </a:r>
            <a:endParaRPr lang="en-US" sz="825" u="sng">
              <a:solidFill>
                <a:srgbClr val="000000"/>
              </a:solidFill>
              <a:latin typeface="Elephant" panose="02020904090505020303" pitchFamily="18" charset="0"/>
            </a:endParaRPr>
          </a:p>
        </p:txBody>
      </p:sp>
      <p:sp>
        <p:nvSpPr>
          <p:cNvPr id="23" name="TextBox 22"/>
          <p:cNvSpPr txBox="1"/>
          <p:nvPr/>
        </p:nvSpPr>
        <p:spPr>
          <a:xfrm>
            <a:off x="7739060" y="6546522"/>
            <a:ext cx="947740" cy="276999"/>
          </a:xfrm>
          <a:prstGeom prst="rect">
            <a:avLst/>
          </a:prstGeom>
          <a:noFill/>
        </p:spPr>
        <p:txBody>
          <a:bodyPr wrap="square" rtlCol="0">
            <a:spAutoFit/>
          </a:bodyPr>
          <a:lstStyle/>
          <a:p>
            <a:r>
              <a:rPr lang="en-US" sz="1200" dirty="0">
                <a:solidFill>
                  <a:schemeClr val="bg1"/>
                </a:solidFill>
              </a:rPr>
              <a:t>Page 9</a:t>
            </a:r>
            <a:r>
              <a:rPr lang="en-US" sz="1200" dirty="0"/>
              <a:t> </a:t>
            </a:r>
            <a:r>
              <a:rPr lang="en-US" sz="1200" dirty="0">
                <a:solidFill>
                  <a:srgbClr val="FFC000"/>
                </a:solidFill>
                <a:latin typeface="Calibri" panose="020F0502020204030204" pitchFamily="34" charset="0"/>
                <a:cs typeface="Calibri" panose="020F0502020204030204" pitchFamily="34" charset="0"/>
              </a:rPr>
              <a:t>│</a:t>
            </a:r>
            <a:endParaRPr lang="en-US" sz="1200" dirty="0">
              <a:solidFill>
                <a:srgbClr val="FFC000"/>
              </a:solidFill>
            </a:endParaRPr>
          </a:p>
        </p:txBody>
      </p:sp>
      <p:sp>
        <p:nvSpPr>
          <p:cNvPr id="24" name="Chord 23"/>
          <p:cNvSpPr/>
          <p:nvPr/>
        </p:nvSpPr>
        <p:spPr>
          <a:xfrm rot="1449836">
            <a:off x="6835563" y="2155039"/>
            <a:ext cx="2872669" cy="2060513"/>
          </a:xfrm>
          <a:prstGeom prst="chord">
            <a:avLst/>
          </a:prstGeom>
          <a:solidFill>
            <a:srgbClr val="FFC000">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7019998" y="2595245"/>
            <a:ext cx="1800392" cy="1169551"/>
          </a:xfrm>
          <a:prstGeom prst="rect">
            <a:avLst/>
          </a:prstGeom>
        </p:spPr>
        <p:txBody>
          <a:bodyPr wrap="square" lIns="91440" tIns="45720" rIns="91440" bIns="45720" anchor="t">
            <a:spAutoFit/>
          </a:bodyPr>
          <a:lstStyle/>
          <a:p>
            <a:pPr marL="342900"/>
            <a:r>
              <a:rPr lang="en-US" sz="1400" b="1">
                <a:latin typeface="Arial"/>
                <a:cs typeface="Arial"/>
              </a:rPr>
              <a:t>In fall 2019, 39% of BCCC students took one or more online classes.</a:t>
            </a:r>
            <a:endParaRPr lang="en-US" sz="1400">
              <a:latin typeface="Arial"/>
              <a:cs typeface="Arial"/>
            </a:endParaRPr>
          </a:p>
        </p:txBody>
      </p:sp>
      <p:pic>
        <p:nvPicPr>
          <p:cNvPr id="2" name="Picture 2" descr="A close up of a logo&#10;&#10;Description automatically generated">
            <a:extLst>
              <a:ext uri="{FF2B5EF4-FFF2-40B4-BE49-F238E27FC236}">
                <a16:creationId xmlns:a16="http://schemas.microsoft.com/office/drawing/2014/main" id="{BD821489-5D53-4E85-96C7-B49792A8D2DA}"/>
              </a:ext>
            </a:extLst>
          </p:cNvPr>
          <p:cNvPicPr>
            <a:picLocks noChangeAspect="1"/>
          </p:cNvPicPr>
          <p:nvPr/>
        </p:nvPicPr>
        <p:blipFill>
          <a:blip r:embed="rId6"/>
          <a:stretch>
            <a:fillRect/>
          </a:stretch>
        </p:blipFill>
        <p:spPr>
          <a:xfrm>
            <a:off x="845476" y="1316949"/>
            <a:ext cx="7556435" cy="674484"/>
          </a:xfrm>
          <a:prstGeom prst="rect">
            <a:avLst/>
          </a:prstGeom>
        </p:spPr>
      </p:pic>
      <p:graphicFrame>
        <p:nvGraphicFramePr>
          <p:cNvPr id="6" name="Table 5">
            <a:extLst>
              <a:ext uri="{FF2B5EF4-FFF2-40B4-BE49-F238E27FC236}">
                <a16:creationId xmlns:a16="http://schemas.microsoft.com/office/drawing/2014/main" id="{A1B453AB-B682-4B7A-A17D-7DC87E984269}"/>
              </a:ext>
            </a:extLst>
          </p:cNvPr>
          <p:cNvGraphicFramePr>
            <a:graphicFrameLocks noGrp="1"/>
          </p:cNvGraphicFramePr>
          <p:nvPr>
            <p:extLst>
              <p:ext uri="{D42A27DB-BD31-4B8C-83A1-F6EECF244321}">
                <p14:modId xmlns:p14="http://schemas.microsoft.com/office/powerpoint/2010/main" val="3816041221"/>
              </p:ext>
            </p:extLst>
          </p:nvPr>
        </p:nvGraphicFramePr>
        <p:xfrm>
          <a:off x="964944" y="1389979"/>
          <a:ext cx="7409893" cy="564744"/>
        </p:xfrm>
        <a:graphic>
          <a:graphicData uri="http://schemas.openxmlformats.org/drawingml/2006/table">
            <a:tbl>
              <a:tblPr firstRow="1" bandRow="1">
                <a:tableStyleId>{5C22544A-7EE6-4342-B048-85BDC9FD1C3A}</a:tableStyleId>
              </a:tblPr>
              <a:tblGrid>
                <a:gridCol w="3642625">
                  <a:extLst>
                    <a:ext uri="{9D8B030D-6E8A-4147-A177-3AD203B41FA5}">
                      <a16:colId xmlns:a16="http://schemas.microsoft.com/office/drawing/2014/main" val="2364276043"/>
                    </a:ext>
                  </a:extLst>
                </a:gridCol>
                <a:gridCol w="941817">
                  <a:extLst>
                    <a:ext uri="{9D8B030D-6E8A-4147-A177-3AD203B41FA5}">
                      <a16:colId xmlns:a16="http://schemas.microsoft.com/office/drawing/2014/main" val="934440062"/>
                    </a:ext>
                  </a:extLst>
                </a:gridCol>
                <a:gridCol w="941817">
                  <a:extLst>
                    <a:ext uri="{9D8B030D-6E8A-4147-A177-3AD203B41FA5}">
                      <a16:colId xmlns:a16="http://schemas.microsoft.com/office/drawing/2014/main" val="2827795570"/>
                    </a:ext>
                  </a:extLst>
                </a:gridCol>
                <a:gridCol w="941817">
                  <a:extLst>
                    <a:ext uri="{9D8B030D-6E8A-4147-A177-3AD203B41FA5}">
                      <a16:colId xmlns:a16="http://schemas.microsoft.com/office/drawing/2014/main" val="1997038459"/>
                    </a:ext>
                  </a:extLst>
                </a:gridCol>
                <a:gridCol w="941817">
                  <a:extLst>
                    <a:ext uri="{9D8B030D-6E8A-4147-A177-3AD203B41FA5}">
                      <a16:colId xmlns:a16="http://schemas.microsoft.com/office/drawing/2014/main" val="4047381354"/>
                    </a:ext>
                  </a:extLst>
                </a:gridCol>
              </a:tblGrid>
              <a:tr h="188248">
                <a:tc>
                  <a:txBody>
                    <a:bodyPr/>
                    <a:lstStyle/>
                    <a:p>
                      <a:pPr marL="0" algn="l" rtl="0" eaLnBrk="1" fontAlgn="b" latinLnBrk="0" hangingPunct="1">
                        <a:spcBef>
                          <a:spcPts val="0"/>
                        </a:spcBef>
                        <a:spcAft>
                          <a:spcPts val="0"/>
                        </a:spcAft>
                      </a:pPr>
                      <a:r>
                        <a:rPr lang="en-US" sz="1000" kern="1200">
                          <a:effectLst/>
                          <a:latin typeface="Arial"/>
                        </a:rPr>
                        <a:t>Enrollments in online courses</a:t>
                      </a:r>
                      <a:endParaRPr lang="en-US">
                        <a:effectLst/>
                        <a:latin typeface="Arial"/>
                      </a:endParaRPr>
                    </a:p>
                  </a:txBody>
                  <a:tcPr marL="0" marR="0" marT="0" marB="0" anchor="ctr"/>
                </a:tc>
                <a:tc>
                  <a:txBody>
                    <a:bodyPr/>
                    <a:lstStyle/>
                    <a:p>
                      <a:pPr marL="0" algn="ctr" rtl="0" eaLnBrk="1" fontAlgn="b" latinLnBrk="0" hangingPunct="1">
                        <a:spcBef>
                          <a:spcPts val="0"/>
                        </a:spcBef>
                        <a:spcAft>
                          <a:spcPts val="0"/>
                        </a:spcAft>
                      </a:pPr>
                      <a:r>
                        <a:rPr lang="en-US" sz="1000" u="sng" kern="1200">
                          <a:effectLst/>
                          <a:latin typeface="Arial"/>
                        </a:rPr>
                        <a:t>FY 2016</a:t>
                      </a:r>
                      <a:endParaRPr lang="en-US">
                        <a:effectLst/>
                        <a:latin typeface="Arial"/>
                      </a:endParaRPr>
                    </a:p>
                  </a:txBody>
                  <a:tcPr marL="0" marR="0" marT="0" marB="0" anchor="ctr"/>
                </a:tc>
                <a:tc>
                  <a:txBody>
                    <a:bodyPr/>
                    <a:lstStyle/>
                    <a:p>
                      <a:pPr marL="0" algn="ctr" rtl="0" eaLnBrk="1" fontAlgn="b" latinLnBrk="0" hangingPunct="1">
                        <a:spcBef>
                          <a:spcPts val="0"/>
                        </a:spcBef>
                        <a:spcAft>
                          <a:spcPts val="0"/>
                        </a:spcAft>
                      </a:pPr>
                      <a:r>
                        <a:rPr lang="en-US" sz="1000" u="sng" kern="1200">
                          <a:effectLst/>
                          <a:latin typeface="Arial"/>
                        </a:rPr>
                        <a:t>FY 2017</a:t>
                      </a:r>
                      <a:endParaRPr lang="en-US">
                        <a:effectLst/>
                        <a:latin typeface="Arial"/>
                      </a:endParaRPr>
                    </a:p>
                  </a:txBody>
                  <a:tcPr marL="0" marR="0" marT="0" marB="0" anchor="ctr"/>
                </a:tc>
                <a:tc>
                  <a:txBody>
                    <a:bodyPr/>
                    <a:lstStyle/>
                    <a:p>
                      <a:pPr marL="0" algn="ctr" rtl="0" eaLnBrk="1" fontAlgn="b" latinLnBrk="0" hangingPunct="1">
                        <a:spcBef>
                          <a:spcPts val="0"/>
                        </a:spcBef>
                        <a:spcAft>
                          <a:spcPts val="0"/>
                        </a:spcAft>
                      </a:pPr>
                      <a:r>
                        <a:rPr lang="en-US" sz="1000" u="sng" kern="1200">
                          <a:effectLst/>
                          <a:latin typeface="Arial"/>
                        </a:rPr>
                        <a:t>FY 2018</a:t>
                      </a:r>
                      <a:endParaRPr lang="en-US">
                        <a:effectLst/>
                        <a:latin typeface="Arial"/>
                      </a:endParaRPr>
                    </a:p>
                  </a:txBody>
                  <a:tcPr marL="0" marR="0" marT="0" marB="0" anchor="ctr"/>
                </a:tc>
                <a:tc>
                  <a:txBody>
                    <a:bodyPr/>
                    <a:lstStyle/>
                    <a:p>
                      <a:pPr marL="0" algn="ctr" rtl="0" eaLnBrk="1" fontAlgn="b" latinLnBrk="0" hangingPunct="1">
                        <a:spcBef>
                          <a:spcPts val="0"/>
                        </a:spcBef>
                        <a:spcAft>
                          <a:spcPts val="0"/>
                        </a:spcAft>
                      </a:pPr>
                      <a:r>
                        <a:rPr lang="en-US" sz="1000" u="sng" kern="1200">
                          <a:effectLst/>
                          <a:latin typeface="Arial"/>
                        </a:rPr>
                        <a:t>FY 2019</a:t>
                      </a:r>
                      <a:endParaRPr lang="en-US">
                        <a:effectLst/>
                        <a:latin typeface="Arial"/>
                      </a:endParaRPr>
                    </a:p>
                  </a:txBody>
                  <a:tcPr marL="0" marR="0" marT="0" marB="0" anchor="ctr"/>
                </a:tc>
                <a:extLst>
                  <a:ext uri="{0D108BD9-81ED-4DB2-BD59-A6C34878D82A}">
                    <a16:rowId xmlns:a16="http://schemas.microsoft.com/office/drawing/2014/main" val="3795185057"/>
                  </a:ext>
                </a:extLst>
              </a:tr>
              <a:tr h="188248">
                <a:tc>
                  <a:txBody>
                    <a:bodyPr/>
                    <a:lstStyle/>
                    <a:p>
                      <a:pPr marL="0" algn="l" rtl="0" eaLnBrk="1" fontAlgn="b" latinLnBrk="0" hangingPunct="1">
                        <a:spcBef>
                          <a:spcPts val="0"/>
                        </a:spcBef>
                        <a:spcAft>
                          <a:spcPts val="0"/>
                        </a:spcAft>
                      </a:pPr>
                      <a:r>
                        <a:rPr lang="en-US" sz="1000" kern="1200">
                          <a:effectLst/>
                          <a:latin typeface="Arial"/>
                        </a:rPr>
                        <a:t>a. Credit</a:t>
                      </a:r>
                      <a:endParaRPr lang="en-US">
                        <a:effectLst/>
                        <a:latin typeface="Arial"/>
                      </a:endParaRPr>
                    </a:p>
                  </a:txBody>
                  <a:tcPr marL="0" marR="0" marT="0" marB="0" anchor="ctr"/>
                </a:tc>
                <a:tc>
                  <a:txBody>
                    <a:bodyPr/>
                    <a:lstStyle/>
                    <a:p>
                      <a:pPr marL="0" algn="ctr" rtl="0" eaLnBrk="1" fontAlgn="b" latinLnBrk="0" hangingPunct="1">
                        <a:spcBef>
                          <a:spcPts val="0"/>
                        </a:spcBef>
                        <a:spcAft>
                          <a:spcPts val="0"/>
                        </a:spcAft>
                      </a:pPr>
                      <a:r>
                        <a:rPr lang="en-US" sz="1000" kern="1200">
                          <a:effectLst/>
                          <a:latin typeface="Arial"/>
                        </a:rPr>
                        <a:t>7,489</a:t>
                      </a:r>
                      <a:endParaRPr lang="en-US">
                        <a:effectLst/>
                        <a:latin typeface="Arial"/>
                      </a:endParaRPr>
                    </a:p>
                  </a:txBody>
                  <a:tcPr marL="0" marR="0" marT="0" marB="0" anchor="ctr"/>
                </a:tc>
                <a:tc>
                  <a:txBody>
                    <a:bodyPr/>
                    <a:lstStyle/>
                    <a:p>
                      <a:pPr marL="0" algn="ctr" rtl="0" eaLnBrk="1" fontAlgn="b" latinLnBrk="0" hangingPunct="1">
                        <a:spcBef>
                          <a:spcPts val="0"/>
                        </a:spcBef>
                        <a:spcAft>
                          <a:spcPts val="0"/>
                        </a:spcAft>
                      </a:pPr>
                      <a:r>
                        <a:rPr lang="en-US" sz="1000" kern="1200">
                          <a:effectLst/>
                          <a:latin typeface="Arial"/>
                        </a:rPr>
                        <a:t>6,721</a:t>
                      </a:r>
                      <a:endParaRPr lang="en-US">
                        <a:effectLst/>
                        <a:latin typeface="Arial"/>
                      </a:endParaRPr>
                    </a:p>
                  </a:txBody>
                  <a:tcPr marL="0" marR="0" marT="0" marB="0" anchor="ctr"/>
                </a:tc>
                <a:tc>
                  <a:txBody>
                    <a:bodyPr/>
                    <a:lstStyle/>
                    <a:p>
                      <a:pPr marL="0" algn="ctr" rtl="0" eaLnBrk="1" fontAlgn="b" latinLnBrk="0" hangingPunct="1">
                        <a:spcBef>
                          <a:spcPts val="0"/>
                        </a:spcBef>
                        <a:spcAft>
                          <a:spcPts val="0"/>
                        </a:spcAft>
                      </a:pPr>
                      <a:r>
                        <a:rPr lang="en-US" sz="1000" kern="1200">
                          <a:effectLst/>
                          <a:latin typeface="Arial"/>
                        </a:rPr>
                        <a:t>6,904</a:t>
                      </a:r>
                      <a:endParaRPr lang="en-US">
                        <a:effectLst/>
                        <a:latin typeface="Arial"/>
                      </a:endParaRPr>
                    </a:p>
                  </a:txBody>
                  <a:tcPr marL="0" marR="0" marT="0" marB="0" anchor="ctr"/>
                </a:tc>
                <a:tc>
                  <a:txBody>
                    <a:bodyPr/>
                    <a:lstStyle/>
                    <a:p>
                      <a:pPr marL="0" algn="ctr" rtl="0" eaLnBrk="1" fontAlgn="b" latinLnBrk="0" hangingPunct="1">
                        <a:spcBef>
                          <a:spcPts val="0"/>
                        </a:spcBef>
                        <a:spcAft>
                          <a:spcPts val="0"/>
                        </a:spcAft>
                      </a:pPr>
                      <a:r>
                        <a:rPr lang="en-US" sz="1000" kern="1200">
                          <a:effectLst/>
                          <a:latin typeface="Arial"/>
                        </a:rPr>
                        <a:t>7,200</a:t>
                      </a:r>
                      <a:endParaRPr lang="en-US">
                        <a:effectLst/>
                        <a:latin typeface="Arial"/>
                      </a:endParaRPr>
                    </a:p>
                  </a:txBody>
                  <a:tcPr marL="0" marR="0" marT="0" marB="0" anchor="ctr"/>
                </a:tc>
                <a:extLst>
                  <a:ext uri="{0D108BD9-81ED-4DB2-BD59-A6C34878D82A}">
                    <a16:rowId xmlns:a16="http://schemas.microsoft.com/office/drawing/2014/main" val="2746427373"/>
                  </a:ext>
                </a:extLst>
              </a:tr>
              <a:tr h="188248">
                <a:tc>
                  <a:txBody>
                    <a:bodyPr/>
                    <a:lstStyle/>
                    <a:p>
                      <a:pPr marL="0" algn="l" rtl="0" eaLnBrk="1" fontAlgn="b" latinLnBrk="0" hangingPunct="1">
                        <a:spcBef>
                          <a:spcPts val="0"/>
                        </a:spcBef>
                        <a:spcAft>
                          <a:spcPts val="0"/>
                        </a:spcAft>
                      </a:pPr>
                      <a:r>
                        <a:rPr lang="en-US" sz="1000" kern="1200">
                          <a:effectLst/>
                          <a:latin typeface="Arial"/>
                        </a:rPr>
                        <a:t>b. Continuing education</a:t>
                      </a:r>
                      <a:endParaRPr lang="en-US">
                        <a:effectLst/>
                        <a:latin typeface="Arial"/>
                      </a:endParaRPr>
                    </a:p>
                  </a:txBody>
                  <a:tcPr marL="0" marR="0" marT="0" marB="0" anchor="ctr"/>
                </a:tc>
                <a:tc>
                  <a:txBody>
                    <a:bodyPr/>
                    <a:lstStyle/>
                    <a:p>
                      <a:pPr marL="0" algn="ctr" rtl="0" eaLnBrk="1" fontAlgn="b" latinLnBrk="0" hangingPunct="1">
                        <a:spcBef>
                          <a:spcPts val="0"/>
                        </a:spcBef>
                        <a:spcAft>
                          <a:spcPts val="0"/>
                        </a:spcAft>
                      </a:pPr>
                      <a:r>
                        <a:rPr lang="en-US" sz="1000" kern="1200">
                          <a:effectLst/>
                          <a:latin typeface="Arial"/>
                        </a:rPr>
                        <a:t>374</a:t>
                      </a:r>
                      <a:endParaRPr lang="en-US">
                        <a:effectLst/>
                        <a:latin typeface="Arial"/>
                      </a:endParaRPr>
                    </a:p>
                  </a:txBody>
                  <a:tcPr marL="0" marR="0" marT="0" marB="0" anchor="ctr"/>
                </a:tc>
                <a:tc>
                  <a:txBody>
                    <a:bodyPr/>
                    <a:lstStyle/>
                    <a:p>
                      <a:pPr marL="0" algn="ctr" rtl="0" eaLnBrk="1" fontAlgn="b" latinLnBrk="0" hangingPunct="1">
                        <a:spcBef>
                          <a:spcPts val="0"/>
                        </a:spcBef>
                        <a:spcAft>
                          <a:spcPts val="0"/>
                        </a:spcAft>
                      </a:pPr>
                      <a:r>
                        <a:rPr lang="en-US" sz="1000" kern="1200">
                          <a:effectLst/>
                          <a:latin typeface="Arial"/>
                        </a:rPr>
                        <a:t>879</a:t>
                      </a:r>
                      <a:endParaRPr lang="en-US">
                        <a:effectLst/>
                        <a:latin typeface="Arial"/>
                      </a:endParaRPr>
                    </a:p>
                  </a:txBody>
                  <a:tcPr marL="0" marR="0" marT="0" marB="0" anchor="ctr"/>
                </a:tc>
                <a:tc>
                  <a:txBody>
                    <a:bodyPr/>
                    <a:lstStyle/>
                    <a:p>
                      <a:pPr marL="0" algn="ctr" rtl="0" eaLnBrk="1" fontAlgn="b" latinLnBrk="0" hangingPunct="1">
                        <a:spcBef>
                          <a:spcPts val="0"/>
                        </a:spcBef>
                        <a:spcAft>
                          <a:spcPts val="0"/>
                        </a:spcAft>
                      </a:pPr>
                      <a:r>
                        <a:rPr lang="en-US" sz="1000" kern="1200">
                          <a:effectLst/>
                          <a:latin typeface="Arial"/>
                        </a:rPr>
                        <a:t>1,318</a:t>
                      </a:r>
                      <a:endParaRPr lang="en-US">
                        <a:effectLst/>
                        <a:latin typeface="Arial"/>
                      </a:endParaRPr>
                    </a:p>
                  </a:txBody>
                  <a:tcPr marL="0" marR="0" marT="0" marB="0" anchor="ctr"/>
                </a:tc>
                <a:tc>
                  <a:txBody>
                    <a:bodyPr/>
                    <a:lstStyle/>
                    <a:p>
                      <a:pPr marL="0" algn="ctr" rtl="0" eaLnBrk="1" fontAlgn="b" latinLnBrk="0" hangingPunct="1">
                        <a:spcBef>
                          <a:spcPts val="0"/>
                        </a:spcBef>
                        <a:spcAft>
                          <a:spcPts val="0"/>
                        </a:spcAft>
                      </a:pPr>
                      <a:r>
                        <a:rPr lang="en-US" sz="1000" kern="1200">
                          <a:effectLst/>
                          <a:latin typeface="Arial"/>
                        </a:rPr>
                        <a:t>1,494</a:t>
                      </a:r>
                      <a:endParaRPr lang="en-US">
                        <a:effectLst/>
                        <a:latin typeface="Arial"/>
                      </a:endParaRPr>
                    </a:p>
                  </a:txBody>
                  <a:tcPr marL="0" marR="0" marT="0" marB="0" anchor="ctr"/>
                </a:tc>
                <a:extLst>
                  <a:ext uri="{0D108BD9-81ED-4DB2-BD59-A6C34878D82A}">
                    <a16:rowId xmlns:a16="http://schemas.microsoft.com/office/drawing/2014/main" val="3085078274"/>
                  </a:ext>
                </a:extLst>
              </a:tr>
            </a:tbl>
          </a:graphicData>
        </a:graphic>
      </p:graphicFrame>
      <p:pic>
        <p:nvPicPr>
          <p:cNvPr id="22" name="Picture 25" descr="A close up of a screen&#10;&#10;Description automatically generated">
            <a:extLst>
              <a:ext uri="{FF2B5EF4-FFF2-40B4-BE49-F238E27FC236}">
                <a16:creationId xmlns:a16="http://schemas.microsoft.com/office/drawing/2014/main" id="{FFDF997E-AAA8-41AA-8FD9-7CD71500A26F}"/>
              </a:ext>
            </a:extLst>
          </p:cNvPr>
          <p:cNvPicPr>
            <a:picLocks noChangeAspect="1"/>
          </p:cNvPicPr>
          <p:nvPr/>
        </p:nvPicPr>
        <p:blipFill>
          <a:blip r:embed="rId7"/>
          <a:stretch>
            <a:fillRect/>
          </a:stretch>
        </p:blipFill>
        <p:spPr>
          <a:xfrm>
            <a:off x="1029275" y="4707703"/>
            <a:ext cx="7533460" cy="1049651"/>
          </a:xfrm>
          <a:prstGeom prst="rect">
            <a:avLst/>
          </a:prstGeom>
        </p:spPr>
      </p:pic>
    </p:spTree>
    <p:extLst>
      <p:ext uri="{BB962C8B-B14F-4D97-AF65-F5344CB8AC3E}">
        <p14:creationId xmlns:p14="http://schemas.microsoft.com/office/powerpoint/2010/main" val="12644493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2_Office Theme">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54AC88BD01D0E428BF76ED396EF1FDB" ma:contentTypeVersion="1" ma:contentTypeDescription="Create a new document." ma:contentTypeScope="" ma:versionID="aa63d604bac66fb2e6ed7e3f4c3d10f4">
  <xsd:schema xmlns:xsd="http://www.w3.org/2001/XMLSchema" xmlns:xs="http://www.w3.org/2001/XMLSchema" xmlns:p="http://schemas.microsoft.com/office/2006/metadata/properties" targetNamespace="http://schemas.microsoft.com/office/2006/metadata/properties" ma:root="true" ma:fieldsID="7dcc10a156eb2aa295318eab019ded2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882B62D-56C5-426F-8E30-974A360498F7}"/>
</file>

<file path=customXml/itemProps2.xml><?xml version="1.0" encoding="utf-8"?>
<ds:datastoreItem xmlns:ds="http://schemas.openxmlformats.org/officeDocument/2006/customXml" ds:itemID="{B663EE7D-6164-4D65-AAAD-841ED8662F08}"/>
</file>

<file path=customXml/itemProps3.xml><?xml version="1.0" encoding="utf-8"?>
<ds:datastoreItem xmlns:ds="http://schemas.openxmlformats.org/officeDocument/2006/customXml" ds:itemID="{9873F998-0D6A-4F72-8778-CBD6877E1B85}"/>
</file>

<file path=docProps/app.xml><?xml version="1.0" encoding="utf-8"?>
<Properties xmlns="http://schemas.openxmlformats.org/officeDocument/2006/extended-properties" xmlns:vt="http://schemas.openxmlformats.org/officeDocument/2006/docPropsVTypes">
  <Template/>
  <TotalTime>1</TotalTime>
  <Words>1897</Words>
  <Application>Microsoft Office PowerPoint</Application>
  <PresentationFormat>On-screen Show (4:3)</PresentationFormat>
  <Paragraphs>357</Paragraphs>
  <Slides>26</Slides>
  <Notes>26</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26</vt:i4>
      </vt:variant>
    </vt:vector>
  </HeadingPairs>
  <TitlesOfParts>
    <vt:vector size="39" baseType="lpstr">
      <vt:lpstr>Arial</vt:lpstr>
      <vt:lpstr>Arial Black</vt:lpstr>
      <vt:lpstr>Arial,Sans-Serif</vt:lpstr>
      <vt:lpstr>Calibri</vt:lpstr>
      <vt:lpstr>Calibri Light</vt:lpstr>
      <vt:lpstr>Century Gothic</vt:lpstr>
      <vt:lpstr>Courier New</vt:lpstr>
      <vt:lpstr>Elephant</vt:lpstr>
      <vt:lpstr>Palatino Linotype</vt:lpstr>
      <vt:lpstr>Times New Roman</vt:lpstr>
      <vt:lpstr>Wingdings</vt:lpstr>
      <vt:lpstr>Executive</vt:lpstr>
      <vt:lpstr>2_Office Theme</vt:lpstr>
      <vt:lpstr>PowerPoint Presentation</vt:lpstr>
      <vt:lpstr>“Changing Lives, Building Communities”</vt:lpstr>
      <vt:lpstr>2017 Realignment Legislation</vt:lpstr>
      <vt:lpstr>FY 2022 Fiscal Impact</vt:lpstr>
      <vt:lpstr>Annual Unduplicated Headcount</vt:lpstr>
      <vt:lpstr>Credit Students Receiving Pell Grants</vt:lpstr>
      <vt:lpstr>Credit Student Demographics</vt:lpstr>
      <vt:lpstr>CARES ACT FUNDING – PROGRAMMATIC IMPACT</vt:lpstr>
      <vt:lpstr>PowerPoint Presentation</vt:lpstr>
      <vt:lpstr>Fall 2019 First-Time Entrants Developmental Status</vt:lpstr>
      <vt:lpstr>PowerPoint Presentation</vt:lpstr>
      <vt:lpstr>Four-Year Graduation Rates</vt:lpstr>
      <vt:lpstr>Annual Degrees &amp; Certificates Awarded</vt:lpstr>
      <vt:lpstr>Fall-to-Fall Retention</vt:lpstr>
      <vt:lpstr>Fall-to-Fall Retention</vt:lpstr>
      <vt:lpstr>Full-Time Faculty Demographics</vt:lpstr>
      <vt:lpstr>Operating Budget</vt:lpstr>
      <vt:lpstr>FY 2020 Unaudited Financials</vt:lpstr>
      <vt:lpstr>Operating Budget Fiscal Year 2022</vt:lpstr>
      <vt:lpstr>Operating Budget Fiscal Year 2022</vt:lpstr>
      <vt:lpstr>BCCC Capital Debt Profile</vt:lpstr>
      <vt:lpstr>Five-Year Capital Program</vt:lpstr>
      <vt:lpstr>Five-Year Capital Program</vt:lpstr>
      <vt:lpstr>Deferred Maintenance - Five-Year Capital Program</vt:lpstr>
      <vt:lpstr>In-Progress Capital Program</vt:lpstr>
      <vt:lpstr>PowerPoint Presentation</vt:lpstr>
    </vt:vector>
  </TitlesOfParts>
  <Company>BCCC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Baltimore City Community College</dc:title>
  <dc:creator>Chica, Abdon</dc:creator>
  <cp:lastModifiedBy>Reiner,  Anthony</cp:lastModifiedBy>
  <cp:revision>154</cp:revision>
  <cp:lastPrinted>2019-10-04T11:48:13Z</cp:lastPrinted>
  <dcterms:created xsi:type="dcterms:W3CDTF">2014-07-14T15:53:45Z</dcterms:created>
  <dcterms:modified xsi:type="dcterms:W3CDTF">2020-09-23T12:54:14Z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0x010100254AC88BD01D0E428BF76ED396EF1FDB</vt:lpwstr>
  </property>
</Properties>
</file>