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77" r:id="rId2"/>
    <p:sldId id="296" r:id="rId3"/>
    <p:sldId id="291" r:id="rId4"/>
    <p:sldId id="292" r:id="rId5"/>
    <p:sldId id="266" r:id="rId6"/>
    <p:sldId id="263" r:id="rId7"/>
    <p:sldId id="290" r:id="rId8"/>
    <p:sldId id="294" r:id="rId9"/>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2"/>
            <a:ext cx="3037629" cy="462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defTabSz="913657">
              <a:defRPr sz="1200"/>
            </a:lvl1pPr>
          </a:lstStyle>
          <a:p>
            <a:endParaRPr lang="en-US" dirty="0"/>
          </a:p>
        </p:txBody>
      </p:sp>
      <p:sp>
        <p:nvSpPr>
          <p:cNvPr id="11267" name="Rectangle 3"/>
          <p:cNvSpPr>
            <a:spLocks noGrp="1" noChangeArrowheads="1"/>
          </p:cNvSpPr>
          <p:nvPr>
            <p:ph type="dt" idx="1"/>
          </p:nvPr>
        </p:nvSpPr>
        <p:spPr bwMode="auto">
          <a:xfrm>
            <a:off x="3971191" y="2"/>
            <a:ext cx="3037629" cy="462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lvl1pPr algn="r" defTabSz="913657">
              <a:defRPr sz="1200"/>
            </a:lvl1pPr>
          </a:lstStyle>
          <a:p>
            <a:endParaRPr lang="en-US" dirty="0"/>
          </a:p>
        </p:txBody>
      </p:sp>
      <p:sp>
        <p:nvSpPr>
          <p:cNvPr id="11268"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701356" y="4388197"/>
            <a:ext cx="5607688" cy="4155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1" y="8771682"/>
            <a:ext cx="3037629" cy="462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defTabSz="913657">
              <a:defRPr sz="1200"/>
            </a:lvl1pPr>
          </a:lstStyle>
          <a:p>
            <a:endParaRPr lang="en-US" dirty="0"/>
          </a:p>
        </p:txBody>
      </p:sp>
      <p:sp>
        <p:nvSpPr>
          <p:cNvPr id="11271" name="Rectangle 7"/>
          <p:cNvSpPr>
            <a:spLocks noGrp="1" noChangeArrowheads="1"/>
          </p:cNvSpPr>
          <p:nvPr>
            <p:ph type="sldNum" sz="quarter" idx="5"/>
          </p:nvPr>
        </p:nvSpPr>
        <p:spPr bwMode="auto">
          <a:xfrm>
            <a:off x="3971191" y="8771682"/>
            <a:ext cx="3037629" cy="462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0" tIns="45715" rIns="91430" bIns="45715" numCol="1" anchor="b" anchorCtr="0" compatLnSpc="1">
            <a:prstTxWarp prst="textNoShape">
              <a:avLst/>
            </a:prstTxWarp>
          </a:bodyPr>
          <a:lstStyle>
            <a:lvl1pPr algn="r" defTabSz="913657">
              <a:defRPr sz="1200"/>
            </a:lvl1pPr>
          </a:lstStyle>
          <a:p>
            <a:fld id="{693F49BA-84CA-4E66-BDA9-912007B472D1}" type="slidenum">
              <a:rPr lang="en-US"/>
              <a:pPr/>
              <a:t>‹#›</a:t>
            </a:fld>
            <a:endParaRPr lang="en-US" dirty="0"/>
          </a:p>
        </p:txBody>
      </p:sp>
    </p:spTree>
    <p:extLst>
      <p:ext uri="{BB962C8B-B14F-4D97-AF65-F5344CB8AC3E}">
        <p14:creationId xmlns:p14="http://schemas.microsoft.com/office/powerpoint/2010/main" val="41501194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3F49BA-84CA-4E66-BDA9-912007B472D1}" type="slidenum">
              <a:rPr lang="en-US" smtClean="0"/>
              <a:pPr/>
              <a:t>1</a:t>
            </a:fld>
            <a:endParaRPr lang="en-US" dirty="0"/>
          </a:p>
        </p:txBody>
      </p:sp>
    </p:spTree>
    <p:extLst>
      <p:ext uri="{BB962C8B-B14F-4D97-AF65-F5344CB8AC3E}">
        <p14:creationId xmlns:p14="http://schemas.microsoft.com/office/powerpoint/2010/main" val="114297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B916F9CB-2765-47BA-8358-E34FD1CE2D07}" type="slidenum">
              <a:rPr lang="en-US"/>
              <a:pPr/>
              <a:t>‹#›</a:t>
            </a:fld>
            <a:endParaRPr lang="en-US" dirty="0"/>
          </a:p>
        </p:txBody>
      </p:sp>
    </p:spTree>
    <p:extLst>
      <p:ext uri="{BB962C8B-B14F-4D97-AF65-F5344CB8AC3E}">
        <p14:creationId xmlns:p14="http://schemas.microsoft.com/office/powerpoint/2010/main" val="351920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695F4B27-2E9E-4BA3-BF71-FAD700C94895}" type="slidenum">
              <a:rPr lang="en-US"/>
              <a:pPr/>
              <a:t>‹#›</a:t>
            </a:fld>
            <a:endParaRPr lang="en-US" dirty="0"/>
          </a:p>
        </p:txBody>
      </p:sp>
    </p:spTree>
    <p:extLst>
      <p:ext uri="{BB962C8B-B14F-4D97-AF65-F5344CB8AC3E}">
        <p14:creationId xmlns:p14="http://schemas.microsoft.com/office/powerpoint/2010/main" val="1763664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A20B2B45-3880-4ADA-BA25-668028DE531B}" type="slidenum">
              <a:rPr lang="en-US"/>
              <a:pPr/>
              <a:t>‹#›</a:t>
            </a:fld>
            <a:endParaRPr lang="en-US" dirty="0"/>
          </a:p>
        </p:txBody>
      </p:sp>
    </p:spTree>
    <p:extLst>
      <p:ext uri="{BB962C8B-B14F-4D97-AF65-F5344CB8AC3E}">
        <p14:creationId xmlns:p14="http://schemas.microsoft.com/office/powerpoint/2010/main" val="387765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A156EA22-E952-4938-9CC2-230AE4A9891E}" type="slidenum">
              <a:rPr lang="en-US"/>
              <a:pPr/>
              <a:t>‹#›</a:t>
            </a:fld>
            <a:endParaRPr lang="en-US" dirty="0"/>
          </a:p>
        </p:txBody>
      </p:sp>
    </p:spTree>
    <p:extLst>
      <p:ext uri="{BB962C8B-B14F-4D97-AF65-F5344CB8AC3E}">
        <p14:creationId xmlns:p14="http://schemas.microsoft.com/office/powerpoint/2010/main" val="108482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a:t>15</a:t>
            </a:r>
          </a:p>
        </p:txBody>
      </p:sp>
      <p:sp>
        <p:nvSpPr>
          <p:cNvPr id="6" name="Slide Number Placeholder 5"/>
          <p:cNvSpPr>
            <a:spLocks noGrp="1"/>
          </p:cNvSpPr>
          <p:nvPr>
            <p:ph type="sldNum" sz="quarter" idx="12"/>
          </p:nvPr>
        </p:nvSpPr>
        <p:spPr/>
        <p:txBody>
          <a:bodyPr/>
          <a:lstStyle>
            <a:lvl1pPr>
              <a:defRPr/>
            </a:lvl1pPr>
          </a:lstStyle>
          <a:p>
            <a:fld id="{FA7FDC57-E8F7-4E9E-9D42-F1952269D506}" type="slidenum">
              <a:rPr lang="en-US"/>
              <a:pPr/>
              <a:t>‹#›</a:t>
            </a:fld>
            <a:endParaRPr lang="en-US" dirty="0"/>
          </a:p>
        </p:txBody>
      </p:sp>
    </p:spTree>
    <p:extLst>
      <p:ext uri="{BB962C8B-B14F-4D97-AF65-F5344CB8AC3E}">
        <p14:creationId xmlns:p14="http://schemas.microsoft.com/office/powerpoint/2010/main" val="319521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5CAF6F10-89AE-4214-BFB9-B20B86EC7109}" type="slidenum">
              <a:rPr lang="en-US"/>
              <a:pPr/>
              <a:t>‹#›</a:t>
            </a:fld>
            <a:endParaRPr lang="en-US" dirty="0"/>
          </a:p>
        </p:txBody>
      </p:sp>
    </p:spTree>
    <p:extLst>
      <p:ext uri="{BB962C8B-B14F-4D97-AF65-F5344CB8AC3E}">
        <p14:creationId xmlns:p14="http://schemas.microsoft.com/office/powerpoint/2010/main" val="150999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r>
              <a:rPr lang="en-US" dirty="0"/>
              <a:t>15</a:t>
            </a:r>
          </a:p>
        </p:txBody>
      </p:sp>
      <p:sp>
        <p:nvSpPr>
          <p:cNvPr id="9" name="Slide Number Placeholder 8"/>
          <p:cNvSpPr>
            <a:spLocks noGrp="1"/>
          </p:cNvSpPr>
          <p:nvPr>
            <p:ph type="sldNum" sz="quarter" idx="12"/>
          </p:nvPr>
        </p:nvSpPr>
        <p:spPr/>
        <p:txBody>
          <a:bodyPr/>
          <a:lstStyle>
            <a:lvl1pPr>
              <a:defRPr/>
            </a:lvl1pPr>
          </a:lstStyle>
          <a:p>
            <a:fld id="{50218C09-0B89-4088-8310-7942C1DD32A6}" type="slidenum">
              <a:rPr lang="en-US"/>
              <a:pPr/>
              <a:t>‹#›</a:t>
            </a:fld>
            <a:endParaRPr lang="en-US" dirty="0"/>
          </a:p>
        </p:txBody>
      </p:sp>
    </p:spTree>
    <p:extLst>
      <p:ext uri="{BB962C8B-B14F-4D97-AF65-F5344CB8AC3E}">
        <p14:creationId xmlns:p14="http://schemas.microsoft.com/office/powerpoint/2010/main" val="3870910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r>
              <a:rPr lang="en-US" dirty="0"/>
              <a:t>15</a:t>
            </a:r>
          </a:p>
        </p:txBody>
      </p:sp>
      <p:sp>
        <p:nvSpPr>
          <p:cNvPr id="5" name="Slide Number Placeholder 4"/>
          <p:cNvSpPr>
            <a:spLocks noGrp="1"/>
          </p:cNvSpPr>
          <p:nvPr>
            <p:ph type="sldNum" sz="quarter" idx="12"/>
          </p:nvPr>
        </p:nvSpPr>
        <p:spPr/>
        <p:txBody>
          <a:bodyPr/>
          <a:lstStyle>
            <a:lvl1pPr>
              <a:defRPr/>
            </a:lvl1pPr>
          </a:lstStyle>
          <a:p>
            <a:fld id="{EC5E7CAA-5BBB-4A2E-89CF-7CE5C89ADDF5}" type="slidenum">
              <a:rPr lang="en-US"/>
              <a:pPr/>
              <a:t>‹#›</a:t>
            </a:fld>
            <a:endParaRPr lang="en-US" dirty="0"/>
          </a:p>
        </p:txBody>
      </p:sp>
    </p:spTree>
    <p:extLst>
      <p:ext uri="{BB962C8B-B14F-4D97-AF65-F5344CB8AC3E}">
        <p14:creationId xmlns:p14="http://schemas.microsoft.com/office/powerpoint/2010/main" val="49574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r>
              <a:rPr lang="en-US" dirty="0"/>
              <a:t>15</a:t>
            </a:r>
          </a:p>
        </p:txBody>
      </p:sp>
      <p:sp>
        <p:nvSpPr>
          <p:cNvPr id="4" name="Slide Number Placeholder 3"/>
          <p:cNvSpPr>
            <a:spLocks noGrp="1"/>
          </p:cNvSpPr>
          <p:nvPr>
            <p:ph type="sldNum" sz="quarter" idx="12"/>
          </p:nvPr>
        </p:nvSpPr>
        <p:spPr/>
        <p:txBody>
          <a:bodyPr/>
          <a:lstStyle>
            <a:lvl1pPr>
              <a:defRPr/>
            </a:lvl1pPr>
          </a:lstStyle>
          <a:p>
            <a:fld id="{E013074A-00D3-4FD5-8C28-A29325FF1DD5}" type="slidenum">
              <a:rPr lang="en-US"/>
              <a:pPr/>
              <a:t>‹#›</a:t>
            </a:fld>
            <a:endParaRPr lang="en-US" dirty="0"/>
          </a:p>
        </p:txBody>
      </p:sp>
    </p:spTree>
    <p:extLst>
      <p:ext uri="{BB962C8B-B14F-4D97-AF65-F5344CB8AC3E}">
        <p14:creationId xmlns:p14="http://schemas.microsoft.com/office/powerpoint/2010/main" val="192535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8E50B11A-5AF2-465D-B0C7-7CB5C393A9EB}" type="slidenum">
              <a:rPr lang="en-US"/>
              <a:pPr/>
              <a:t>‹#›</a:t>
            </a:fld>
            <a:endParaRPr lang="en-US" dirty="0"/>
          </a:p>
        </p:txBody>
      </p:sp>
    </p:spTree>
    <p:extLst>
      <p:ext uri="{BB962C8B-B14F-4D97-AF65-F5344CB8AC3E}">
        <p14:creationId xmlns:p14="http://schemas.microsoft.com/office/powerpoint/2010/main" val="112194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a:t>15</a:t>
            </a:r>
          </a:p>
        </p:txBody>
      </p:sp>
      <p:sp>
        <p:nvSpPr>
          <p:cNvPr id="7" name="Slide Number Placeholder 6"/>
          <p:cNvSpPr>
            <a:spLocks noGrp="1"/>
          </p:cNvSpPr>
          <p:nvPr>
            <p:ph type="sldNum" sz="quarter" idx="12"/>
          </p:nvPr>
        </p:nvSpPr>
        <p:spPr/>
        <p:txBody>
          <a:bodyPr/>
          <a:lstStyle>
            <a:lvl1pPr>
              <a:defRPr/>
            </a:lvl1pPr>
          </a:lstStyle>
          <a:p>
            <a:fld id="{44274235-4933-4B01-AE83-53C3E330165C}" type="slidenum">
              <a:rPr lang="en-US"/>
              <a:pPr/>
              <a:t>‹#›</a:t>
            </a:fld>
            <a:endParaRPr lang="en-US" dirty="0"/>
          </a:p>
        </p:txBody>
      </p:sp>
    </p:spTree>
    <p:extLst>
      <p:ext uri="{BB962C8B-B14F-4D97-AF65-F5344CB8AC3E}">
        <p14:creationId xmlns:p14="http://schemas.microsoft.com/office/powerpoint/2010/main" val="4196105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dirty="0"/>
              <a:t>15</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3343304-6E38-4C50-A129-1BB5E0D89B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3.emf"/><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647700" y="2514600"/>
            <a:ext cx="7848600" cy="1600200"/>
          </a:xfrm>
        </p:spPr>
        <p:txBody>
          <a:bodyPr/>
          <a:lstStyle/>
          <a:p>
            <a:r>
              <a:rPr lang="en-US" sz="4000" b="1" dirty="0" smtClean="0">
                <a:latin typeface="+mn-lt"/>
              </a:rPr>
              <a:t>Regional </a:t>
            </a:r>
            <a:r>
              <a:rPr lang="en-US" sz="4000" b="1" dirty="0">
                <a:latin typeface="+mn-lt"/>
              </a:rPr>
              <a:t>Higher Education </a:t>
            </a:r>
            <a:r>
              <a:rPr lang="en-US" sz="4000" b="1" dirty="0" smtClean="0">
                <a:latin typeface="+mn-lt"/>
              </a:rPr>
              <a:t>Centers</a:t>
            </a:r>
            <a:endParaRPr lang="en-US" sz="4000" b="1" i="1" dirty="0">
              <a:latin typeface="+mn-lt"/>
            </a:endParaRPr>
          </a:p>
        </p:txBody>
      </p:sp>
      <p:sp>
        <p:nvSpPr>
          <p:cNvPr id="27651" name="Rectangle 3"/>
          <p:cNvSpPr>
            <a:spLocks noGrp="1" noChangeArrowheads="1"/>
          </p:cNvSpPr>
          <p:nvPr>
            <p:ph type="subTitle" idx="1"/>
          </p:nvPr>
        </p:nvSpPr>
        <p:spPr>
          <a:xfrm>
            <a:off x="762000" y="4876800"/>
            <a:ext cx="7620000" cy="1447800"/>
          </a:xfrm>
        </p:spPr>
        <p:txBody>
          <a:bodyPr/>
          <a:lstStyle/>
          <a:p>
            <a:pPr>
              <a:lnSpc>
                <a:spcPct val="80000"/>
              </a:lnSpc>
            </a:pPr>
            <a:r>
              <a:rPr lang="en-US" sz="2800" dirty="0" smtClean="0"/>
              <a:t>Maryland Higher Education Commission</a:t>
            </a:r>
          </a:p>
          <a:p>
            <a:pPr>
              <a:lnSpc>
                <a:spcPct val="80000"/>
              </a:lnSpc>
            </a:pPr>
            <a:endParaRPr lang="en-US" sz="2400" dirty="0"/>
          </a:p>
          <a:p>
            <a:pPr>
              <a:lnSpc>
                <a:spcPct val="80000"/>
              </a:lnSpc>
            </a:pPr>
            <a:r>
              <a:rPr lang="en-US" sz="2400" dirty="0" smtClean="0"/>
              <a:t>September 22, 2021</a:t>
            </a:r>
            <a:endParaRPr lang="en-US" sz="2400" dirty="0"/>
          </a:p>
          <a:p>
            <a:pPr>
              <a:lnSpc>
                <a:spcPct val="80000"/>
              </a:lnSpc>
            </a:pPr>
            <a:endParaRPr lang="en-US" sz="2400" dirty="0"/>
          </a:p>
        </p:txBody>
      </p:sp>
      <p:graphicFrame>
        <p:nvGraphicFramePr>
          <p:cNvPr id="27654" name="Object 6"/>
          <p:cNvGraphicFramePr>
            <a:graphicFrameLocks noChangeAspect="1"/>
          </p:cNvGraphicFramePr>
          <p:nvPr>
            <p:extLst>
              <p:ext uri="{D42A27DB-BD31-4B8C-83A1-F6EECF244321}">
                <p14:modId xmlns:p14="http://schemas.microsoft.com/office/powerpoint/2010/main" val="32410033"/>
              </p:ext>
            </p:extLst>
          </p:nvPr>
        </p:nvGraphicFramePr>
        <p:xfrm>
          <a:off x="4061791" y="990600"/>
          <a:ext cx="1020417" cy="1066800"/>
        </p:xfrm>
        <a:graphic>
          <a:graphicData uri="http://schemas.openxmlformats.org/presentationml/2006/ole">
            <mc:AlternateContent xmlns:mc="http://schemas.openxmlformats.org/markup-compatibility/2006">
              <mc:Choice xmlns:v="urn:schemas-microsoft-com:vml" Requires="v">
                <p:oleObj spid="_x0000_s27708" name="Photo Editor Photo" r:id="rId4" imgW="2781688" imgH="2781688" progId="MSPhotoEd.3">
                  <p:embed/>
                </p:oleObj>
              </mc:Choice>
              <mc:Fallback>
                <p:oleObj name="Photo Editor Photo" r:id="rId4" imgW="2781688" imgH="2781688" progId="MSPhotoEd.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791" y="990600"/>
                        <a:ext cx="1020417"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1"/>
          <p:cNvSpPr/>
          <p:nvPr/>
        </p:nvSpPr>
        <p:spPr>
          <a:xfrm>
            <a:off x="152400" y="152400"/>
            <a:ext cx="8839200" cy="6553200"/>
          </a:xfrm>
          <a:prstGeom prst="rect">
            <a:avLst/>
          </a:prstGeom>
          <a:noFill/>
          <a:ln w="320675" cmpd="sng">
            <a:solidFill>
              <a:srgbClr val="FFFF00"/>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304800" y="304800"/>
            <a:ext cx="8534400" cy="624840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7777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r>
              <a:rPr lang="en-US" dirty="0"/>
              <a:t>1</a:t>
            </a:r>
          </a:p>
        </p:txBody>
      </p:sp>
      <p:grpSp>
        <p:nvGrpSpPr>
          <p:cNvPr id="4" name="Group 4"/>
          <p:cNvGrpSpPr>
            <a:grpSpLocks/>
          </p:cNvGrpSpPr>
          <p:nvPr/>
        </p:nvGrpSpPr>
        <p:grpSpPr bwMode="auto">
          <a:xfrm>
            <a:off x="304800" y="762000"/>
            <a:ext cx="8382000" cy="1066800"/>
            <a:chOff x="0" y="624"/>
            <a:chExt cx="5520" cy="672"/>
          </a:xfrm>
        </p:grpSpPr>
        <p:sp>
          <p:nvSpPr>
            <p:cNvPr id="5"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5588"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Rectangle 8"/>
          <p:cNvSpPr>
            <a:spLocks noChangeArrowheads="1"/>
          </p:cNvSpPr>
          <p:nvPr/>
        </p:nvSpPr>
        <p:spPr bwMode="auto">
          <a:xfrm>
            <a:off x="304800" y="2133600"/>
            <a:ext cx="8458200" cy="359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dirty="0"/>
              <a:t>Definition:</a:t>
            </a:r>
          </a:p>
          <a:p>
            <a:pPr>
              <a:spcBef>
                <a:spcPct val="50000"/>
              </a:spcBef>
              <a:spcAft>
                <a:spcPts val="200"/>
              </a:spcAft>
            </a:pPr>
            <a:r>
              <a:rPr lang="en-US" sz="2000" dirty="0"/>
              <a:t>“Higher education facility that is operated by a public institution of higher education in the State or a nonpublic institution of higher education operating under a charter granted by the General Assembly and includes participation by two or more institutions of higher education in the State, consists of an array of program offerings from institutions of higher education approved to operate in the State by the Commission or by an act of the General Assembly that specifically satisfies the criteria set forth in § 10-212(b) of this title, offers multiple degree levels; and is either approved by the Commission to operate in the State or is established by statute.” §10-101(k) Education Article, Annotated Code of Maryland.</a:t>
            </a:r>
          </a:p>
        </p:txBody>
      </p:sp>
      <p:sp>
        <p:nvSpPr>
          <p:cNvPr id="12" name="Rectangle 9"/>
          <p:cNvSpPr>
            <a:spLocks noChangeArrowheads="1"/>
          </p:cNvSpPr>
          <p:nvPr/>
        </p:nvSpPr>
        <p:spPr bwMode="auto">
          <a:xfrm>
            <a:off x="1386508" y="8382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solidFill>
                  <a:schemeClr val="tx2"/>
                </a:solidFill>
              </a:rPr>
              <a:t>Maryland’s Regional Higher Education Centers</a:t>
            </a:r>
          </a:p>
        </p:txBody>
      </p:sp>
    </p:spTree>
    <p:extLst>
      <p:ext uri="{BB962C8B-B14F-4D97-AF65-F5344CB8AC3E}">
        <p14:creationId xmlns:p14="http://schemas.microsoft.com/office/powerpoint/2010/main" val="438504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r>
              <a:rPr lang="en-US" dirty="0"/>
              <a:t>2</a:t>
            </a:r>
          </a:p>
        </p:txBody>
      </p:sp>
      <p:grpSp>
        <p:nvGrpSpPr>
          <p:cNvPr id="4" name="Group 4"/>
          <p:cNvGrpSpPr>
            <a:grpSpLocks/>
          </p:cNvGrpSpPr>
          <p:nvPr/>
        </p:nvGrpSpPr>
        <p:grpSpPr bwMode="auto">
          <a:xfrm>
            <a:off x="457200" y="914399"/>
            <a:ext cx="8382000" cy="1175511"/>
            <a:chOff x="0" y="624"/>
            <a:chExt cx="5520" cy="672"/>
          </a:xfrm>
        </p:grpSpPr>
        <p:sp>
          <p:nvSpPr>
            <p:cNvPr id="5"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6612"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Rectangle 7"/>
          <p:cNvSpPr>
            <a:spLocks noChangeArrowheads="1"/>
          </p:cNvSpPr>
          <p:nvPr/>
        </p:nvSpPr>
        <p:spPr bwMode="auto">
          <a:xfrm>
            <a:off x="537839" y="2209800"/>
            <a:ext cx="8229600" cy="31957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000" b="1" dirty="0"/>
              <a:t>Duties and Goals:</a:t>
            </a:r>
          </a:p>
          <a:p>
            <a:endParaRPr lang="en-US" sz="2000" b="1" dirty="0"/>
          </a:p>
          <a:p>
            <a:pPr>
              <a:spcBef>
                <a:spcPts val="200"/>
              </a:spcBef>
              <a:spcAft>
                <a:spcPts val="200"/>
              </a:spcAft>
            </a:pPr>
            <a:r>
              <a:rPr lang="en-US" sz="2000" dirty="0"/>
              <a:t>Regional Higher Education Centers shall, “Provide access to affordable higher education programs to citizens in unserved or underserved areas of the State, respond to the needs of businesses and industries in the areas in which they serve and encourage participation by institutions of higher education for the benefit of students and serve the needs of, and provide programs to, elementary and secondary schools, business and industry, and governmental agencies.” §10-212(b) Education Article, Annotated Code of Maryland</a:t>
            </a:r>
          </a:p>
        </p:txBody>
      </p:sp>
      <p:sp>
        <p:nvSpPr>
          <p:cNvPr id="8" name="Rectangle 8"/>
          <p:cNvSpPr>
            <a:spLocks noChangeArrowheads="1"/>
          </p:cNvSpPr>
          <p:nvPr/>
        </p:nvSpPr>
        <p:spPr bwMode="auto">
          <a:xfrm>
            <a:off x="1600200" y="9906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b="1" dirty="0">
                <a:solidFill>
                  <a:schemeClr val="tx2"/>
                </a:solidFill>
              </a:rPr>
              <a:t>Maryland’s Regional Higher Education Centers</a:t>
            </a:r>
          </a:p>
        </p:txBody>
      </p:sp>
    </p:spTree>
    <p:extLst>
      <p:ext uri="{BB962C8B-B14F-4D97-AF65-F5344CB8AC3E}">
        <p14:creationId xmlns:p14="http://schemas.microsoft.com/office/powerpoint/2010/main" val="744167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295400" y="274638"/>
            <a:ext cx="7391400" cy="944562"/>
          </a:xfrm>
        </p:spPr>
        <p:txBody>
          <a:bodyPr/>
          <a:lstStyle/>
          <a:p>
            <a:pPr algn="l"/>
            <a:r>
              <a:rPr lang="en-US" sz="2000" b="1" dirty="0">
                <a:latin typeface="Times New Roman" pitchFamily="18" charset="0"/>
              </a:rPr>
              <a:t>Regional higher education center </a:t>
            </a:r>
            <a:r>
              <a:rPr lang="en-US" sz="2000" b="1" dirty="0" smtClean="0">
                <a:latin typeface="Times New Roman" pitchFamily="18" charset="0"/>
              </a:rPr>
              <a:t>locations</a:t>
            </a:r>
            <a:r>
              <a:rPr lang="en-US" sz="2000" b="1" dirty="0">
                <a:latin typeface="Times New Roman" pitchFamily="18" charset="0"/>
              </a:rPr>
              <a:t/>
            </a:r>
            <a:br>
              <a:rPr lang="en-US" sz="2000" b="1" dirty="0">
                <a:latin typeface="Times New Roman" pitchFamily="18" charset="0"/>
              </a:rPr>
            </a:br>
            <a:r>
              <a:rPr lang="en-US" sz="2000" b="1" i="1" dirty="0">
                <a:latin typeface="Times New Roman" pitchFamily="18" charset="0"/>
              </a:rPr>
              <a:t>Serving underserved areas of the State</a:t>
            </a:r>
          </a:p>
        </p:txBody>
      </p:sp>
      <p:grpSp>
        <p:nvGrpSpPr>
          <p:cNvPr id="13316" name="Group 4"/>
          <p:cNvGrpSpPr>
            <a:grpSpLocks/>
          </p:cNvGrpSpPr>
          <p:nvPr/>
        </p:nvGrpSpPr>
        <p:grpSpPr bwMode="auto">
          <a:xfrm>
            <a:off x="304800" y="609600"/>
            <a:ext cx="8382000" cy="914400"/>
            <a:chOff x="0" y="624"/>
            <a:chExt cx="5520" cy="672"/>
          </a:xfrm>
        </p:grpSpPr>
        <p:sp>
          <p:nvSpPr>
            <p:cNvPr id="13317"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13318"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13390"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pic>
        <p:nvPicPr>
          <p:cNvPr id="9" name="Picture 8" descr="maryland"/>
          <p:cNvPicPr/>
          <p:nvPr/>
        </p:nvPicPr>
        <p:blipFill>
          <a:blip r:embed="rId5">
            <a:extLst>
              <a:ext uri="{28A0092B-C50C-407E-A947-70E740481C1C}">
                <a14:useLocalDpi xmlns:a14="http://schemas.microsoft.com/office/drawing/2010/main" val="0"/>
              </a:ext>
            </a:extLst>
          </a:blip>
          <a:srcRect/>
          <a:stretch>
            <a:fillRect/>
          </a:stretch>
        </p:blipFill>
        <p:spPr bwMode="auto">
          <a:xfrm>
            <a:off x="152400" y="1836860"/>
            <a:ext cx="8458200" cy="4686300"/>
          </a:xfrm>
          <a:prstGeom prst="rect">
            <a:avLst/>
          </a:prstGeom>
          <a:noFill/>
          <a:ln>
            <a:noFill/>
          </a:ln>
        </p:spPr>
      </p:pic>
      <p:cxnSp>
        <p:nvCxnSpPr>
          <p:cNvPr id="10" name="Line 27"/>
          <p:cNvCxnSpPr>
            <a:cxnSpLocks noChangeShapeType="1"/>
          </p:cNvCxnSpPr>
          <p:nvPr/>
        </p:nvCxnSpPr>
        <p:spPr bwMode="auto">
          <a:xfrm flipV="1">
            <a:off x="2619375" y="3513260"/>
            <a:ext cx="1866900" cy="2089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1" name="Text Box 28"/>
          <p:cNvSpPr txBox="1">
            <a:spLocks noChangeArrowheads="1"/>
          </p:cNvSpPr>
          <p:nvPr/>
        </p:nvSpPr>
        <p:spPr bwMode="auto">
          <a:xfrm>
            <a:off x="1419225" y="3513260"/>
            <a:ext cx="1200150" cy="600075"/>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The Universities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at Shady Grove (USM)</a:t>
            </a:r>
            <a:endParaRPr lang="en-US" sz="1200">
              <a:effectLst/>
              <a:latin typeface="Times New Roman" panose="02020603050405020304" pitchFamily="18" charset="0"/>
              <a:ea typeface="Times New Roman" panose="02020603050405020304" pitchFamily="18" charset="0"/>
            </a:endParaRPr>
          </a:p>
        </p:txBody>
      </p:sp>
      <p:cxnSp>
        <p:nvCxnSpPr>
          <p:cNvPr id="12" name="Line 30"/>
          <p:cNvCxnSpPr>
            <a:cxnSpLocks noChangeShapeType="1"/>
          </p:cNvCxnSpPr>
          <p:nvPr/>
        </p:nvCxnSpPr>
        <p:spPr bwMode="auto">
          <a:xfrm flipV="1">
            <a:off x="3648075" y="4141910"/>
            <a:ext cx="1453515" cy="5080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3" name="Text Box 31"/>
          <p:cNvSpPr txBox="1">
            <a:spLocks noChangeArrowheads="1"/>
          </p:cNvSpPr>
          <p:nvPr/>
        </p:nvSpPr>
        <p:spPr bwMode="auto">
          <a:xfrm>
            <a:off x="2114550" y="4541960"/>
            <a:ext cx="1533525" cy="27940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Laurel College Center</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sp>
        <p:nvSpPr>
          <p:cNvPr id="14" name="Text Box 33"/>
          <p:cNvSpPr txBox="1">
            <a:spLocks noChangeArrowheads="1"/>
          </p:cNvSpPr>
          <p:nvPr/>
        </p:nvSpPr>
        <p:spPr bwMode="auto">
          <a:xfrm>
            <a:off x="7092950" y="3719635"/>
            <a:ext cx="1823720" cy="4254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Eastern Shore Regional Higher Education Center</a:t>
            </a:r>
            <a:endParaRPr lang="en-US" sz="1200">
              <a:effectLst/>
              <a:latin typeface="Times New Roman" panose="02020603050405020304" pitchFamily="18" charset="0"/>
              <a:ea typeface="Times New Roman" panose="02020603050405020304" pitchFamily="18" charset="0"/>
            </a:endParaRPr>
          </a:p>
        </p:txBody>
      </p:sp>
      <p:cxnSp>
        <p:nvCxnSpPr>
          <p:cNvPr id="15" name="Line 34"/>
          <p:cNvCxnSpPr>
            <a:cxnSpLocks noChangeShapeType="1"/>
          </p:cNvCxnSpPr>
          <p:nvPr/>
        </p:nvCxnSpPr>
        <p:spPr bwMode="auto">
          <a:xfrm flipV="1">
            <a:off x="5448300" y="5237285"/>
            <a:ext cx="0" cy="9074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6" name="Text Box 35"/>
          <p:cNvSpPr txBox="1">
            <a:spLocks noChangeArrowheads="1"/>
          </p:cNvSpPr>
          <p:nvPr/>
        </p:nvSpPr>
        <p:spPr bwMode="auto">
          <a:xfrm>
            <a:off x="4429125" y="6142160"/>
            <a:ext cx="2181225" cy="6286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Southern Maryland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Higher Education Center</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(USM)</a:t>
            </a:r>
            <a:endParaRPr lang="en-US" sz="1200">
              <a:effectLst/>
              <a:latin typeface="Times New Roman" panose="02020603050405020304" pitchFamily="18" charset="0"/>
              <a:ea typeface="Times New Roman" panose="02020603050405020304" pitchFamily="18" charset="0"/>
            </a:endParaRPr>
          </a:p>
        </p:txBody>
      </p:sp>
      <p:cxnSp>
        <p:nvCxnSpPr>
          <p:cNvPr id="17" name="Line 41"/>
          <p:cNvCxnSpPr>
            <a:cxnSpLocks noChangeShapeType="1"/>
          </p:cNvCxnSpPr>
          <p:nvPr/>
        </p:nvCxnSpPr>
        <p:spPr bwMode="auto">
          <a:xfrm>
            <a:off x="2952750" y="1894010"/>
            <a:ext cx="485775" cy="59626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8" name="Line 32"/>
          <p:cNvCxnSpPr>
            <a:cxnSpLocks noChangeShapeType="1"/>
          </p:cNvCxnSpPr>
          <p:nvPr/>
        </p:nvCxnSpPr>
        <p:spPr bwMode="auto">
          <a:xfrm flipH="1" flipV="1">
            <a:off x="6483350" y="3637085"/>
            <a:ext cx="609600" cy="152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9" name="Text Box 42"/>
          <p:cNvSpPr txBox="1">
            <a:spLocks noChangeArrowheads="1"/>
          </p:cNvSpPr>
          <p:nvPr/>
        </p:nvSpPr>
        <p:spPr bwMode="auto">
          <a:xfrm>
            <a:off x="1114425" y="1579685"/>
            <a:ext cx="2076450" cy="609600"/>
          </a:xfrm>
          <a:prstGeom prst="rect">
            <a:avLst/>
          </a:prstGeom>
          <a:no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University System of Maryland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at Hagerstown</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(USM)</a:t>
            </a:r>
            <a:endParaRPr lang="en-US" sz="1200">
              <a:effectLst/>
              <a:latin typeface="Times New Roman" panose="02020603050405020304" pitchFamily="18" charset="0"/>
              <a:ea typeface="Times New Roman" panose="02020603050405020304" pitchFamily="18" charset="0"/>
            </a:endParaRPr>
          </a:p>
        </p:txBody>
      </p:sp>
      <p:sp>
        <p:nvSpPr>
          <p:cNvPr id="20" name="Text Box 19"/>
          <p:cNvSpPr txBox="1">
            <a:spLocks noChangeArrowheads="1"/>
          </p:cNvSpPr>
          <p:nvPr/>
        </p:nvSpPr>
        <p:spPr bwMode="auto">
          <a:xfrm>
            <a:off x="2333625" y="5351585"/>
            <a:ext cx="1381125" cy="4381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Waldorf Center for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Higher Education</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b="1">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cxnSp>
        <p:nvCxnSpPr>
          <p:cNvPr id="21" name="Straight Arrow Connector 20"/>
          <p:cNvCxnSpPr/>
          <p:nvPr/>
        </p:nvCxnSpPr>
        <p:spPr>
          <a:xfrm flipV="1">
            <a:off x="3714750" y="4646735"/>
            <a:ext cx="1800225" cy="923290"/>
          </a:xfrm>
          <a:prstGeom prst="straightConnector1">
            <a:avLst/>
          </a:prstGeom>
          <a:noFill/>
          <a:ln w="9525" cap="flat" cmpd="sng" algn="ctr">
            <a:solidFill>
              <a:sysClr val="windowText" lastClr="000000"/>
            </a:solidFill>
            <a:prstDash val="solid"/>
            <a:tailEnd type="triangle"/>
          </a:ln>
          <a:effectLst/>
        </p:spPr>
      </p:cxnSp>
      <p:cxnSp>
        <p:nvCxnSpPr>
          <p:cNvPr id="22" name="Line 27"/>
          <p:cNvCxnSpPr>
            <a:cxnSpLocks noChangeShapeType="1"/>
          </p:cNvCxnSpPr>
          <p:nvPr/>
        </p:nvCxnSpPr>
        <p:spPr bwMode="auto">
          <a:xfrm flipV="1">
            <a:off x="5172075" y="2950650"/>
            <a:ext cx="2143125" cy="447040"/>
          </a:xfrm>
          <a:prstGeom prst="line">
            <a:avLst/>
          </a:prstGeom>
          <a:noFill/>
          <a:ln w="9525">
            <a:solidFill>
              <a:srgbClr val="000000"/>
            </a:solidFill>
            <a:round/>
            <a:headEnd/>
            <a:tailEnd type="none" w="med" len="med"/>
          </a:ln>
          <a:extLst>
            <a:ext uri="{909E8E84-426E-40DD-AFC4-6F175D3DCCD1}">
              <a14:hiddenFill xmlns:a14="http://schemas.microsoft.com/office/drawing/2010/main">
                <a:noFill/>
              </a14:hiddenFill>
            </a:ext>
          </a:extLst>
        </p:spPr>
      </p:cxnSp>
      <p:sp>
        <p:nvSpPr>
          <p:cNvPr id="24" name="Text Box 33"/>
          <p:cNvSpPr txBox="1">
            <a:spLocks noChangeArrowheads="1"/>
          </p:cNvSpPr>
          <p:nvPr/>
        </p:nvSpPr>
        <p:spPr bwMode="auto">
          <a:xfrm>
            <a:off x="7115175" y="2751260"/>
            <a:ext cx="1823720" cy="4254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a:effectLst/>
                <a:latin typeface="Times New Roman" panose="02020603050405020304" pitchFamily="18" charset="0"/>
                <a:ea typeface="Times New Roman" panose="02020603050405020304" pitchFamily="18" charset="0"/>
              </a:rPr>
              <a:t>Anne Arundel Community College at Arundel Mills</a:t>
            </a:r>
            <a:endParaRPr lang="en-US" sz="1200">
              <a:effectLst/>
              <a:latin typeface="Times New Roman" panose="02020603050405020304" pitchFamily="18" charset="0"/>
              <a:ea typeface="Times New Roman" panose="02020603050405020304" pitchFamily="18" charset="0"/>
            </a:endParaRPr>
          </a:p>
        </p:txBody>
      </p:sp>
      <p:sp>
        <p:nvSpPr>
          <p:cNvPr id="26" name="Slide Number Placeholder 2"/>
          <p:cNvSpPr>
            <a:spLocks noGrp="1"/>
          </p:cNvSpPr>
          <p:nvPr>
            <p:ph type="sldNum" sz="quarter" idx="12"/>
          </p:nvPr>
        </p:nvSpPr>
        <p:spPr>
          <a:xfrm>
            <a:off x="6553200" y="6245225"/>
            <a:ext cx="2133600" cy="476250"/>
          </a:xfrm>
        </p:spPr>
        <p:txBody>
          <a:bodyPr/>
          <a:lstStyle/>
          <a:p>
            <a:r>
              <a:rPr lang="en-US" dirty="0"/>
              <a:t>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81000" y="1828800"/>
            <a:ext cx="8458200" cy="4572000"/>
          </a:xfrm>
        </p:spPr>
        <p:txBody>
          <a:bodyPr/>
          <a:lstStyle/>
          <a:p>
            <a:pPr marL="0" indent="0">
              <a:lnSpc>
                <a:spcPct val="80000"/>
              </a:lnSpc>
              <a:spcBef>
                <a:spcPct val="0"/>
              </a:spcBef>
              <a:buFontTx/>
              <a:buNone/>
            </a:pPr>
            <a:r>
              <a:rPr lang="en-US" sz="2000" b="1" dirty="0" smtClean="0">
                <a:latin typeface="Times New Roman" pitchFamily="18" charset="0"/>
              </a:rPr>
              <a:t>Fur </a:t>
            </a:r>
            <a:r>
              <a:rPr lang="en-US" sz="2000" b="1" dirty="0">
                <a:latin typeface="Times New Roman" pitchFamily="18" charset="0"/>
              </a:rPr>
              <a:t>centers with </a:t>
            </a:r>
            <a:r>
              <a:rPr lang="en-US" sz="2000" b="1" dirty="0" smtClean="0">
                <a:latin typeface="Times New Roman" pitchFamily="18" charset="0"/>
              </a:rPr>
              <a:t>State fund oversight by MHEC</a:t>
            </a:r>
            <a:endParaRPr lang="en-US" sz="2000" b="1" dirty="0">
              <a:latin typeface="Times New Roman" pitchFamily="18" charset="0"/>
            </a:endParaRPr>
          </a:p>
          <a:p>
            <a:pPr marL="0" indent="0">
              <a:lnSpc>
                <a:spcPct val="80000"/>
              </a:lnSpc>
              <a:spcBef>
                <a:spcPct val="0"/>
              </a:spcBef>
              <a:buFontTx/>
              <a:buNone/>
            </a:pPr>
            <a:endParaRPr lang="en-US" sz="2000" b="1" dirty="0">
              <a:latin typeface="Times New Roman" pitchFamily="18" charset="0"/>
            </a:endParaRPr>
          </a:p>
          <a:p>
            <a:pPr marL="1027113" lvl="1" indent="-338138">
              <a:lnSpc>
                <a:spcPct val="80000"/>
              </a:lnSpc>
              <a:spcBef>
                <a:spcPts val="200"/>
              </a:spcBef>
              <a:spcAft>
                <a:spcPts val="200"/>
              </a:spcAft>
              <a:buFontTx/>
              <a:buChar char="•"/>
            </a:pPr>
            <a:r>
              <a:rPr lang="en-US" sz="1800" dirty="0">
                <a:latin typeface="Times New Roman" pitchFamily="18" charset="0"/>
              </a:rPr>
              <a:t>Anne Arundel Community College (AACC) </a:t>
            </a:r>
            <a:r>
              <a:rPr lang="en-US" sz="1800" dirty="0" smtClean="0">
                <a:latin typeface="Times New Roman" pitchFamily="18" charset="0"/>
              </a:rPr>
              <a:t>at </a:t>
            </a:r>
            <a:r>
              <a:rPr lang="en-US" sz="1800" dirty="0">
                <a:latin typeface="Times New Roman" pitchFamily="18" charset="0"/>
              </a:rPr>
              <a:t>Arundel </a:t>
            </a:r>
            <a:r>
              <a:rPr lang="en-US" sz="1800" dirty="0" smtClean="0">
                <a:latin typeface="Times New Roman" pitchFamily="18" charset="0"/>
              </a:rPr>
              <a:t>Mills University Consortium</a:t>
            </a:r>
            <a:endParaRPr lang="en-US" sz="1800" dirty="0">
              <a:latin typeface="Times New Roman" pitchFamily="18" charset="0"/>
            </a:endParaRPr>
          </a:p>
          <a:p>
            <a:pPr marL="1027113" lvl="1" indent="-338138">
              <a:lnSpc>
                <a:spcPct val="80000"/>
              </a:lnSpc>
              <a:spcBef>
                <a:spcPts val="200"/>
              </a:spcBef>
              <a:spcAft>
                <a:spcPts val="200"/>
              </a:spcAft>
              <a:buFontTx/>
              <a:buChar char="•"/>
            </a:pPr>
            <a:r>
              <a:rPr lang="en-US" sz="1800" dirty="0">
                <a:latin typeface="Times New Roman" pitchFamily="18" charset="0"/>
              </a:rPr>
              <a:t>Eastern Shore Higher Education </a:t>
            </a:r>
            <a:r>
              <a:rPr lang="en-US" sz="1800" dirty="0" smtClean="0">
                <a:latin typeface="Times New Roman" pitchFamily="18" charset="0"/>
              </a:rPr>
              <a:t>Center</a:t>
            </a:r>
          </a:p>
          <a:p>
            <a:pPr marL="1027113" lvl="1" indent="-338138">
              <a:lnSpc>
                <a:spcPct val="80000"/>
              </a:lnSpc>
              <a:spcBef>
                <a:spcPts val="200"/>
              </a:spcBef>
              <a:spcAft>
                <a:spcPts val="200"/>
              </a:spcAft>
              <a:buFontTx/>
              <a:buChar char="•"/>
            </a:pPr>
            <a:r>
              <a:rPr lang="en-US" sz="1800" dirty="0" smtClean="0">
                <a:latin typeface="Times New Roman" pitchFamily="18" charset="0"/>
              </a:rPr>
              <a:t>Laurel </a:t>
            </a:r>
            <a:r>
              <a:rPr lang="en-US" sz="1800" dirty="0">
                <a:latin typeface="Times New Roman" pitchFamily="18" charset="0"/>
              </a:rPr>
              <a:t>College Center</a:t>
            </a:r>
          </a:p>
          <a:p>
            <a:pPr marL="1027113" lvl="1" indent="-338138">
              <a:lnSpc>
                <a:spcPct val="80000"/>
              </a:lnSpc>
              <a:spcBef>
                <a:spcPts val="200"/>
              </a:spcBef>
              <a:spcAft>
                <a:spcPts val="200"/>
              </a:spcAft>
              <a:buFontTx/>
              <a:buChar char="•"/>
            </a:pPr>
            <a:r>
              <a:rPr lang="en-US" sz="1800" dirty="0" smtClean="0">
                <a:latin typeface="Times New Roman" pitchFamily="18" charset="0"/>
              </a:rPr>
              <a:t>Waldorf </a:t>
            </a:r>
            <a:r>
              <a:rPr lang="en-US" sz="1800" dirty="0">
                <a:latin typeface="Times New Roman" pitchFamily="18" charset="0"/>
              </a:rPr>
              <a:t>Center for Higher </a:t>
            </a:r>
            <a:r>
              <a:rPr lang="en-US" sz="1800" dirty="0" smtClean="0">
                <a:latin typeface="Times New Roman" pitchFamily="18" charset="0"/>
              </a:rPr>
              <a:t>Education</a:t>
            </a:r>
          </a:p>
          <a:p>
            <a:pPr marL="688975" lvl="1" indent="0">
              <a:lnSpc>
                <a:spcPct val="80000"/>
              </a:lnSpc>
              <a:spcBef>
                <a:spcPct val="0"/>
              </a:spcBef>
              <a:buNone/>
            </a:pPr>
            <a:endParaRPr lang="en-US" sz="1800" dirty="0">
              <a:latin typeface="Times New Roman" pitchFamily="18" charset="0"/>
            </a:endParaRPr>
          </a:p>
          <a:p>
            <a:pPr marL="0" indent="0">
              <a:lnSpc>
                <a:spcPct val="80000"/>
              </a:lnSpc>
              <a:spcBef>
                <a:spcPct val="0"/>
              </a:spcBef>
              <a:buFontTx/>
              <a:buNone/>
            </a:pPr>
            <a:r>
              <a:rPr lang="en-US" sz="2000" b="1" dirty="0" smtClean="0">
                <a:latin typeface="Times New Roman" pitchFamily="18" charset="0"/>
              </a:rPr>
              <a:t>Three centers governed by the University System of Maryland (USM) Board of Regents</a:t>
            </a:r>
          </a:p>
          <a:p>
            <a:pPr marL="0" indent="0">
              <a:lnSpc>
                <a:spcPct val="80000"/>
              </a:lnSpc>
              <a:spcBef>
                <a:spcPct val="0"/>
              </a:spcBef>
              <a:buFontTx/>
              <a:buNone/>
            </a:pPr>
            <a:endParaRPr lang="en-US" sz="2000" b="1" dirty="0" smtClean="0">
              <a:latin typeface="Times New Roman" pitchFamily="18" charset="0"/>
            </a:endParaRPr>
          </a:p>
          <a:p>
            <a:pPr marL="1027113" lvl="1" indent="-338138">
              <a:lnSpc>
                <a:spcPct val="80000"/>
              </a:lnSpc>
              <a:spcBef>
                <a:spcPts val="200"/>
              </a:spcBef>
              <a:spcAft>
                <a:spcPts val="200"/>
              </a:spcAft>
              <a:buFontTx/>
              <a:buChar char="•"/>
            </a:pPr>
            <a:r>
              <a:rPr lang="en-US" sz="1800" dirty="0" smtClean="0">
                <a:latin typeface="Times New Roman" pitchFamily="18" charset="0"/>
              </a:rPr>
              <a:t>The Universities at Shady Grove</a:t>
            </a:r>
          </a:p>
          <a:p>
            <a:pPr marL="1027113" lvl="1" indent="-338138">
              <a:lnSpc>
                <a:spcPct val="80000"/>
              </a:lnSpc>
              <a:spcBef>
                <a:spcPts val="200"/>
              </a:spcBef>
              <a:spcAft>
                <a:spcPts val="200"/>
              </a:spcAft>
              <a:buFontTx/>
              <a:buChar char="•"/>
            </a:pPr>
            <a:r>
              <a:rPr lang="en-US" sz="1800" dirty="0" smtClean="0">
                <a:latin typeface="Times New Roman" pitchFamily="18" charset="0"/>
              </a:rPr>
              <a:t>University of Maryland at Hagerstown</a:t>
            </a:r>
          </a:p>
          <a:p>
            <a:pPr marL="1027113" lvl="1" indent="-338138">
              <a:lnSpc>
                <a:spcPct val="80000"/>
              </a:lnSpc>
              <a:spcBef>
                <a:spcPts val="200"/>
              </a:spcBef>
              <a:spcAft>
                <a:spcPts val="200"/>
              </a:spcAft>
              <a:buFontTx/>
              <a:buChar char="•"/>
            </a:pPr>
            <a:r>
              <a:rPr lang="en-US" sz="1800" dirty="0">
                <a:latin typeface="Times New Roman" pitchFamily="18" charset="0"/>
              </a:rPr>
              <a:t>Southern Maryland Higher Education </a:t>
            </a:r>
            <a:r>
              <a:rPr lang="en-US" sz="1800" dirty="0" smtClean="0">
                <a:latin typeface="Times New Roman" pitchFamily="18" charset="0"/>
              </a:rPr>
              <a:t>Center</a:t>
            </a:r>
          </a:p>
          <a:p>
            <a:pPr marL="1027113" lvl="1" indent="-338138">
              <a:lnSpc>
                <a:spcPct val="80000"/>
              </a:lnSpc>
              <a:spcBef>
                <a:spcPct val="0"/>
              </a:spcBef>
              <a:buFontTx/>
              <a:buNone/>
            </a:pPr>
            <a:endParaRPr lang="en-US" sz="1800" dirty="0">
              <a:latin typeface="Times New Roman" pitchFamily="18" charset="0"/>
            </a:endParaRPr>
          </a:p>
        </p:txBody>
      </p:sp>
      <p:sp>
        <p:nvSpPr>
          <p:cNvPr id="7" name="Slide Number Placeholder 5"/>
          <p:cNvSpPr>
            <a:spLocks noGrp="1"/>
          </p:cNvSpPr>
          <p:nvPr>
            <p:ph type="sldNum" sz="quarter" idx="12"/>
          </p:nvPr>
        </p:nvSpPr>
        <p:spPr/>
        <p:txBody>
          <a:bodyPr/>
          <a:lstStyle/>
          <a:p>
            <a:r>
              <a:rPr lang="en-US" dirty="0" smtClean="0"/>
              <a:t>4</a:t>
            </a:r>
            <a:endParaRPr lang="en-US" dirty="0"/>
          </a:p>
        </p:txBody>
      </p:sp>
      <p:sp>
        <p:nvSpPr>
          <p:cNvPr id="9218" name="Rectangle 2"/>
          <p:cNvSpPr>
            <a:spLocks noGrp="1" noChangeArrowheads="1"/>
          </p:cNvSpPr>
          <p:nvPr>
            <p:ph type="title"/>
          </p:nvPr>
        </p:nvSpPr>
        <p:spPr>
          <a:xfrm>
            <a:off x="1524000" y="228600"/>
            <a:ext cx="7315200" cy="1066800"/>
          </a:xfrm>
        </p:spPr>
        <p:txBody>
          <a:bodyPr/>
          <a:lstStyle/>
          <a:p>
            <a:pPr algn="l"/>
            <a:r>
              <a:rPr lang="en-US" sz="2400" b="1" dirty="0">
                <a:latin typeface="Times New Roman" pitchFamily="18" charset="0"/>
              </a:rPr>
              <a:t>Differing RHEC governance and organizational structures </a:t>
            </a:r>
          </a:p>
        </p:txBody>
      </p:sp>
      <p:grpSp>
        <p:nvGrpSpPr>
          <p:cNvPr id="9220" name="Group 4"/>
          <p:cNvGrpSpPr>
            <a:grpSpLocks/>
          </p:cNvGrpSpPr>
          <p:nvPr/>
        </p:nvGrpSpPr>
        <p:grpSpPr bwMode="auto">
          <a:xfrm>
            <a:off x="304800" y="609600"/>
            <a:ext cx="8382000" cy="1066800"/>
            <a:chOff x="0" y="624"/>
            <a:chExt cx="5520" cy="672"/>
          </a:xfrm>
        </p:grpSpPr>
        <p:sp>
          <p:nvSpPr>
            <p:cNvPr id="9221"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9222"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9275"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r>
              <a:rPr lang="en-US" dirty="0"/>
              <a:t>5</a:t>
            </a:r>
          </a:p>
        </p:txBody>
      </p:sp>
      <p:sp>
        <p:nvSpPr>
          <p:cNvPr id="62466" name="Rectangle 2"/>
          <p:cNvSpPr>
            <a:spLocks noGrp="1" noChangeArrowheads="1"/>
          </p:cNvSpPr>
          <p:nvPr>
            <p:ph type="title"/>
          </p:nvPr>
        </p:nvSpPr>
        <p:spPr>
          <a:xfrm>
            <a:off x="1524000" y="228600"/>
            <a:ext cx="7315200" cy="1066800"/>
          </a:xfrm>
        </p:spPr>
        <p:txBody>
          <a:bodyPr/>
          <a:lstStyle/>
          <a:p>
            <a:pPr algn="l"/>
            <a:r>
              <a:rPr lang="en-US" sz="2400" b="1" dirty="0">
                <a:latin typeface="Times New Roman" pitchFamily="18" charset="0"/>
              </a:rPr>
              <a:t>Funding strategy for </a:t>
            </a:r>
            <a:r>
              <a:rPr lang="en-US" sz="2400" b="1" dirty="0" smtClean="0">
                <a:latin typeface="Times New Roman" pitchFamily="18" charset="0"/>
              </a:rPr>
              <a:t>regional education centers under MHEC oversight</a:t>
            </a:r>
            <a:endParaRPr lang="en-US" sz="2400" b="1" dirty="0">
              <a:latin typeface="Times New Roman" pitchFamily="18" charset="0"/>
            </a:endParaRPr>
          </a:p>
        </p:txBody>
      </p:sp>
      <p:sp>
        <p:nvSpPr>
          <p:cNvPr id="62467" name="Rectangle 3"/>
          <p:cNvSpPr>
            <a:spLocks noGrp="1" noChangeArrowheads="1"/>
          </p:cNvSpPr>
          <p:nvPr>
            <p:ph type="body" idx="1"/>
          </p:nvPr>
        </p:nvSpPr>
        <p:spPr>
          <a:xfrm>
            <a:off x="762000" y="1828800"/>
            <a:ext cx="8001000" cy="3886200"/>
          </a:xfrm>
        </p:spPr>
        <p:txBody>
          <a:bodyPr/>
          <a:lstStyle/>
          <a:p>
            <a:pPr marL="1082675" lvl="1" indent="-388938">
              <a:lnSpc>
                <a:spcPct val="90000"/>
              </a:lnSpc>
              <a:spcBef>
                <a:spcPct val="0"/>
              </a:spcBef>
              <a:buFontTx/>
              <a:buNone/>
            </a:pPr>
            <a:r>
              <a:rPr lang="en-US" sz="2000" dirty="0">
                <a:latin typeface="Times New Roman" pitchFamily="18" charset="0"/>
              </a:rPr>
              <a:t>The funding strategy includes:</a:t>
            </a:r>
          </a:p>
          <a:p>
            <a:pPr marL="1082675" lvl="1" indent="-388938">
              <a:lnSpc>
                <a:spcPct val="90000"/>
              </a:lnSpc>
              <a:spcBef>
                <a:spcPct val="0"/>
              </a:spcBef>
              <a:buFontTx/>
              <a:buNone/>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Base allocation</a:t>
            </a:r>
            <a:r>
              <a:rPr lang="en-US" sz="2000" dirty="0">
                <a:latin typeface="Times New Roman" pitchFamily="18" charset="0"/>
              </a:rPr>
              <a:t> for each center ($200,000)</a:t>
            </a: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Incentive funding</a:t>
            </a:r>
            <a:r>
              <a:rPr lang="en-US" sz="2000" dirty="0">
                <a:latin typeface="Times New Roman" pitchFamily="18" charset="0"/>
              </a:rPr>
              <a:t> for Target FTES (2+2 lower division, upper division and </a:t>
            </a:r>
            <a:r>
              <a:rPr lang="en-US" sz="2000" dirty="0" smtClean="0">
                <a:latin typeface="Times New Roman" pitchFamily="18" charset="0"/>
              </a:rPr>
              <a:t>graduate enrollment)</a:t>
            </a:r>
            <a:endParaRPr lang="en-US" sz="2000" dirty="0">
              <a:latin typeface="Times New Roman" pitchFamily="18" charset="0"/>
            </a:endParaRP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Lease funding</a:t>
            </a:r>
            <a:r>
              <a:rPr lang="en-US" sz="2000" dirty="0">
                <a:latin typeface="Times New Roman" pitchFamily="18" charset="0"/>
              </a:rPr>
              <a:t> for centers with leased space that have not received State capital funding support</a:t>
            </a:r>
          </a:p>
          <a:p>
            <a:pPr marL="1082675" lvl="1" indent="-388938">
              <a:lnSpc>
                <a:spcPct val="90000"/>
              </a:lnSpc>
              <a:spcBef>
                <a:spcPct val="0"/>
              </a:spcBef>
              <a:buFontTx/>
              <a:buChar char="•"/>
            </a:pPr>
            <a:endParaRPr lang="en-US" sz="2000" dirty="0">
              <a:latin typeface="Times New Roman" pitchFamily="18" charset="0"/>
            </a:endParaRPr>
          </a:p>
          <a:p>
            <a:pPr marL="1082675" lvl="1" indent="-388938">
              <a:lnSpc>
                <a:spcPct val="90000"/>
              </a:lnSpc>
              <a:spcBef>
                <a:spcPct val="0"/>
              </a:spcBef>
              <a:buFontTx/>
              <a:buChar char="•"/>
            </a:pPr>
            <a:r>
              <a:rPr lang="en-US" sz="2000" i="1" dirty="0">
                <a:latin typeface="Times New Roman" pitchFamily="18" charset="0"/>
              </a:rPr>
              <a:t>Special funding</a:t>
            </a:r>
            <a:r>
              <a:rPr lang="en-US" sz="2000" dirty="0">
                <a:latin typeface="Times New Roman" pitchFamily="18" charset="0"/>
              </a:rPr>
              <a:t> for one-time projects or start-up costs</a:t>
            </a:r>
          </a:p>
          <a:p>
            <a:pPr marL="1082675" lvl="1" indent="-388938">
              <a:lnSpc>
                <a:spcPct val="90000"/>
              </a:lnSpc>
              <a:spcBef>
                <a:spcPct val="0"/>
              </a:spcBef>
              <a:buFontTx/>
              <a:buNone/>
            </a:pPr>
            <a:endParaRPr lang="en-US" sz="2000" dirty="0">
              <a:latin typeface="Times New Roman" pitchFamily="18" charset="0"/>
            </a:endParaRPr>
          </a:p>
        </p:txBody>
      </p:sp>
      <p:grpSp>
        <p:nvGrpSpPr>
          <p:cNvPr id="62468" name="Group 4"/>
          <p:cNvGrpSpPr>
            <a:grpSpLocks/>
          </p:cNvGrpSpPr>
          <p:nvPr/>
        </p:nvGrpSpPr>
        <p:grpSpPr bwMode="auto">
          <a:xfrm>
            <a:off x="304800" y="609600"/>
            <a:ext cx="8382000" cy="1066800"/>
            <a:chOff x="0" y="624"/>
            <a:chExt cx="5520" cy="672"/>
          </a:xfrm>
        </p:grpSpPr>
        <p:sp>
          <p:nvSpPr>
            <p:cNvPr id="62469"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62470" name="Object 6"/>
            <p:cNvGraphicFramePr>
              <a:graphicFrameLocks noChangeAspect="1"/>
            </p:cNvGraphicFramePr>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2523" name="Photo Editor Photo" r:id="rId3" imgW="2781688" imgH="2781688" progId="MSPhotoEd.3">
                    <p:embed/>
                  </p:oleObj>
                </mc:Choice>
                <mc:Fallback>
                  <p:oleObj name="Photo Editor Photo" r:id="rId3" imgW="2781688" imgH="2781688" progId="MSPhotoEd.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en-US" dirty="0"/>
              <a:t>6</a:t>
            </a:r>
          </a:p>
        </p:txBody>
      </p:sp>
      <p:sp>
        <p:nvSpPr>
          <p:cNvPr id="7" name="Rectangle 2"/>
          <p:cNvSpPr>
            <a:spLocks noGrp="1" noChangeArrowheads="1"/>
          </p:cNvSpPr>
          <p:nvPr>
            <p:ph type="title"/>
          </p:nvPr>
        </p:nvSpPr>
        <p:spPr>
          <a:xfrm>
            <a:off x="1524000" y="457200"/>
            <a:ext cx="7315200" cy="838200"/>
          </a:xfrm>
        </p:spPr>
        <p:txBody>
          <a:bodyPr/>
          <a:lstStyle/>
          <a:p>
            <a:pPr algn="l"/>
            <a:r>
              <a:rPr lang="en-US" sz="2400" b="1" dirty="0" smtClean="0">
                <a:latin typeface="+mn-lt"/>
              </a:rPr>
              <a:t>FY 2022 Allocation</a:t>
            </a:r>
            <a:endParaRPr lang="en-US" sz="2400" b="1" dirty="0">
              <a:latin typeface="+mn-lt"/>
            </a:endParaRPr>
          </a:p>
        </p:txBody>
      </p:sp>
      <p:grpSp>
        <p:nvGrpSpPr>
          <p:cNvPr id="8" name="Group 4"/>
          <p:cNvGrpSpPr>
            <a:grpSpLocks/>
          </p:cNvGrpSpPr>
          <p:nvPr/>
        </p:nvGrpSpPr>
        <p:grpSpPr bwMode="auto">
          <a:xfrm>
            <a:off x="304800" y="609600"/>
            <a:ext cx="8382000" cy="1066800"/>
            <a:chOff x="0" y="624"/>
            <a:chExt cx="5520" cy="672"/>
          </a:xfrm>
        </p:grpSpPr>
        <p:sp>
          <p:nvSpPr>
            <p:cNvPr id="9" name="Line 5"/>
            <p:cNvSpPr>
              <a:spLocks noChangeShapeType="1"/>
            </p:cNvSpPr>
            <p:nvPr/>
          </p:nvSpPr>
          <p:spPr bwMode="auto">
            <a:xfrm>
              <a:off x="672" y="960"/>
              <a:ext cx="4848" cy="0"/>
            </a:xfrm>
            <a:prstGeom prst="line">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aphicFrame>
          <p:nvGraphicFramePr>
            <p:cNvPr id="10" name="Object 6"/>
            <p:cNvGraphicFramePr>
              <a:graphicFrameLocks noChangeAspect="1"/>
            </p:cNvGraphicFramePr>
            <p:nvPr>
              <p:extLst>
                <p:ext uri="{D42A27DB-BD31-4B8C-83A1-F6EECF244321}">
                  <p14:modId xmlns:p14="http://schemas.microsoft.com/office/powerpoint/2010/main" val="3250649692"/>
                </p:ext>
              </p:extLst>
            </p:nvPr>
          </p:nvGraphicFramePr>
          <p:xfrm>
            <a:off x="0" y="624"/>
            <a:ext cx="672" cy="672"/>
          </p:xfrm>
          <a:graphic>
            <a:graphicData uri="http://schemas.openxmlformats.org/presentationml/2006/ole">
              <mc:AlternateContent xmlns:mc="http://schemas.openxmlformats.org/markup-compatibility/2006">
                <mc:Choice xmlns:v="urn:schemas-microsoft-com:vml" Requires="v">
                  <p:oleObj spid="_x0000_s68670" name="Photo Editor Photo" r:id="rId3" imgW="2781688" imgH="2781688" progId="MSPhotoEd.3">
                    <p:embed/>
                  </p:oleObj>
                </mc:Choice>
                <mc:Fallback>
                  <p:oleObj name="Photo Editor Photo" r:id="rId3" imgW="2781688" imgH="2781688"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4"/>
                          <a:ext cx="672"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pic>
        <p:nvPicPr>
          <p:cNvPr id="2" name="Picture 1"/>
          <p:cNvPicPr>
            <a:picLocks noChangeAspect="1"/>
          </p:cNvPicPr>
          <p:nvPr/>
        </p:nvPicPr>
        <p:blipFill>
          <a:blip r:embed="rId5"/>
          <a:stretch>
            <a:fillRect/>
          </a:stretch>
        </p:blipFill>
        <p:spPr>
          <a:xfrm>
            <a:off x="1052512" y="2252662"/>
            <a:ext cx="7038975" cy="2352675"/>
          </a:xfrm>
          <a:prstGeom prst="rect">
            <a:avLst/>
          </a:prstGeom>
        </p:spPr>
      </p:pic>
    </p:spTree>
    <p:extLst>
      <p:ext uri="{BB962C8B-B14F-4D97-AF65-F5344CB8AC3E}">
        <p14:creationId xmlns:p14="http://schemas.microsoft.com/office/powerpoint/2010/main" val="1732569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4AC88BD01D0E428BF76ED396EF1FDB" ma:contentTypeVersion="1" ma:contentTypeDescription="Create a new document." ma:contentTypeScope="" ma:versionID="aa63d604bac66fb2e6ed7e3f4c3d10f4">
  <xsd:schema xmlns:xsd="http://www.w3.org/2001/XMLSchema" xmlns:xs="http://www.w3.org/2001/XMLSchema" xmlns:p="http://schemas.microsoft.com/office/2006/metadata/properties" targetNamespace="http://schemas.microsoft.com/office/2006/metadata/properties" ma:root="true" ma:fieldsID="7dcc10a156eb2aa295318eab019ded2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74DACC-953E-4649-9E98-A5CC5BB33B52}"/>
</file>

<file path=customXml/itemProps2.xml><?xml version="1.0" encoding="utf-8"?>
<ds:datastoreItem xmlns:ds="http://schemas.openxmlformats.org/officeDocument/2006/customXml" ds:itemID="{2E95602E-A0C6-4E8E-9395-1AF716D53C78}"/>
</file>

<file path=customXml/itemProps3.xml><?xml version="1.0" encoding="utf-8"?>
<ds:datastoreItem xmlns:ds="http://schemas.openxmlformats.org/officeDocument/2006/customXml" ds:itemID="{A07AC4A0-6B18-47EF-94C5-3BCD7CAE4AC7}"/>
</file>

<file path=docProps/app.xml><?xml version="1.0" encoding="utf-8"?>
<Properties xmlns="http://schemas.openxmlformats.org/officeDocument/2006/extended-properties" xmlns:vt="http://schemas.openxmlformats.org/officeDocument/2006/docPropsVTypes">
  <TotalTime>2604</TotalTime>
  <Words>442</Words>
  <Application>Microsoft Office PowerPoint</Application>
  <PresentationFormat>On-screen Show (4:3)</PresentationFormat>
  <Paragraphs>59</Paragraphs>
  <Slides>8</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2" baseType="lpstr">
      <vt:lpstr>Arial</vt:lpstr>
      <vt:lpstr>Times New Roman</vt:lpstr>
      <vt:lpstr>Default Design</vt:lpstr>
      <vt:lpstr>Photo Editor Photo</vt:lpstr>
      <vt:lpstr>Regional Higher Education Centers</vt:lpstr>
      <vt:lpstr>PowerPoint Presentation</vt:lpstr>
      <vt:lpstr>PowerPoint Presentation</vt:lpstr>
      <vt:lpstr>PowerPoint Presentation</vt:lpstr>
      <vt:lpstr>Regional higher education center locations Serving underserved areas of the State</vt:lpstr>
      <vt:lpstr>Differing RHEC governance and organizational structures </vt:lpstr>
      <vt:lpstr>Funding strategy for regional education centers under MHEC oversight</vt:lpstr>
      <vt:lpstr>FY 2022 Allocation</vt:lpstr>
    </vt:vector>
  </TitlesOfParts>
  <Company>Maryland Higher Education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Higher Education Centers 9-22-2021</dc:title>
  <dc:creator>areiner</dc:creator>
  <cp:lastModifiedBy>Reiner,  Anthony</cp:lastModifiedBy>
  <cp:revision>74</cp:revision>
  <cp:lastPrinted>2012-09-26T18:17:04Z</cp:lastPrinted>
  <dcterms:created xsi:type="dcterms:W3CDTF">2008-01-22T15:51:22Z</dcterms:created>
  <dcterms:modified xsi:type="dcterms:W3CDTF">2021-09-21T20:14:57Z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0x010100254AC88BD01D0E428BF76ED396EF1FDB</vt:lpwstr>
  </property>
</Properties>
</file>