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notesMasters/notesMaster1.xml" ContentType="application/vnd.openxmlformats-officedocument.presentationml.notesMaster+xml"/>
  <Override PartName="/ppt/charts/style17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hart9.xml" ContentType="application/vnd.openxmlformats-officedocument.drawingml.chart+xml"/>
  <Override PartName="/ppt/charts/colors8.xml" ContentType="application/vnd.ms-office.chartcolorstyle+xml"/>
  <Override PartName="/ppt/charts/style8.xml" ContentType="application/vnd.ms-office.chartstyl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7.xml" ContentType="application/vnd.ms-office.chartcolor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style16.xml" ContentType="application/vnd.ms-office.chartstyle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3"/>
  </p:notesMasterIdLst>
  <p:sldIdLst>
    <p:sldId id="259" r:id="rId2"/>
    <p:sldId id="264" r:id="rId3"/>
    <p:sldId id="265" r:id="rId4"/>
    <p:sldId id="279" r:id="rId5"/>
    <p:sldId id="269" r:id="rId6"/>
    <p:sldId id="280" r:id="rId7"/>
    <p:sldId id="270" r:id="rId8"/>
    <p:sldId id="282" r:id="rId9"/>
    <p:sldId id="283" r:id="rId10"/>
    <p:sldId id="267" r:id="rId11"/>
    <p:sldId id="291" r:id="rId12"/>
    <p:sldId id="273" r:id="rId13"/>
    <p:sldId id="284" r:id="rId14"/>
    <p:sldId id="285" r:id="rId15"/>
    <p:sldId id="287" r:id="rId16"/>
    <p:sldId id="300" r:id="rId17"/>
    <p:sldId id="301" r:id="rId18"/>
    <p:sldId id="302" r:id="rId19"/>
    <p:sldId id="303" r:id="rId20"/>
    <p:sldId id="304" r:id="rId21"/>
    <p:sldId id="289" r:id="rId22"/>
    <p:sldId id="305" r:id="rId23"/>
    <p:sldId id="299" r:id="rId24"/>
    <p:sldId id="306" r:id="rId25"/>
    <p:sldId id="310" r:id="rId26"/>
    <p:sldId id="298" r:id="rId27"/>
    <p:sldId id="295" r:id="rId28"/>
    <p:sldId id="307" r:id="rId29"/>
    <p:sldId id="308" r:id="rId30"/>
    <p:sldId id="309" r:id="rId31"/>
    <p:sldId id="28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D"/>
    <a:srgbClr val="837870"/>
    <a:srgbClr val="B8824F"/>
    <a:srgbClr val="FAB326"/>
    <a:srgbClr val="1E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77" autoAdjust="0"/>
  </p:normalViewPr>
  <p:slideViewPr>
    <p:cSldViewPr snapToGrid="0">
      <p:cViewPr varScale="1">
        <p:scale>
          <a:sx n="127" d="100"/>
          <a:sy n="127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/>
              <a:t>Academic Degrees </a:t>
            </a:r>
          </a:p>
          <a:p>
            <a:pPr>
              <a:defRPr sz="1800"/>
            </a:pPr>
            <a:r>
              <a:rPr lang="en-US" sz="1800" b="0" dirty="0"/>
              <a:t>and Programs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7081768804698"/>
          <c:y val="0.23368394877377502"/>
          <c:w val="0.61811459563878968"/>
          <c:h val="0.755861430479014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Academic Degrees and Programs</c:v>
                </c:pt>
              </c:strCache>
            </c:strRef>
          </c:tx>
          <c:dPt>
            <c:idx val="0"/>
            <c:bubble3D val="0"/>
            <c:spPr>
              <a:solidFill>
                <a:srgbClr val="0020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43-4A1F-9DE1-936883FBB510}"/>
              </c:ext>
            </c:extLst>
          </c:dPt>
          <c:dPt>
            <c:idx val="1"/>
            <c:bubble3D val="0"/>
            <c:spPr>
              <a:solidFill>
                <a:srgbClr val="59B2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3-4A1F-9DE1-936883FBB510}"/>
              </c:ext>
            </c:extLst>
          </c:dPt>
          <c:dPt>
            <c:idx val="2"/>
            <c:bubble3D val="0"/>
            <c:spPr>
              <a:solidFill>
                <a:srgbClr val="F3C1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3-4A1F-9DE1-936883FBB510}"/>
              </c:ext>
            </c:extLst>
          </c:dPt>
          <c:dLbls>
            <c:dLbl>
              <c:idx val="0"/>
              <c:layout>
                <c:manualLayout>
                  <c:x val="-0.16305333353127982"/>
                  <c:y val="9.08076628978539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3-4A1F-9DE1-936883FBB510}"/>
                </c:ext>
              </c:extLst>
            </c:dLbl>
            <c:dLbl>
              <c:idx val="1"/>
              <c:layout>
                <c:manualLayout>
                  <c:x val="0.19149055052966429"/>
                  <c:y val="2.7162514249533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3-4A1F-9DE1-936883FBB510}"/>
                </c:ext>
              </c:extLst>
            </c:dLbl>
            <c:dLbl>
              <c:idx val="2"/>
              <c:layout>
                <c:manualLayout>
                  <c:x val="-0.24927382255749833"/>
                  <c:y val="8.790010427176170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10034430384282"/>
                      <c:h val="0.15673437200521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43-4A1F-9DE1-936883FB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BA</c:v>
                </c:pt>
                <c:pt idx="1">
                  <c:v>BS</c:v>
                </c:pt>
                <c:pt idx="2">
                  <c:v>MAT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3-4A1F-9DE1-936883FB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>
          <a:solidFill>
            <a:schemeClr val="tx2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High-Impact</a:t>
            </a:r>
            <a:r>
              <a:rPr lang="en-US" sz="16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Practices (HIPs) Among Seniors</a:t>
            </a:r>
          </a:p>
          <a:p>
            <a: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6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(5-year average 2019-2023)</a:t>
            </a:r>
            <a:endParaRPr lang="en-US" sz="1600" b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Baccalaureate Arts &amp; Sciences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Studied abroad 
(prior to 2022)</c:v>
                </c:pt>
                <c:pt idx="1">
                  <c:v>Conducted research</c:v>
                </c:pt>
                <c:pt idx="2">
                  <c:v>Completed 3+ HIPs</c:v>
                </c:pt>
                <c:pt idx="3">
                  <c:v>Completed 2+ HIPs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0.44</c:v>
                </c:pt>
                <c:pt idx="2">
                  <c:v>0.68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D-4AFC-8FD7-29866C8F3C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SMCM Graduates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Studied abroad 
(prior to 2022)</c:v>
                </c:pt>
                <c:pt idx="1">
                  <c:v>Conducted research</c:v>
                </c:pt>
                <c:pt idx="2">
                  <c:v>Completed 3+ HIPs</c:v>
                </c:pt>
                <c:pt idx="3">
                  <c:v>Completed 2+ HIPs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0.35</c:v>
                </c:pt>
                <c:pt idx="1">
                  <c:v>0.57999999999999996</c:v>
                </c:pt>
                <c:pt idx="2">
                  <c:v>0.8</c:v>
                </c:pt>
                <c:pt idx="3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D-4AFC-8FD7-29866C8F3C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60369824"/>
        <c:axId val="822921504"/>
      </c:barChart>
      <c:catAx>
        <c:axId val="66036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921504"/>
        <c:crosses val="autoZero"/>
        <c:auto val="1"/>
        <c:lblAlgn val="ctr"/>
        <c:lblOffset val="100"/>
        <c:noMultiLvlLbl val="0"/>
      </c:catAx>
      <c:valAx>
        <c:axId val="822921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High-Impact</a:t>
            </a:r>
            <a:r>
              <a:rPr lang="en-US" sz="14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Practices (HIPs) Among Seniors</a:t>
            </a:r>
          </a:p>
          <a:p>
            <a: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4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(Five-year average 2019-2023)</a:t>
            </a:r>
            <a:endParaRPr lang="en-US" sz="1400" b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38504320458847"/>
          <c:y val="0.18686066892362363"/>
          <c:w val="0.67868417173453044"/>
          <c:h val="0.81313933107637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Pell Students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Studied abroad 
(prior to 2022)</c:v>
                </c:pt>
                <c:pt idx="1">
                  <c:v>Completed an internship</c:v>
                </c:pt>
                <c:pt idx="2">
                  <c:v>Conducted research</c:v>
                </c:pt>
                <c:pt idx="3">
                  <c:v>Completed 3+ HIPs</c:v>
                </c:pt>
                <c:pt idx="4">
                  <c:v>Completed 2+ HIPs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0.49</c:v>
                </c:pt>
                <c:pt idx="2">
                  <c:v>0.56000000000000005</c:v>
                </c:pt>
                <c:pt idx="3">
                  <c:v>0.81</c:v>
                </c:pt>
                <c:pt idx="4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D-4AFC-8FD7-29866C8F3C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 of Color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Studied abroad 
(prior to 2022)</c:v>
                </c:pt>
                <c:pt idx="1">
                  <c:v>Completed an internship</c:v>
                </c:pt>
                <c:pt idx="2">
                  <c:v>Conducted research</c:v>
                </c:pt>
                <c:pt idx="3">
                  <c:v>Completed 3+ HIPs</c:v>
                </c:pt>
                <c:pt idx="4">
                  <c:v>Completed 2+ HIPs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0.35</c:v>
                </c:pt>
                <c:pt idx="1">
                  <c:v>0.43</c:v>
                </c:pt>
                <c:pt idx="2">
                  <c:v>0.63</c:v>
                </c:pt>
                <c:pt idx="3">
                  <c:v>0.81</c:v>
                </c:pt>
                <c:pt idx="4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D-4AFC-8FD7-29866C8F3C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Students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Studied abroad 
(prior to 2022)</c:v>
                </c:pt>
                <c:pt idx="1">
                  <c:v>Completed an internship</c:v>
                </c:pt>
                <c:pt idx="2">
                  <c:v>Conducted research</c:v>
                </c:pt>
                <c:pt idx="3">
                  <c:v>Completed 3+ HIPs</c:v>
                </c:pt>
                <c:pt idx="4">
                  <c:v>Completed 2+ HIPs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</c:v>
                </c:pt>
                <c:pt idx="1">
                  <c:v>0.43</c:v>
                </c:pt>
                <c:pt idx="2">
                  <c:v>0.57999999999999996</c:v>
                </c:pt>
                <c:pt idx="3">
                  <c:v>0.8</c:v>
                </c:pt>
                <c:pt idx="4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9-479D-B691-3C1C99A17B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60369824"/>
        <c:axId val="822921504"/>
      </c:barChart>
      <c:catAx>
        <c:axId val="66036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921504"/>
        <c:crosses val="autoZero"/>
        <c:auto val="1"/>
        <c:lblAlgn val="ctr"/>
        <c:lblOffset val="100"/>
        <c:noMultiLvlLbl val="0"/>
      </c:catAx>
      <c:valAx>
        <c:axId val="822921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First-to-Second Year Retention Rates </a:t>
            </a:r>
          </a:p>
          <a:p>
            <a: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(Five-year</a:t>
            </a:r>
            <a:r>
              <a:rPr lang="en-US" sz="14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average 2017-21)</a:t>
            </a:r>
            <a:endParaRPr lang="en-US" sz="1400" b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Debt of Graduates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3-4FA8-BF9C-76600B107A6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33-4FA8-BF9C-76600B107A6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F33-4FA8-BF9C-76600B107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Aspirant
(n=6)</c:v>
                </c:pt>
                <c:pt idx="1">
                  <c:v>SMCM</c:v>
                </c:pt>
                <c:pt idx="2">
                  <c:v>Peer
(n=12)</c:v>
                </c:pt>
                <c:pt idx="3">
                  <c:v>Md Private 
(n=9)</c:v>
                </c:pt>
                <c:pt idx="4">
                  <c:v>COPLAC 
(n=28)</c:v>
                </c:pt>
                <c:pt idx="5">
                  <c:v>Md Public
(n=11)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0.93</c:v>
                </c:pt>
                <c:pt idx="1">
                  <c:v>0.84</c:v>
                </c:pt>
                <c:pt idx="2">
                  <c:v>0.83</c:v>
                </c:pt>
                <c:pt idx="3">
                  <c:v>0.79</c:v>
                </c:pt>
                <c:pt idx="4">
                  <c:v>0.75</c:v>
                </c:pt>
                <c:pt idx="5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3-4FA8-BF9C-76600B107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46114848"/>
        <c:axId val="446121080"/>
      </c:barChart>
      <c:catAx>
        <c:axId val="4461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21080"/>
        <c:crosses val="autoZero"/>
        <c:auto val="1"/>
        <c:lblAlgn val="ctr"/>
        <c:lblOffset val="100"/>
        <c:noMultiLvlLbl val="0"/>
      </c:catAx>
      <c:valAx>
        <c:axId val="44612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Four-Year Graduation Rates</a:t>
            </a:r>
          </a:p>
          <a:p>
            <a:pPr>
              <a:defRPr sz="1400" b="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(Five-year average 2015-19)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4yr grad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71-47D5-B959-BF0D2A62A92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71-47D5-B959-BF0D2A62A92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371-47D5-B959-BF0D2A62A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Aspirant
(n=6)</c:v>
                </c:pt>
                <c:pt idx="1">
                  <c:v>SMCM</c:v>
                </c:pt>
                <c:pt idx="2">
                  <c:v>Peer
(n=12)</c:v>
                </c:pt>
                <c:pt idx="3">
                  <c:v>Md Private 
(n=9)</c:v>
                </c:pt>
                <c:pt idx="4">
                  <c:v>COPLAC 
(n=28)</c:v>
                </c:pt>
                <c:pt idx="5">
                  <c:v>Md Public
(n=11)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0.86</c:v>
                </c:pt>
                <c:pt idx="1">
                  <c:v>0.67</c:v>
                </c:pt>
                <c:pt idx="2">
                  <c:v>0.66</c:v>
                </c:pt>
                <c:pt idx="3">
                  <c:v>0.59</c:v>
                </c:pt>
                <c:pt idx="4">
                  <c:v>0.39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1-47D5-B959-BF0D2A62A9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42969112"/>
        <c:axId val="442973376"/>
      </c:barChart>
      <c:catAx>
        <c:axId val="44296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73376"/>
        <c:crosses val="autoZero"/>
        <c:auto val="1"/>
        <c:lblAlgn val="ctr"/>
        <c:lblOffset val="100"/>
        <c:noMultiLvlLbl val="0"/>
      </c:catAx>
      <c:valAx>
        <c:axId val="4429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6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29087690548153"/>
          <c:y val="8.9900616829438687E-2"/>
          <c:w val="0.65374974193534563"/>
          <c:h val="0.892563306436528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SMCM Pell Students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Six-Year Graduation</c:v>
                </c:pt>
                <c:pt idx="1">
                  <c:v>Four-Year Graduation</c:v>
                </c:pt>
                <c:pt idx="2">
                  <c:v>First-to-Second Year Retention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0.71</c:v>
                </c:pt>
                <c:pt idx="1">
                  <c:v>0.55000000000000004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F-44D5-9E08-4B5F552B62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SMCM Students of Color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Six-Year Graduation</c:v>
                </c:pt>
                <c:pt idx="1">
                  <c:v>Four-Year Graduation</c:v>
                </c:pt>
                <c:pt idx="2">
                  <c:v>First-to-Second Year Retention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0.67</c:v>
                </c:pt>
                <c:pt idx="1">
                  <c:v>0.5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F-44D5-9E08-4B5F552B62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SMCM Students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Six-Year Graduation</c:v>
                </c:pt>
                <c:pt idx="1">
                  <c:v>Four-Year Graduation</c:v>
                </c:pt>
                <c:pt idx="2">
                  <c:v>First-to-Second Year Retention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0.74</c:v>
                </c:pt>
                <c:pt idx="1">
                  <c:v>0.61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F-44D5-9E08-4B5F552B62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894731296"/>
        <c:axId val="825184432"/>
      </c:barChart>
      <c:catAx>
        <c:axId val="89473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184432"/>
        <c:crosses val="autoZero"/>
        <c:auto val="1"/>
        <c:lblAlgn val="ctr"/>
        <c:lblOffset val="100"/>
        <c:noMultiLvlLbl val="0"/>
      </c:catAx>
      <c:valAx>
        <c:axId val="825184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7312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9689200860382198"/>
          <c:y val="1.9072213280372102E-2"/>
          <c:w val="0.45520704821897884"/>
          <c:h val="6.5235122078399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State Funds Total: $39,184,840</a:t>
            </a:r>
          </a:p>
        </c:rich>
      </c:tx>
      <c:layout>
        <c:manualLayout>
          <c:xMode val="edge"/>
          <c:yMode val="edge"/>
          <c:x val="0.30054993273060315"/>
          <c:y val="4.0610958176140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261726989694113"/>
          <c:y val="0.20952996431756399"/>
          <c:w val="0.57463213110989197"/>
          <c:h val="0.683309260231277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 Funds Request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43-4A1F-9DE1-936883FBB51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43-4A1F-9DE1-936883FBB51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43-4A1F-9DE1-936883FBB510}"/>
              </c:ext>
            </c:extLst>
          </c:dPt>
          <c:dLbls>
            <c:dLbl>
              <c:idx val="0"/>
              <c:layout>
                <c:manualLayout>
                  <c:x val="8.4625543144589421E-2"/>
                  <c:y val="-2.4849691637917402E-3"/>
                </c:manualLayout>
              </c:layout>
              <c:tx>
                <c:rich>
                  <a:bodyPr/>
                  <a:lstStyle/>
                  <a:p>
                    <a:fld id="{CD8A9E99-85D3-43BD-8399-EE465F784B5A}" type="CATEGORYNAME">
                      <a:rPr lang="en-US" sz="1100"/>
                      <a:pPr/>
                      <a:t>[CATEGORY NAME]</a:t>
                    </a:fld>
                    <a:endParaRPr lang="en-US" sz="1100"/>
                  </a:p>
                  <a:p>
                    <a:r>
                      <a:rPr lang="en-US" sz="1100"/>
                      <a:t>$36,635,000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143-4A1F-9DE1-936883FBB510}"/>
                </c:ext>
              </c:extLst>
            </c:dLbl>
            <c:dLbl>
              <c:idx val="1"/>
              <c:layout>
                <c:manualLayout>
                  <c:x val="-0.20739573765935337"/>
                  <c:y val="-8.72912652796020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3-4A1F-9DE1-936883FBB510}"/>
                </c:ext>
              </c:extLst>
            </c:dLbl>
            <c:dLbl>
              <c:idx val="2"/>
              <c:layout>
                <c:manualLayout>
                  <c:x val="-0.19575700097209936"/>
                  <c:y val="7.07761727651162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43-4A1F-9DE1-936883FB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Fund Grant</c:v>
                </c:pt>
                <c:pt idx="1">
                  <c:v>HEIF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27766276</c:v>
                </c:pt>
                <c:pt idx="1">
                  <c:v>2549840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3-4A1F-9DE1-936883FBB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741941852254003"/>
          <c:w val="1"/>
          <c:h val="0.645658053591902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56FB-409B-B396-10696B3460E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6FB-409B-B396-10696B3460E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6FB-409B-B396-10696B3460E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6FB-409B-B396-10696B3460E8}"/>
              </c:ext>
            </c:extLst>
          </c:dPt>
          <c:dLbls>
            <c:dLbl>
              <c:idx val="0"/>
              <c:layout>
                <c:manualLayout>
                  <c:x val="0.10118790563885928"/>
                  <c:y val="-1.9387542805943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Tuition and Fees</a:t>
                    </a:r>
                    <a:br>
                      <a:rPr lang="en-US" dirty="0"/>
                    </a:br>
                    <a:r>
                      <a:rPr lang="en-US" dirty="0"/>
                      <a:t>$</a:t>
                    </a:r>
                    <a:fld id="{A8E5DCC8-3CCF-401E-B39F-D02C774F60C6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650C6053-C645-4DCC-B978-27B546F579A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6FB-409B-B396-10696B3460E8}"/>
                </c:ext>
              </c:extLst>
            </c:dLbl>
            <c:dLbl>
              <c:idx val="1"/>
              <c:layout>
                <c:manualLayout>
                  <c:x val="-0.21686270725746329"/>
                  <c:y val="-2.29714728281915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State Grant</a:t>
                    </a:r>
                    <a:br>
                      <a:rPr lang="en-US" dirty="0">
                        <a:solidFill>
                          <a:schemeClr val="tx1"/>
                        </a:solidFill>
                      </a:rPr>
                    </a:br>
                    <a:r>
                      <a:rPr lang="en-US" dirty="0">
                        <a:solidFill>
                          <a:schemeClr val="tx1"/>
                        </a:solidFill>
                      </a:rPr>
                      <a:t>$</a:t>
                    </a:r>
                    <a:fld id="{A5CE73AD-161E-4669-B6D5-95D6F9F397E1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28526845-F8F6-46A4-939D-FB17D7038280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29575958563455"/>
                      <c:h val="0.1768563162970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6FB-409B-B396-10696B3460E8}"/>
                </c:ext>
              </c:extLst>
            </c:dLbl>
            <c:dLbl>
              <c:idx val="2"/>
              <c:layout>
                <c:manualLayout>
                  <c:x val="-9.7291315854202517E-2"/>
                  <c:y val="1.972346031480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Auxiliary Services</a:t>
                    </a:r>
                    <a:br>
                      <a:rPr lang="en-US" dirty="0"/>
                    </a:br>
                    <a:r>
                      <a:rPr lang="en-US" dirty="0"/>
                      <a:t>$</a:t>
                    </a:r>
                    <a:fld id="{B31B8269-7014-44B6-88D9-8836FE700DB2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D16BBCCD-B65C-403D-8BE9-65FA90D0C307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6FB-409B-B396-10696B3460E8}"/>
                </c:ext>
              </c:extLst>
            </c:dLbl>
            <c:dLbl>
              <c:idx val="3"/>
              <c:layout>
                <c:manualLayout>
                  <c:x val="0.19856742717925024"/>
                  <c:y val="2.08985641500694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Other</a:t>
                    </a:r>
                    <a:br>
                      <a:rPr lang="en-US" dirty="0">
                        <a:solidFill>
                          <a:schemeClr val="tx1"/>
                        </a:solidFill>
                      </a:rPr>
                    </a:br>
                    <a:r>
                      <a:rPr lang="en-US" dirty="0">
                        <a:solidFill>
                          <a:schemeClr val="tx1"/>
                        </a:solidFill>
                      </a:rPr>
                      <a:t>$</a:t>
                    </a:r>
                    <a:fld id="{EF12E9F7-FD8F-46D4-9B0D-1414E86CB4A7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706535D2-C9FF-4574-BD8E-7B6436FBC51A}" type="PERCENTAG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42507060154799"/>
                      <c:h val="0.1768563162970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6FB-409B-B396-10696B3460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Data!$A$712:$A$715</c:f>
              <c:strCache>
                <c:ptCount val="4"/>
                <c:pt idx="0">
                  <c:v>Tuition and Fees  $26,477</c:v>
                </c:pt>
                <c:pt idx="1">
                  <c:v>State Grant  $39,185</c:v>
                </c:pt>
                <c:pt idx="2">
                  <c:v>Auxiliary Services  $18,947</c:v>
                </c:pt>
                <c:pt idx="3">
                  <c:v>Other  $1,355</c:v>
                </c:pt>
              </c:strCache>
            </c:strRef>
          </c:cat>
          <c:val>
            <c:numRef>
              <c:f>Data!$B$712:$B$715</c:f>
              <c:numCache>
                <c:formatCode>#,##0</c:formatCode>
                <c:ptCount val="4"/>
                <c:pt idx="0">
                  <c:v>26476773</c:v>
                </c:pt>
                <c:pt idx="1">
                  <c:v>39184840</c:v>
                </c:pt>
                <c:pt idx="2">
                  <c:v>18947334</c:v>
                </c:pt>
                <c:pt idx="3">
                  <c:v>1354575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FB-409B-B396-10696B346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676395421909298E-3"/>
          <c:y val="0.14137839998816865"/>
          <c:w val="0.96427753848590314"/>
          <c:h val="0.666959199669979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4CFD-49E5-B2CD-B60814DA9BC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CFD-49E5-B2CD-B60814DA9BC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CFD-49E5-B2CD-B60814DA9BC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4CFD-49E5-B2CD-B60814DA9BC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4CFD-49E5-B2CD-B60814DA9BC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4CFD-49E5-B2CD-B60814DA9BC6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4CFD-49E5-B2CD-B60814DA9BC6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4CFD-49E5-B2CD-B60814DA9BC6}"/>
              </c:ext>
            </c:extLst>
          </c:dPt>
          <c:dLbls>
            <c:dLbl>
              <c:idx val="0"/>
              <c:layout>
                <c:manualLayout>
                  <c:x val="9.89044874462147E-3"/>
                  <c:y val="-4.50979747268882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Instruction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$24,066,542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28%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02880462917399"/>
                      <c:h val="0.2082039931541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CFD-49E5-B2CD-B60814DA9BC6}"/>
                </c:ext>
              </c:extLst>
            </c:dLbl>
            <c:dLbl>
              <c:idx val="1"/>
              <c:layout>
                <c:manualLayout>
                  <c:x val="3.4380222331321604E-2"/>
                  <c:y val="-0.192306125038561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Public Service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$64,800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&lt;1%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3754461233079"/>
                      <c:h val="0.17623409017463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CFD-49E5-B2CD-B60814DA9BC6}"/>
                </c:ext>
              </c:extLst>
            </c:dLbl>
            <c:dLbl>
              <c:idx val="2"/>
              <c:layout>
                <c:manualLayout>
                  <c:x val="2.1237286662587944E-2"/>
                  <c:y val="5.9766432385218631E-3"/>
                </c:manualLayout>
              </c:layout>
              <c:tx>
                <c:rich>
                  <a:bodyPr/>
                  <a:lstStyle/>
                  <a:p>
                    <a:fld id="{EB0A70DE-B420-4BC6-8129-5CDAADD10987}" type="CATEGORYNAME">
                      <a:rPr lang="en-US" sz="1100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sz="1100" dirty="0">
                        <a:solidFill>
                          <a:schemeClr val="tx1"/>
                        </a:solidFill>
                      </a:rPr>
                      <a:t>,424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CFD-49E5-B2CD-B60814DA9BC6}"/>
                </c:ext>
              </c:extLst>
            </c:dLbl>
            <c:dLbl>
              <c:idx val="3"/>
              <c:layout>
                <c:manualLayout>
                  <c:x val="3.4942553952860403E-2"/>
                  <c:y val="0.1459406588594239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Institutional</a:t>
                    </a:r>
                    <a:r>
                      <a:rPr lang="en-US" sz="1100" baseline="0" dirty="0">
                        <a:solidFill>
                          <a:schemeClr val="tx1"/>
                        </a:solidFill>
                      </a:rPr>
                      <a:t> Support</a:t>
                    </a:r>
                  </a:p>
                  <a:p>
                    <a:r>
                      <a:rPr lang="en-US" sz="1100" baseline="0" dirty="0">
                        <a:solidFill>
                          <a:schemeClr val="tx1"/>
                        </a:solidFill>
                      </a:rPr>
                      <a:t>$19,997,</a:t>
                    </a:r>
                    <a:r>
                      <a:rPr lang="en-US" sz="1100" dirty="0">
                        <a:solidFill>
                          <a:schemeClr val="tx1"/>
                        </a:solidFill>
                      </a:rPr>
                      <a:t>524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22%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FD-49E5-B2CD-B60814DA9BC6}"/>
                </c:ext>
              </c:extLst>
            </c:dLbl>
            <c:dLbl>
              <c:idx val="4"/>
              <c:layout>
                <c:manualLayout>
                  <c:x val="-7.9204469374857291E-3"/>
                  <c:y val="8.7660781708180868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Student Services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$11,857,</a:t>
                    </a:r>
                    <a:r>
                      <a:rPr lang="en-US" sz="1100" baseline="0" dirty="0">
                        <a:solidFill>
                          <a:schemeClr val="tx1"/>
                        </a:solidFill>
                      </a:rPr>
                      <a:t>805</a:t>
                    </a:r>
                    <a:br>
                      <a:rPr lang="en-US" sz="1100" baseline="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13%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FD-49E5-B2CD-B60814DA9BC6}"/>
                </c:ext>
              </c:extLst>
            </c:dLbl>
            <c:dLbl>
              <c:idx val="5"/>
              <c:layout>
                <c:manualLayout>
                  <c:x val="-5.6350944502194751E-2"/>
                  <c:y val="0.169815416373797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AAACB6-63B1-459F-935A-29999EF46566}" type="CATEGORYNAME">
                      <a:rPr lang="en-US" sz="1100" smtClean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100" dirty="0">
                        <a:solidFill>
                          <a:schemeClr val="tx1"/>
                        </a:solidFill>
                      </a:rPr>
                      <a:t>,639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7%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56761576413245"/>
                      <c:h val="0.29130656227340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CFD-49E5-B2CD-B60814DA9BC6}"/>
                </c:ext>
              </c:extLst>
            </c:dLbl>
            <c:dLbl>
              <c:idx val="6"/>
              <c:layout>
                <c:manualLayout>
                  <c:x val="-2.9772265382081598E-2"/>
                  <c:y val="-3.8936572782347577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Scholarships 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and Grants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fld id="{3B751820-A7FF-465D-83F9-8FE98A8C4110}" type="VALUE">
                      <a:rPr lang="en-US" sz="11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1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CFD-49E5-B2CD-B60814DA9BC6}"/>
                </c:ext>
              </c:extLst>
            </c:dLbl>
            <c:dLbl>
              <c:idx val="7"/>
              <c:layout>
                <c:manualLayout>
                  <c:x val="-3.3166732009274801E-2"/>
                  <c:y val="-0.1336162585836514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Auxiliary Enterprises</a:t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fld id="{574CE66F-FB29-4528-982E-78C2EA8CBDED}" type="VALUE">
                      <a:rPr lang="en-US" sz="11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1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en-US" sz="1100" dirty="0">
                        <a:solidFill>
                          <a:schemeClr val="tx1"/>
                        </a:solidFill>
                      </a:rPr>
                    </a:br>
                    <a:r>
                      <a:rPr lang="en-US" sz="1100" dirty="0">
                        <a:solidFill>
                          <a:schemeClr val="tx1"/>
                        </a:solidFill>
                      </a:rPr>
                      <a:t>20%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4CFD-49E5-B2CD-B60814DA9BC6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Data!$A$718:$A$725</c:f>
              <c:strCache>
                <c:ptCount val="8"/>
                <c:pt idx="0">
                  <c:v>Instruction  $24,067</c:v>
                </c:pt>
                <c:pt idx="1">
                  <c:v>Public Service $65</c:v>
                </c:pt>
                <c:pt idx="2">
                  <c:v>Academic Support  $2,029</c:v>
                </c:pt>
                <c:pt idx="3">
                  <c:v>Institutional Support  $19,998</c:v>
                </c:pt>
                <c:pt idx="4">
                  <c:v>Student Services  $11,858</c:v>
                </c:pt>
                <c:pt idx="5">
                  <c:v>Plant Operation and Maintenance  $6,425</c:v>
                </c:pt>
                <c:pt idx="6">
                  <c:v>Scholarships/Grants  $9,066</c:v>
                </c:pt>
                <c:pt idx="7">
                  <c:v>Auxiliary Enterprises  $16,734</c:v>
                </c:pt>
              </c:strCache>
            </c:strRef>
          </c:cat>
          <c:val>
            <c:numRef>
              <c:f>Data!$B$718:$B$725</c:f>
              <c:numCache>
                <c:formatCode>#,##0</c:formatCode>
                <c:ptCount val="8"/>
                <c:pt idx="0">
                  <c:v>24066542</c:v>
                </c:pt>
                <c:pt idx="1">
                  <c:v>64800</c:v>
                </c:pt>
                <c:pt idx="2">
                  <c:v>2029424</c:v>
                </c:pt>
                <c:pt idx="3">
                  <c:v>19997524</c:v>
                </c:pt>
                <c:pt idx="4">
                  <c:v>11857805</c:v>
                </c:pt>
                <c:pt idx="5">
                  <c:v>6425369</c:v>
                </c:pt>
                <c:pt idx="6">
                  <c:v>9065658</c:v>
                </c:pt>
                <c:pt idx="7">
                  <c:v>16733908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CFD-49E5-B2CD-B60814DA9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675748403056254E-3"/>
          <c:y val="0.1413784422711559"/>
          <c:w val="0.96427753848590314"/>
          <c:h val="0.66695919966997996"/>
        </c:manualLayout>
      </c:layout>
      <c:pie3D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FFB4-4714-956A-22409C7BB81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FFB4-4714-956A-22409C7BB81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FB4-4714-956A-22409C7BB81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FFB4-4714-956A-22409C7BB81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FB4-4714-956A-22409C7BB81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FFB4-4714-956A-22409C7BB81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FB4-4714-956A-22409C7BB818}"/>
              </c:ext>
            </c:extLst>
          </c:dPt>
          <c:dLbls>
            <c:dLbl>
              <c:idx val="0"/>
              <c:layout>
                <c:manualLayout>
                  <c:x val="6.4061578356553989E-2"/>
                  <c:y val="-6.1171000009528674E-3"/>
                </c:manualLayout>
              </c:layout>
              <c:tx>
                <c:rich>
                  <a:bodyPr/>
                  <a:lstStyle/>
                  <a:p>
                    <a:fld id="{271EC764-19E7-4B93-ACD1-F0840A7788A2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 </a:t>
                    </a:r>
                    <a:fld id="{C4C171F1-46CF-4DD7-B5AF-D7E1D3CC9F3C}" type="SERIESNAME">
                      <a:rPr lang="en-US" baseline="0"/>
                      <a:pPr/>
                      <a:t>[SERIES NAME]</a:t>
                    </a:fld>
                    <a:r>
                      <a:rPr lang="en-US" baseline="0" dirty="0"/>
                      <a:t> </a:t>
                    </a:r>
                    <a:fld id="{74F43A33-2C23-437C-B885-0AD8CCA87831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FFB4-4714-956A-22409C7BB818}"/>
                </c:ext>
              </c:extLst>
            </c:dLbl>
            <c:dLbl>
              <c:idx val="1"/>
              <c:layout>
                <c:manualLayout>
                  <c:x val="0.10525911183864581"/>
                  <c:y val="-7.5535934005032987E-2"/>
                </c:manualLayout>
              </c:layout>
              <c:tx>
                <c:rich>
                  <a:bodyPr/>
                  <a:lstStyle/>
                  <a:p>
                    <a:fld id="{D0277D9D-87C7-4BAC-A0B1-01A60BA2115C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 </a:t>
                    </a:r>
                    <a:br>
                      <a:rPr lang="en-US" baseline="0" dirty="0"/>
                    </a:br>
                    <a:fld id="{868BF8F2-9A19-4D8F-9DB9-DFD4594C480C}" type="SERIESNAME">
                      <a:rPr lang="en-US" baseline="0" smtClean="0"/>
                      <a:pPr/>
                      <a:t>[SERIES NAME]</a:t>
                    </a:fld>
                    <a:r>
                      <a:rPr lang="en-US" baseline="0" dirty="0"/>
                      <a:t> </a:t>
                    </a:r>
                    <a:fld id="{7163D063-4F88-493B-8393-825299DC98F3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FFB4-4714-956A-22409C7BB818}"/>
                </c:ext>
              </c:extLst>
            </c:dLbl>
            <c:dLbl>
              <c:idx val="2"/>
              <c:layout>
                <c:manualLayout>
                  <c:x val="7.4007111372251355E-2"/>
                  <c:y val="2.6871469588628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63797C-752D-4D9D-97B9-A089DC73A671}" type="CELLRANGE">
                      <a:rPr lang="en-US" sz="110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100" baseline="0" dirty="0"/>
                      <a:t> </a:t>
                    </a:r>
                    <a:fld id="{8A6172E3-68FD-4F17-9AD8-95CB6BF0D916}" type="SERIESNAME">
                      <a:rPr lang="en-US" sz="1100" baseline="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[SERIES NAME]</a:t>
                    </a:fld>
                    <a:r>
                      <a:rPr lang="en-US" sz="1100" baseline="0" dirty="0"/>
                      <a:t> </a:t>
                    </a:r>
                    <a:br>
                      <a:rPr lang="en-US" sz="1100" baseline="0" dirty="0"/>
                    </a:br>
                    <a:fld id="{D9FD3200-3ECC-410C-9E22-E86E9119CFB6}" type="VALUE">
                      <a:rPr lang="en-US" sz="1100" baseline="0" smtClean="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100" baseline="0" dirty="0"/>
                      <a:t/>
                    </a:r>
                    <a:br>
                      <a:rPr lang="en-US" sz="1100" baseline="0" dirty="0"/>
                    </a:br>
                    <a:r>
                      <a:rPr lang="en-US" sz="1100" baseline="0" dirty="0"/>
                      <a:t>1%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12130942528314"/>
                      <c:h val="0.251787471271822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FFB4-4714-956A-22409C7BB818}"/>
                </c:ext>
              </c:extLst>
            </c:dLbl>
            <c:dLbl>
              <c:idx val="3"/>
              <c:layout>
                <c:manualLayout>
                  <c:x val="0.10115315456403537"/>
                  <c:y val="0.20707679095231085"/>
                </c:manualLayout>
              </c:layout>
              <c:tx>
                <c:rich>
                  <a:bodyPr/>
                  <a:lstStyle/>
                  <a:p>
                    <a:fld id="{3EDA07F6-074D-4A76-A893-F658A6D69327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 </a:t>
                    </a:r>
                    <a:fld id="{9B8146EA-5534-43D1-BAC3-9F3FE52C4898}" type="SERIESNAME">
                      <a:rPr lang="en-US" baseline="0"/>
                      <a:pPr/>
                      <a:t>[SERIES NAME]</a:t>
                    </a:fld>
                    <a:r>
                      <a:rPr lang="en-US" baseline="0" dirty="0"/>
                      <a:t> </a:t>
                    </a:r>
                    <a:fld id="{82C9220C-899A-489E-90B3-0DFADE7EB2FC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FB4-4714-956A-22409C7BB818}"/>
                </c:ext>
              </c:extLst>
            </c:dLbl>
            <c:dLbl>
              <c:idx val="4"/>
              <c:layout>
                <c:manualLayout>
                  <c:x val="-4.1987789153128403E-2"/>
                  <c:y val="0.21759613738377709"/>
                </c:manualLayout>
              </c:layout>
              <c:tx>
                <c:rich>
                  <a:bodyPr/>
                  <a:lstStyle/>
                  <a:p>
                    <a:fld id="{DD81328C-EC3F-4A54-9DD7-0D246B25E5BF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 </a:t>
                    </a:r>
                    <a:fld id="{4E2921B7-57A6-409B-8B57-E041D194F26B}" type="SERIESNAME">
                      <a:rPr lang="en-US" baseline="0"/>
                      <a:pPr/>
                      <a:t>[SERIES NAME]</a:t>
                    </a:fld>
                    <a:r>
                      <a:rPr lang="en-US" baseline="0" dirty="0"/>
                      <a:t> </a:t>
                    </a:r>
                    <a:fld id="{DF166086-0C2A-4060-BC28-CA43500AFE7F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FFB4-4714-956A-22409C7BB818}"/>
                </c:ext>
              </c:extLst>
            </c:dLbl>
            <c:dLbl>
              <c:idx val="5"/>
              <c:layout>
                <c:manualLayout>
                  <c:x val="-0.1042327296878358"/>
                  <c:y val="3.887790359381546E-2"/>
                </c:manualLayout>
              </c:layout>
              <c:tx>
                <c:rich>
                  <a:bodyPr/>
                  <a:lstStyle/>
                  <a:p>
                    <a:fld id="{C641171C-EC6D-49A6-A511-6CBDF8F6D462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 </a:t>
                    </a:r>
                    <a:fld id="{78171D06-C822-41FB-9A49-0E910E456BE4}" type="SERIESNAME">
                      <a:rPr lang="en-US" baseline="0"/>
                      <a:pPr/>
                      <a:t>[SERIES NAME]</a:t>
                    </a:fld>
                    <a:r>
                      <a:rPr lang="en-US" baseline="0" dirty="0"/>
                      <a:t> </a:t>
                    </a:r>
                    <a:fld id="{DD82FE01-F734-4119-936E-1181F2D4C800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FFB4-4714-956A-22409C7BB818}"/>
                </c:ext>
              </c:extLst>
            </c:dLbl>
            <c:dLbl>
              <c:idx val="6"/>
              <c:layout>
                <c:manualLayout>
                  <c:x val="-7.1580188409640644E-2"/>
                  <c:y val="-0.27405567018991872"/>
                </c:manualLayout>
              </c:layout>
              <c:tx>
                <c:rich>
                  <a:bodyPr/>
                  <a:lstStyle/>
                  <a:p>
                    <a:fld id="{7A7CB224-8B9B-4D59-BE36-4408CAB32A47}" type="CELLRANGE">
                      <a:rPr lang="en-US"/>
                      <a:pPr/>
                      <a:t>[CELLRANGE]</a:t>
                    </a:fld>
                    <a:r>
                      <a:rPr lang="en-US" baseline="0" dirty="0"/>
                      <a:t> </a:t>
                    </a:r>
                    <a:fld id="{D9775F40-917D-451F-AF4D-441FC1D72581}" type="SERIESNAME">
                      <a:rPr lang="en-US" baseline="0"/>
                      <a:pPr/>
                      <a:t>[SERIES NAME]</a:t>
                    </a:fld>
                    <a:r>
                      <a:rPr lang="en-US" baseline="0" dirty="0"/>
                      <a:t> </a:t>
                    </a:r>
                    <a:fld id="{AAE34306-4A8D-4626-AA01-989A90E51792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FB4-4714-956A-22409C7BB818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Sheet1!$B$1:$B$7</c:f>
              <c:numCache>
                <c:formatCode>"$"#,##0</c:formatCode>
                <c:ptCount val="7"/>
                <c:pt idx="0">
                  <c:v>19069411</c:v>
                </c:pt>
                <c:pt idx="1">
                  <c:v>4506400</c:v>
                </c:pt>
                <c:pt idx="2">
                  <c:v>644372</c:v>
                </c:pt>
                <c:pt idx="3">
                  <c:v>3806841</c:v>
                </c:pt>
                <c:pt idx="4">
                  <c:v>5870728</c:v>
                </c:pt>
                <c:pt idx="5">
                  <c:v>9286445</c:v>
                </c:pt>
                <c:pt idx="6">
                  <c:v>45246878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Sheet1!$A$1:$A$7</c15:f>
                <c15:dlblRangeCache>
                  <c:ptCount val="7"/>
                  <c:pt idx="0">
                    <c:v>Operating (Supply/Expense)</c:v>
                  </c:pt>
                  <c:pt idx="1">
                    <c:v>Utilities</c:v>
                  </c:pt>
                  <c:pt idx="2">
                    <c:v>Institutional Expense</c:v>
                  </c:pt>
                  <c:pt idx="3">
                    <c:v>Debt Services</c:v>
                  </c:pt>
                  <c:pt idx="4">
                    <c:v>Auxilliary Services</c:v>
                  </c:pt>
                  <c:pt idx="5">
                    <c:v>Financial Aid</c:v>
                  </c:pt>
                  <c:pt idx="6">
                    <c:v>Personnel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FFB4-4714-956A-22409C7BB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006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 Employees</c:v>
                </c:pt>
              </c:strCache>
            </c:strRef>
          </c:tx>
          <c:spPr>
            <a:solidFill>
              <a:srgbClr val="00205C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52-AA4A-94CD-412B5469581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9F8-473D-BACF-974C64C5E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Faculty</c:v>
                </c:pt>
                <c:pt idx="1">
                  <c:v>Staff</c:v>
                </c:pt>
                <c:pt idx="2">
                  <c:v>Senior Administrators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137</c:v>
                </c:pt>
                <c:pt idx="1">
                  <c:v>264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7-43F7-803B-7B62128E8B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-27"/>
        <c:axId val="700217416"/>
        <c:axId val="700218400"/>
      </c:barChart>
      <c:catAx>
        <c:axId val="70021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18400"/>
        <c:crosses val="autoZero"/>
        <c:auto val="1"/>
        <c:lblAlgn val="ctr"/>
        <c:lblOffset val="100"/>
        <c:noMultiLvlLbl val="0"/>
      </c:catAx>
      <c:valAx>
        <c:axId val="7002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21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Fall Enrollment (FTE)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FTE</c:v>
                </c:pt>
              </c:strCache>
            </c:strRef>
          </c:tx>
          <c:spPr>
            <a:ln w="28575" cap="rnd">
              <a:solidFill>
                <a:srgbClr val="00205C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135F-462E-A8EA-AECE6CF2A525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135F-462E-A8EA-AECE6CF2A525}"/>
              </c:ext>
            </c:extLst>
          </c:dPt>
          <c:dPt>
            <c:idx val="12"/>
            <c:marker>
              <c:symbol val="circle"/>
              <c:size val="8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00205C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135F-462E-A8EA-AECE6CF2A525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135F-462E-A8EA-AECE6CF2A525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F-462E-A8EA-AECE6CF2A525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35F-462E-A8EA-AECE6CF2A525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F-462E-A8EA-AECE6CF2A525}"/>
              </c:ext>
            </c:extLst>
          </c:dPt>
          <c:dPt>
            <c:idx val="17"/>
            <c:marker>
              <c:symbol val="circle"/>
              <c:size val="8"/>
              <c:spPr>
                <a:solidFill>
                  <a:schemeClr val="bg1"/>
                </a:solidFill>
                <a:ln w="19050">
                  <a:solidFill>
                    <a:srgbClr val="00205C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35F-462E-A8EA-AECE6CF2A525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F-462E-A8EA-AECE6CF2A525}"/>
              </c:ext>
            </c:extLst>
          </c:dPt>
          <c:dPt>
            <c:idx val="19"/>
            <c:marker>
              <c:symbol val="circle"/>
              <c:size val="8"/>
              <c:spPr>
                <a:solidFill>
                  <a:schemeClr val="bg1"/>
                </a:solidFill>
                <a:ln w="25400">
                  <a:solidFill>
                    <a:srgbClr val="00205C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F-462E-A8EA-AECE6CF2A525}"/>
              </c:ext>
            </c:extLst>
          </c:dPt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5F-462E-A8EA-AECE6CF2A525}"/>
                </c:ext>
              </c:extLst>
            </c:dLbl>
            <c:dLbl>
              <c:idx val="12"/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5F-462E-A8EA-AECE6CF2A525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5F-462E-A8EA-AECE6CF2A525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5F-462E-A8EA-AECE6CF2A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  <c:pt idx="8">
                  <c:v>FY20</c:v>
                </c:pt>
                <c:pt idx="9">
                  <c:v>FY21</c:v>
                </c:pt>
                <c:pt idx="10">
                  <c:v>FY22</c:v>
                </c:pt>
                <c:pt idx="11">
                  <c:v>FY23</c:v>
                </c:pt>
                <c:pt idx="12">
                  <c:v>FY24</c:v>
                </c:pt>
                <c:pt idx="13">
                  <c:v>FY25</c:v>
                </c:pt>
                <c:pt idx="14">
                  <c:v>FY26</c:v>
                </c:pt>
                <c:pt idx="15">
                  <c:v>FY27</c:v>
                </c:pt>
                <c:pt idx="16">
                  <c:v>FY28</c:v>
                </c:pt>
                <c:pt idx="17">
                  <c:v>FY29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2001</c:v>
                </c:pt>
                <c:pt idx="1">
                  <c:v>1961</c:v>
                </c:pt>
                <c:pt idx="2">
                  <c:v>1879</c:v>
                </c:pt>
                <c:pt idx="3">
                  <c:v>1797</c:v>
                </c:pt>
                <c:pt idx="4">
                  <c:v>1812</c:v>
                </c:pt>
                <c:pt idx="5">
                  <c:v>1702</c:v>
                </c:pt>
                <c:pt idx="6">
                  <c:v>1647</c:v>
                </c:pt>
                <c:pt idx="7">
                  <c:v>1651</c:v>
                </c:pt>
                <c:pt idx="8">
                  <c:v>1539</c:v>
                </c:pt>
                <c:pt idx="9">
                  <c:v>1573</c:v>
                </c:pt>
                <c:pt idx="10">
                  <c:v>1609</c:v>
                </c:pt>
                <c:pt idx="11">
                  <c:v>1603</c:v>
                </c:pt>
                <c:pt idx="12">
                  <c:v>1722</c:v>
                </c:pt>
                <c:pt idx="13">
                  <c:v>1782</c:v>
                </c:pt>
                <c:pt idx="14">
                  <c:v>1842</c:v>
                </c:pt>
                <c:pt idx="15">
                  <c:v>1872</c:v>
                </c:pt>
                <c:pt idx="16">
                  <c:v>1882</c:v>
                </c:pt>
                <c:pt idx="17">
                  <c:v>1892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5F-462E-A8EA-AECE6CF2A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7245896"/>
        <c:axId val="657246224"/>
      </c:lineChart>
      <c:catAx>
        <c:axId val="65724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246224"/>
        <c:crosses val="autoZero"/>
        <c:auto val="1"/>
        <c:lblAlgn val="ctr"/>
        <c:lblOffset val="100"/>
        <c:noMultiLvlLbl val="0"/>
      </c:catAx>
      <c:valAx>
        <c:axId val="65724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24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>
          <a:solidFill>
            <a:schemeClr val="tx2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Undergraduate Student Enrollment 
(Fall 2022)</a:t>
            </a:r>
          </a:p>
        </c:rich>
      </c:tx>
      <c:layout>
        <c:manualLayout>
          <c:xMode val="edge"/>
          <c:yMode val="edge"/>
          <c:x val="0.21782507532691933"/>
          <c:y val="9.00843573259859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63027243861774E-2"/>
          <c:y val="0.23260361986001749"/>
          <c:w val="0.57133107108230852"/>
          <c:h val="0.722257491251093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Undergraduate Student Enrollment 
(Fall 2021)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6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C2-4C31-87FD-88432C7E14AF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6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0B-445D-960F-493C68C3702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46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4C2-4C31-87FD-88432C7E14AF}"/>
              </c:ext>
            </c:extLst>
          </c:dPt>
          <c:dLbls>
            <c:dLbl>
              <c:idx val="0"/>
              <c:layout>
                <c:manualLayout>
                  <c:x val="3.8729376528893948E-3"/>
                  <c:y val="-0.279227088801399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C2-4C31-87FD-88432C7E14AF}"/>
                </c:ext>
              </c:extLst>
            </c:dLbl>
            <c:dLbl>
              <c:idx val="1"/>
              <c:layout>
                <c:manualLayout>
                  <c:x val="4.4841090444917263E-2"/>
                  <c:y val="0.118413428000393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0B-445D-960F-493C68C3702D}"/>
                </c:ext>
              </c:extLst>
            </c:dLbl>
            <c:dLbl>
              <c:idx val="2"/>
              <c:layout>
                <c:manualLayout>
                  <c:x val="-9.7386203653962999E-2"/>
                  <c:y val="1.79358831432173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543742-F813-4D24-BBE4-07CF05594C5D}" type="VALUE">
                      <a:rPr lang="en-US" sz="1600" smtClean="0"/>
                      <a:pPr>
                        <a:defRPr sz="16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19128161493659E-2"/>
                      <c:h val="9.00072255907671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C2-4C31-87FD-88432C7E14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Maryland</c:v>
                </c:pt>
                <c:pt idx="1">
                  <c:v>Domestic Out-of-State</c:v>
                </c:pt>
                <c:pt idx="2">
                  <c:v>International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0.90218109715796435</c:v>
                </c:pt>
                <c:pt idx="1">
                  <c:v>9.1209517514871122E-2</c:v>
                </c:pt>
                <c:pt idx="2" formatCode="0.0%">
                  <c:v>6.6093853271645738E-3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2-4C31-87FD-88432C7E14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Percent Students of Color </a:t>
            </a:r>
          </a:p>
          <a:p>
            <a:pPr>
              <a:defRPr sz="1200"/>
            </a:pPr>
            <a:r>
              <a:rPr lang="en-US" sz="1200" dirty="0"/>
              <a:t>Entering Class</a:t>
            </a:r>
          </a:p>
          <a:p>
            <a:pPr>
              <a:defRPr sz="1200"/>
            </a:pPr>
            <a:r>
              <a:rPr lang="en-US" sz="1200" dirty="0"/>
              <a:t>(Eight-year average 2014-2021)</a:t>
            </a:r>
          </a:p>
        </c:rich>
      </c:tx>
      <c:layout>
        <c:manualLayout>
          <c:xMode val="edge"/>
          <c:yMode val="edge"/>
          <c:x val="0.23840548473537224"/>
          <c:y val="3.84467396105254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99316068492199E-2"/>
          <c:y val="0.17711111198566512"/>
          <c:w val="0.93102886469166646"/>
          <c:h val="0.67005008066247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837870"/>
              </a:solidFill>
              <a:ln>
                <a:solidFill>
                  <a:srgbClr val="00205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0F-44BA-BC23-F6F687D9D867}"/>
              </c:ext>
            </c:extLst>
          </c:dPt>
          <c:dPt>
            <c:idx val="2"/>
            <c:invertIfNegative val="0"/>
            <c:bubble3D val="0"/>
            <c:spPr>
              <a:solidFill>
                <a:srgbClr val="0000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519-44AA-84E5-C87121817A3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60F-44BA-BC23-F6F687D9D8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Md Private 
(n=9)</c:v>
                </c:pt>
                <c:pt idx="1">
                  <c:v>COPLAC 
(n=28)</c:v>
                </c:pt>
                <c:pt idx="2">
                  <c:v>SMCM</c:v>
                </c:pt>
                <c:pt idx="3">
                  <c:v>Peer
(n=12)</c:v>
                </c:pt>
                <c:pt idx="4">
                  <c:v>Aspirant
(n=6)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0.39</c:v>
                </c:pt>
                <c:pt idx="1">
                  <c:v>0.31</c:v>
                </c:pt>
                <c:pt idx="2">
                  <c:v>0.3</c:v>
                </c:pt>
                <c:pt idx="3">
                  <c:v>0.3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F-44BA-BC23-F6F687D9D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707401472"/>
        <c:axId val="707402128"/>
      </c:barChart>
      <c:catAx>
        <c:axId val="70740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402128"/>
        <c:crosses val="autoZero"/>
        <c:auto val="1"/>
        <c:lblAlgn val="ctr"/>
        <c:lblOffset val="100"/>
        <c:noMultiLvlLbl val="0"/>
      </c:catAx>
      <c:valAx>
        <c:axId val="707402128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40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5C"/>
      </a:solidFill>
    </a:ln>
    <a:effectLst/>
  </c:spPr>
  <c:txPr>
    <a:bodyPr/>
    <a:lstStyle/>
    <a:p>
      <a:pPr>
        <a:defRPr>
          <a:solidFill>
            <a:schemeClr val="tx2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Percent Pell Recipients</a:t>
            </a:r>
          </a:p>
          <a:p>
            <a:pPr>
              <a:defRPr sz="120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200" b="0" i="0" baseline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Entering Class</a:t>
            </a:r>
            <a:endParaRPr lang="en-US" sz="1200" b="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>
              <a:defRPr sz="120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200" b="0" i="0" baseline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(Seven-year average 2014-2020)</a:t>
            </a:r>
            <a:endParaRPr lang="en-US" sz="1200" b="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58891278430618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785490580124693E-2"/>
          <c:y val="0.17506333446598063"/>
          <c:w val="0.93842901883975061"/>
          <c:h val="0.66967963283574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FB-4FCE-81A6-2A5463817F39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9FB-4FCE-81A6-2A5463817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Md Public
(n=11)</c:v>
                </c:pt>
                <c:pt idx="1">
                  <c:v>COPLAC 
(n=28)</c:v>
                </c:pt>
                <c:pt idx="2">
                  <c:v>Md Private 
(n=9)</c:v>
                </c:pt>
                <c:pt idx="3">
                  <c:v>Peer
(n=12)</c:v>
                </c:pt>
                <c:pt idx="4">
                  <c:v>SMCM</c:v>
                </c:pt>
                <c:pt idx="5">
                  <c:v>Aspirant
(n=6)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0.42</c:v>
                </c:pt>
                <c:pt idx="1">
                  <c:v>0.38</c:v>
                </c:pt>
                <c:pt idx="2">
                  <c:v>0.31</c:v>
                </c:pt>
                <c:pt idx="3">
                  <c:v>0.24</c:v>
                </c:pt>
                <c:pt idx="4">
                  <c:v>0.2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B-4FCE-81A6-2A5463817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28002512"/>
        <c:axId val="1869472720"/>
      </c:barChart>
      <c:catAx>
        <c:axId val="172800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472720"/>
        <c:crosses val="autoZero"/>
        <c:auto val="1"/>
        <c:lblAlgn val="ctr"/>
        <c:lblOffset val="100"/>
        <c:noMultiLvlLbl val="0"/>
      </c:catAx>
      <c:valAx>
        <c:axId val="186947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00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5C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Maryland</a:t>
            </a:r>
            <a:r>
              <a:rPr lang="en-US" sz="16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Liberal Arts Colleges – Net Price</a:t>
            </a:r>
          </a:p>
          <a:p>
            <a: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pP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(Three-year</a:t>
            </a:r>
            <a:r>
              <a:rPr lang="en-US" sz="1600" b="0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average FY19 – FY21)</a:t>
            </a:r>
            <a:endParaRPr lang="en-US" sz="1600" b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32938235097756E-2"/>
          <c:y val="0.16555002870455801"/>
          <c:w val="0.97794177175152974"/>
          <c:h val="0.6170606242200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78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62-43DC-A9DF-E2D56EEEB9C1}"/>
              </c:ext>
            </c:extLst>
          </c:dPt>
          <c:dPt>
            <c:idx val="1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27-492C-94F5-97BDD1E59F3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27-492C-94F5-97BDD1E59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SMCM</c:v>
                </c:pt>
                <c:pt idx="1">
                  <c:v>McDaniel</c:v>
                </c:pt>
                <c:pt idx="2">
                  <c:v>Notre Dame of MD</c:v>
                </c:pt>
                <c:pt idx="3">
                  <c:v>Hood</c:v>
                </c:pt>
                <c:pt idx="4">
                  <c:v>Goucher</c:v>
                </c:pt>
                <c:pt idx="5">
                  <c:v>Stevenson</c:v>
                </c:pt>
                <c:pt idx="6">
                  <c:v>Mount St. Mary's</c:v>
                </c:pt>
                <c:pt idx="7">
                  <c:v>Washington</c:v>
                </c:pt>
                <c:pt idx="8">
                  <c:v>St. John's</c:v>
                </c:pt>
                <c:pt idx="9">
                  <c:v>Loyola</c:v>
                </c:pt>
              </c:strCache>
            </c:strRef>
          </c:cat>
          <c:val>
            <c:numRef>
              <c:f>Sheet1!$B$2:$B$11</c:f>
              <c:numCache>
                <c:formatCode>"$"#,##0</c:formatCode>
                <c:ptCount val="10"/>
                <c:pt idx="0">
                  <c:v>20482</c:v>
                </c:pt>
                <c:pt idx="1">
                  <c:v>21792.667000000001</c:v>
                </c:pt>
                <c:pt idx="2">
                  <c:v>22087</c:v>
                </c:pt>
                <c:pt idx="3">
                  <c:v>24032.332999999999</c:v>
                </c:pt>
                <c:pt idx="4">
                  <c:v>26492.667000000001</c:v>
                </c:pt>
                <c:pt idx="5">
                  <c:v>27012.332999999999</c:v>
                </c:pt>
                <c:pt idx="6">
                  <c:v>27288.332999999999</c:v>
                </c:pt>
                <c:pt idx="7">
                  <c:v>27728.667000000001</c:v>
                </c:pt>
                <c:pt idx="8">
                  <c:v>28341.332999999999</c:v>
                </c:pt>
                <c:pt idx="9">
                  <c:v>36064.667000000001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7-492C-94F5-97BDD1E59F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253535560"/>
        <c:axId val="253529984"/>
      </c:barChart>
      <c:catAx>
        <c:axId val="25353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29984"/>
        <c:crosses val="autoZero"/>
        <c:auto val="1"/>
        <c:lblAlgn val="ctr"/>
        <c:lblOffset val="100"/>
        <c:noMultiLvlLbl val="0"/>
      </c:catAx>
      <c:valAx>
        <c:axId val="25352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53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Debt of Graduates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33-4FA8-BF9C-76600B107A6E}"/>
              </c:ext>
            </c:extLst>
          </c:dPt>
          <c:dPt>
            <c:idx val="1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33-4FA8-BF9C-76600B107A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92611FE-85A9-40C4-B5F7-0337DEA2EE5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33-4FA8-BF9C-76600B107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SMCM</c:v>
                </c:pt>
                <c:pt idx="1">
                  <c:v>MD Average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21000</c:v>
                </c:pt>
                <c:pt idx="1">
                  <c:v>23250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3-4FA8-BF9C-76600B107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446114848"/>
        <c:axId val="446121080"/>
      </c:barChart>
      <c:catAx>
        <c:axId val="4461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21080"/>
        <c:crosses val="autoZero"/>
        <c:auto val="1"/>
        <c:lblAlgn val="ctr"/>
        <c:lblOffset val="100"/>
        <c:noMultiLvlLbl val="0"/>
      </c:catAx>
      <c:valAx>
        <c:axId val="446121080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1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 b="0">
          <a:solidFill>
            <a:schemeClr val="tx2">
              <a:lumMod val="90000"/>
              <a:lumOff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006D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006D"/>
                </a:solidFill>
              </a:rPr>
              <a:t>SMCM Grads</a:t>
            </a:r>
            <a:r>
              <a:rPr lang="en-US" baseline="0" dirty="0">
                <a:solidFill>
                  <a:srgbClr val="00006D"/>
                </a:solidFill>
              </a:rPr>
              <a:t> </a:t>
            </a:r>
            <a:r>
              <a:rPr lang="en-US" dirty="0">
                <a:solidFill>
                  <a:srgbClr val="00006D"/>
                </a:solidFill>
              </a:rPr>
              <a:t>Debt vs.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006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 Default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378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71-47D5-B959-BF0D2A62A92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71-47D5-B959-BF0D2A62A92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71-47D5-B959-BF0D2A62A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Annual 
Income</c:v>
                </c:pt>
                <c:pt idx="1">
                  <c:v>Total 
Debt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60455</c:v>
                </c:pt>
                <c:pt idx="1">
                  <c:v>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1-47D5-B959-BF0D2A62A9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42969112"/>
        <c:axId val="442973376"/>
      </c:barChart>
      <c:catAx>
        <c:axId val="442969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73376"/>
        <c:crosses val="autoZero"/>
        <c:auto val="1"/>
        <c:lblAlgn val="ctr"/>
        <c:lblOffset val="100"/>
        <c:noMultiLvlLbl val="0"/>
      </c:catAx>
      <c:valAx>
        <c:axId val="44297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96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90000"/>
          <a:lumOff val="1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AFE220-70C2-7E4E-B4BB-463A79772BB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CC6B8D-2850-B640-B073-F461E6211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are five-year averages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3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70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8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4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1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5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0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5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6B8D-2850-B640-B073-F461E62112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2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94101" y="27224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FAB3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rgbClr val="FAB32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rgbClr val="FAB326"/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>
                <a:ln w="3175">
                  <a:noFill/>
                </a:ln>
                <a:solidFill>
                  <a:srgbClr val="FAB326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760"/>
            <a:ext cx="6400800" cy="13365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7E8E5-41FE-354D-A43A-FA3616A2B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1105076" cy="34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0F886-6B42-A849-9E13-43EA8594D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965" y="5064252"/>
            <a:ext cx="1684708" cy="1329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AC3306-2C8C-8147-8754-AE03C091C6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559052"/>
            <a:ext cx="7745505" cy="32924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A5C8E76C-E5EC-4E08-A1AB-4A112EB2694B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99247" y="779440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697015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006D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006D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0000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8205E0A7-88DD-4AB0-A386-3DE9F770B0C8}" type="datetime1">
              <a:rPr lang="en-US" smtClean="0"/>
              <a:t>9/11/2023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F0AE37-2E8E-DC4C-A39C-F056A31D5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121D2ACB-F1D7-423A-880B-AE9D17A6F7D9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9C6AB-45B3-4AC9-8680-E40E822FB78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AB326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9/11/2023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AB326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D7CD-C7AE-4F65-842D-A686513437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AB326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AB326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5C"/>
                  </a:solidFill>
                  <a:effectLst/>
                  <a:uLnTx/>
                  <a:uFillTx/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3687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CB8BF-13BD-0F46-B4C0-6F6CD595F8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7958" y="6274614"/>
            <a:ext cx="2973275" cy="16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1B32D-3355-8342-8333-E3404E07E0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EB05F61-890C-4F41-8F53-0AAAC1AC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77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5" r:id="rId4"/>
    <p:sldLayoutId id="214748389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Montserrat ExtraBold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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978A83D-00FC-1245-9C91-91D8095E6B46}"/>
              </a:ext>
            </a:extLst>
          </p:cNvPr>
          <p:cNvGrpSpPr/>
          <p:nvPr/>
        </p:nvGrpSpPr>
        <p:grpSpPr>
          <a:xfrm>
            <a:off x="1172584" y="2472875"/>
            <a:ext cx="6779110" cy="923330"/>
            <a:chOff x="1172584" y="1381459"/>
            <a:chExt cx="677911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118C50-033B-254D-8484-A2B6D274B322}"/>
                </a:ext>
              </a:extLst>
            </p:cNvPr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1F5B"/>
                  </a:solidFill>
                  <a:effectLst/>
                  <a:uLnTx/>
                  <a:uFillTx/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27E33D-9C26-EA47-9C77-515E1EABDA0A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noFill/>
            <a:ln w="6350" cap="flat" cmpd="sng" algn="ctr">
              <a:solidFill>
                <a:srgbClr val="00006D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FD2C7B-5B17-B843-83E2-0E18BA8F43FC}"/>
                </a:ext>
              </a:extLst>
            </p:cNvPr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noFill/>
            <a:ln w="6350" cap="flat" cmpd="sng" algn="ctr">
              <a:solidFill>
                <a:srgbClr val="00006D"/>
              </a:solidFill>
              <a:prstDash val="solid"/>
              <a:miter lim="800000"/>
            </a:ln>
            <a:effectLst/>
          </p:spPr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706576D-91FF-4A3C-B2DD-59BB627C6E00}"/>
              </a:ext>
            </a:extLst>
          </p:cNvPr>
          <p:cNvSpPr txBox="1">
            <a:spLocks/>
          </p:cNvSpPr>
          <p:nvPr/>
        </p:nvSpPr>
        <p:spPr>
          <a:xfrm>
            <a:off x="6827" y="235009"/>
            <a:ext cx="9144000" cy="1584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St. Mary’s College of Maryland</a:t>
            </a:r>
          </a:p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Operating and Capital Budget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E82E066-651E-4809-91F1-D6AB73E3454D}"/>
              </a:ext>
            </a:extLst>
          </p:cNvPr>
          <p:cNvSpPr txBox="1">
            <a:spLocks/>
          </p:cNvSpPr>
          <p:nvPr/>
        </p:nvSpPr>
        <p:spPr>
          <a:xfrm>
            <a:off x="13653" y="1792720"/>
            <a:ext cx="9130345" cy="140327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rgbClr val="FAB326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Presented to the</a:t>
            </a: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Maryland Higher Education Commission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September 13, 2023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1F62F52-CEE6-43E3-81B1-06DCB6E23517}"/>
              </a:ext>
            </a:extLst>
          </p:cNvPr>
          <p:cNvSpPr txBox="1">
            <a:spLocks/>
          </p:cNvSpPr>
          <p:nvPr/>
        </p:nvSpPr>
        <p:spPr>
          <a:xfrm>
            <a:off x="2527594" y="3809204"/>
            <a:ext cx="4143983" cy="70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Paul A. Pusecker, III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Vice President for Business and 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Chief Financial Officer</a:t>
            </a:r>
          </a:p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7001638-427C-4056-B4BF-C7FD372A3E0B}"/>
              </a:ext>
            </a:extLst>
          </p:cNvPr>
          <p:cNvSpPr txBox="1">
            <a:spLocks/>
          </p:cNvSpPr>
          <p:nvPr/>
        </p:nvSpPr>
        <p:spPr>
          <a:xfrm>
            <a:off x="3069252" y="4527514"/>
            <a:ext cx="3060665" cy="522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Katherine </a:t>
            </a:r>
            <a:r>
              <a:rPr lang="en-US" sz="16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Gantz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, PhD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Vice President for Academic Affairs and Dean of Faculty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5F5C54D-9436-4237-AE79-B7D635BCF21A}"/>
              </a:ext>
            </a:extLst>
          </p:cNvPr>
          <p:cNvSpPr txBox="1">
            <a:spLocks/>
          </p:cNvSpPr>
          <p:nvPr/>
        </p:nvSpPr>
        <p:spPr>
          <a:xfrm>
            <a:off x="6827" y="4689358"/>
            <a:ext cx="9144000" cy="36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E2AE50B-1151-470B-8AD4-1EA077F3AFBD}"/>
              </a:ext>
            </a:extLst>
          </p:cNvPr>
          <p:cNvSpPr txBox="1">
            <a:spLocks/>
          </p:cNvSpPr>
          <p:nvPr/>
        </p:nvSpPr>
        <p:spPr>
          <a:xfrm>
            <a:off x="2885086" y="3273222"/>
            <a:ext cx="3429000" cy="704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Tuajuanda C. Jordan, PhD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President</a:t>
            </a:r>
            <a:endParaRPr lang="en-US" sz="1600" i="1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13C1E15-B574-282E-1103-78C7922CC319}"/>
              </a:ext>
            </a:extLst>
          </p:cNvPr>
          <p:cNvSpPr txBox="1">
            <a:spLocks/>
          </p:cNvSpPr>
          <p:nvPr/>
        </p:nvSpPr>
        <p:spPr>
          <a:xfrm>
            <a:off x="3565119" y="5311262"/>
            <a:ext cx="2013760" cy="814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Paula Collins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Board of Trustees</a:t>
            </a:r>
          </a:p>
          <a:p>
            <a:pPr>
              <a:spcBef>
                <a:spcPts val="0"/>
              </a:spcBef>
            </a:pP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Vice-Chair</a:t>
            </a:r>
          </a:p>
        </p:txBody>
      </p:sp>
    </p:spTree>
    <p:extLst>
      <p:ext uri="{BB962C8B-B14F-4D97-AF65-F5344CB8AC3E}">
        <p14:creationId xmlns:p14="http://schemas.microsoft.com/office/powerpoint/2010/main" val="14025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EA5DC7-DA96-4842-ADCF-046384B049A5}"/>
              </a:ext>
            </a:extLst>
          </p:cNvPr>
          <p:cNvSpPr txBox="1">
            <a:spLocks/>
          </p:cNvSpPr>
          <p:nvPr/>
        </p:nvSpPr>
        <p:spPr>
          <a:xfrm>
            <a:off x="0" y="3767316"/>
            <a:ext cx="9067800" cy="15001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Equitable Access, Success, and Innovation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through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Holistic Curricular Design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7B2814-2A1C-BC44-A60C-BD48DBB9248A}"/>
              </a:ext>
            </a:extLst>
          </p:cNvPr>
          <p:cNvCxnSpPr>
            <a:cxnSpLocks/>
          </p:cNvCxnSpPr>
          <p:nvPr/>
        </p:nvCxnSpPr>
        <p:spPr>
          <a:xfrm>
            <a:off x="533400" y="3352800"/>
            <a:ext cx="800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C86F65-70FB-46F7-908C-B763146BF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64"/>
          <a:stretch/>
        </p:blipFill>
        <p:spPr>
          <a:xfrm>
            <a:off x="2057400" y="838200"/>
            <a:ext cx="4953000" cy="1555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80DD8-AB59-4F1C-8DA0-E16D741B3C00}"/>
              </a:ext>
            </a:extLst>
          </p:cNvPr>
          <p:cNvSpPr txBox="1"/>
          <p:nvPr/>
        </p:nvSpPr>
        <p:spPr>
          <a:xfrm>
            <a:off x="1050414" y="2450068"/>
            <a:ext cx="696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LEARNING through EXPERIENTIAL and APPLIED DISCOVERY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D0DFB-2CEC-487F-AEE3-5A7EE84E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54895-C295-754C-97F4-A6D47A3D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3EB88-8EF2-3140-A192-919CD55F7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477" r="26320"/>
          <a:stretch/>
        </p:blipFill>
        <p:spPr>
          <a:xfrm rot="5400000">
            <a:off x="2678206" y="-640178"/>
            <a:ext cx="3878825" cy="81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571999" y="6078560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D023FB-F35A-455C-B4E5-65C5C88EF44C}"/>
              </a:ext>
            </a:extLst>
          </p:cNvPr>
          <p:cNvGrpSpPr/>
          <p:nvPr/>
        </p:nvGrpSpPr>
        <p:grpSpPr>
          <a:xfrm>
            <a:off x="285749" y="2474949"/>
            <a:ext cx="8572500" cy="3443591"/>
            <a:chOff x="1386979" y="1833228"/>
            <a:chExt cx="6370041" cy="41649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7A53FF3-CE83-4F8D-8E90-739C2CC09A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6398418"/>
                </p:ext>
              </p:extLst>
            </p:nvPr>
          </p:nvGraphicFramePr>
          <p:xfrm>
            <a:off x="1386979" y="1833228"/>
            <a:ext cx="6370041" cy="4164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49148-D46C-4D91-9BB5-0028CFB55727}"/>
                </a:ext>
              </a:extLst>
            </p:cNvPr>
            <p:cNvSpPr txBox="1"/>
            <p:nvPr/>
          </p:nvSpPr>
          <p:spPr>
            <a:xfrm>
              <a:off x="2572083" y="2800995"/>
              <a:ext cx="1200925" cy="3722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SMCM Graduates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1CDC8A-1D62-4992-AA54-87F4EB134A27}"/>
                </a:ext>
              </a:extLst>
            </p:cNvPr>
            <p:cNvSpPr txBox="1"/>
            <p:nvPr/>
          </p:nvSpPr>
          <p:spPr>
            <a:xfrm>
              <a:off x="2572083" y="3078334"/>
              <a:ext cx="2450449" cy="3722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National Baccalaureate Arts &amp; Sciences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BFAE106-6347-4CF0-AD08-C22D165F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Affordable Access to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374F1-646B-46F2-BE97-50CC5BDD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FD023FB-F35A-455C-B4E5-65C5C88EF44C}"/>
              </a:ext>
            </a:extLst>
          </p:cNvPr>
          <p:cNvGrpSpPr/>
          <p:nvPr/>
        </p:nvGrpSpPr>
        <p:grpSpPr>
          <a:xfrm>
            <a:off x="285750" y="2377440"/>
            <a:ext cx="8458200" cy="3601233"/>
            <a:chOff x="1386979" y="1833228"/>
            <a:chExt cx="6370041" cy="41649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7A53FF3-CE83-4F8D-8E90-739C2CC09A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1902675"/>
                </p:ext>
              </p:extLst>
            </p:nvPr>
          </p:nvGraphicFramePr>
          <p:xfrm>
            <a:off x="1386979" y="1833228"/>
            <a:ext cx="6370041" cy="4164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49148-D46C-4D91-9BB5-0028CFB55727}"/>
                </a:ext>
              </a:extLst>
            </p:cNvPr>
            <p:cNvSpPr txBox="1"/>
            <p:nvPr/>
          </p:nvSpPr>
          <p:spPr>
            <a:xfrm>
              <a:off x="3263728" y="2602431"/>
              <a:ext cx="1628414" cy="31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All SMCM Students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1CDC8A-1D62-4992-AA54-87F4EB134A27}"/>
                </a:ext>
              </a:extLst>
            </p:cNvPr>
            <p:cNvSpPr txBox="1"/>
            <p:nvPr/>
          </p:nvSpPr>
          <p:spPr>
            <a:xfrm>
              <a:off x="3263728" y="2800271"/>
              <a:ext cx="1318563" cy="31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Students of Color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B763C3-241E-4265-9F47-4CC9AC27DF28}"/>
                </a:ext>
              </a:extLst>
            </p:cNvPr>
            <p:cNvSpPr txBox="1"/>
            <p:nvPr/>
          </p:nvSpPr>
          <p:spPr>
            <a:xfrm>
              <a:off x="3263728" y="2998111"/>
              <a:ext cx="1112122" cy="31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Pell Students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BFAE106-6347-4CF0-AD08-C22D165F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1727"/>
            <a:ext cx="9144000" cy="1542716"/>
          </a:xfrm>
        </p:spPr>
        <p:txBody>
          <a:bodyPr>
            <a:noAutofit/>
          </a:bodyPr>
          <a:lstStyle/>
          <a:p>
            <a:r>
              <a:rPr lang="en-US" sz="4800" b="0" dirty="0">
                <a:solidFill>
                  <a:srgbClr val="D0343A"/>
                </a:solidFill>
                <a:latin typeface="+mj-lt"/>
              </a:rPr>
              <a:t>Equitable</a:t>
            </a:r>
            <a:r>
              <a:rPr lang="en-US" sz="4800" b="0" dirty="0">
                <a:latin typeface="+mj-lt"/>
              </a:rPr>
              <a:t/>
            </a:r>
            <a:br>
              <a:rPr lang="en-US" sz="4800" b="0" dirty="0">
                <a:latin typeface="+mj-lt"/>
              </a:rPr>
            </a:br>
            <a:r>
              <a:rPr lang="en-US" sz="4800" b="0" dirty="0">
                <a:latin typeface="+mj-lt"/>
              </a:rPr>
              <a:t>Affordable Access to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D0750-F34E-43DE-8681-197B3616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306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1999" y="6077763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Student Success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46885643"/>
              </p:ext>
            </p:extLst>
          </p:nvPr>
        </p:nvGraphicFramePr>
        <p:xfrm>
          <a:off x="321590" y="2484301"/>
          <a:ext cx="4153593" cy="346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417816"/>
              </p:ext>
            </p:extLst>
          </p:nvPr>
        </p:nvGraphicFramePr>
        <p:xfrm>
          <a:off x="4668818" y="2484302"/>
          <a:ext cx="3964819" cy="346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9F62E-E680-4552-8D1E-19D5C95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2000" y="6093231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6AB8BA0-4792-4719-8775-05572C3C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8470"/>
            <a:ext cx="9143999" cy="1542716"/>
          </a:xfrm>
        </p:spPr>
        <p:txBody>
          <a:bodyPr>
            <a:noAutofit/>
          </a:bodyPr>
          <a:lstStyle/>
          <a:p>
            <a:r>
              <a:rPr lang="en-US" sz="4800" b="0" dirty="0">
                <a:solidFill>
                  <a:srgbClr val="D0343A"/>
                </a:solidFill>
                <a:latin typeface="+mj-lt"/>
              </a:rPr>
              <a:t>Equitable </a:t>
            </a:r>
            <a:br>
              <a:rPr lang="en-US" sz="4800" b="0" dirty="0">
                <a:solidFill>
                  <a:srgbClr val="D0343A"/>
                </a:solidFill>
                <a:latin typeface="+mj-lt"/>
              </a:rPr>
            </a:br>
            <a:r>
              <a:rPr lang="en-US" sz="4800" b="0" dirty="0">
                <a:latin typeface="+mj-lt"/>
              </a:rPr>
              <a:t>Student Success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6DD891-5B53-47DA-8049-88158FA5569C}"/>
              </a:ext>
            </a:extLst>
          </p:cNvPr>
          <p:cNvGrpSpPr/>
          <p:nvPr/>
        </p:nvGrpSpPr>
        <p:grpSpPr>
          <a:xfrm>
            <a:off x="723014" y="2396929"/>
            <a:ext cx="7737568" cy="3494104"/>
            <a:chOff x="1035763" y="1906573"/>
            <a:chExt cx="6999215" cy="4116722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160FA34-28C6-4E3A-B339-AB18713BE4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25325920"/>
                </p:ext>
              </p:extLst>
            </p:nvPr>
          </p:nvGraphicFramePr>
          <p:xfrm>
            <a:off x="1035763" y="1906573"/>
            <a:ext cx="6999215" cy="4116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FF4CB7-57E7-4569-8F54-B3F11AFBE2EB}"/>
                </a:ext>
              </a:extLst>
            </p:cNvPr>
            <p:cNvSpPr txBox="1"/>
            <p:nvPr/>
          </p:nvSpPr>
          <p:spPr>
            <a:xfrm>
              <a:off x="3297284" y="2493374"/>
              <a:ext cx="1433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All SMCM Students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AF2B7-0729-44D8-B1FD-F72B38B6D127}"/>
                </a:ext>
              </a:extLst>
            </p:cNvPr>
            <p:cNvSpPr txBox="1"/>
            <p:nvPr/>
          </p:nvSpPr>
          <p:spPr>
            <a:xfrm>
              <a:off x="3297284" y="2743292"/>
              <a:ext cx="1924651" cy="30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Students of Color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B8BECE-6BD5-4967-86BB-B64410A1EF43}"/>
                </a:ext>
              </a:extLst>
            </p:cNvPr>
            <p:cNvSpPr txBox="1"/>
            <p:nvPr/>
          </p:nvSpPr>
          <p:spPr>
            <a:xfrm>
              <a:off x="3297284" y="2993213"/>
              <a:ext cx="1623318" cy="30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SMCM Pell Students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22110-DF3C-474F-BA57-8AFBAF16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8BFB06-4878-E634-C5BF-191F8100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22F7D-676D-F528-698D-25B1D5BD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604" y="3184690"/>
            <a:ext cx="5190480" cy="2870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C941ED-D61C-F2CD-2F87-F9ADB28C6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04" y="217092"/>
            <a:ext cx="5190480" cy="2926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57B621-0115-186A-F13F-8E858F80A983}"/>
              </a:ext>
            </a:extLst>
          </p:cNvPr>
          <p:cNvSpPr txBox="1"/>
          <p:nvPr/>
        </p:nvSpPr>
        <p:spPr>
          <a:xfrm>
            <a:off x="273818" y="1207958"/>
            <a:ext cx="2238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dirty="0">
                <a:solidFill>
                  <a:srgbClr val="00006D"/>
                </a:solidFill>
                <a:latin typeface="+mj-lt"/>
              </a:rPr>
              <a:t>10-year trends</a:t>
            </a:r>
            <a:endParaRPr lang="en-US" sz="4800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92C85-ACE2-FE9E-A606-E87A1170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2C738-8A72-C631-F093-73EC0851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245" y="83801"/>
            <a:ext cx="5208118" cy="29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062F7-9E09-A315-5079-0125254BB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245" y="3070169"/>
            <a:ext cx="5208118" cy="2926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AEE01-DBF8-FBFF-4371-47D18ABBA4EF}"/>
              </a:ext>
            </a:extLst>
          </p:cNvPr>
          <p:cNvSpPr txBox="1"/>
          <p:nvPr/>
        </p:nvSpPr>
        <p:spPr>
          <a:xfrm>
            <a:off x="273818" y="1207958"/>
            <a:ext cx="2238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dirty="0">
                <a:solidFill>
                  <a:srgbClr val="00006D"/>
                </a:solidFill>
                <a:latin typeface="+mj-lt"/>
              </a:rPr>
              <a:t>10-year trends</a:t>
            </a:r>
            <a:endParaRPr lang="en-US" sz="4800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AD1C8-4FB1-162A-B980-0FD3361F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3FBAB-900D-8245-28C7-E6AA3B63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94" y="151949"/>
            <a:ext cx="5175162" cy="2892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6196E6-5C8A-1E58-6F1C-BD3AC7DE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993" y="3128269"/>
            <a:ext cx="5184193" cy="2892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68DBCC-E34D-08A4-CC9D-269D9D2FC6BD}"/>
              </a:ext>
            </a:extLst>
          </p:cNvPr>
          <p:cNvSpPr txBox="1"/>
          <p:nvPr/>
        </p:nvSpPr>
        <p:spPr>
          <a:xfrm>
            <a:off x="273818" y="1207958"/>
            <a:ext cx="2238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dirty="0">
                <a:solidFill>
                  <a:srgbClr val="00006D"/>
                </a:solidFill>
                <a:latin typeface="+mj-lt"/>
              </a:rPr>
              <a:t>10-year trends</a:t>
            </a:r>
            <a:endParaRPr lang="en-US" sz="4800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1999" y="6260326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Post-Graduate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9F62E-E680-4552-8D1E-19D5C95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3B086E-83D2-22A0-F5F4-63F523B2D05E}"/>
              </a:ext>
            </a:extLst>
          </p:cNvPr>
          <p:cNvGrpSpPr>
            <a:grpSpLocks noChangeAspect="1"/>
          </p:cNvGrpSpPr>
          <p:nvPr/>
        </p:nvGrpSpPr>
        <p:grpSpPr>
          <a:xfrm>
            <a:off x="2130967" y="1634796"/>
            <a:ext cx="2357977" cy="2340582"/>
            <a:chOff x="4762" y="4762"/>
            <a:chExt cx="2926715" cy="2905125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1F504EA5-5CFB-0800-E9FF-7C8B85A8B8D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4" y="9524"/>
              <a:ext cx="2917190" cy="2895445"/>
            </a:xfrm>
            <a:prstGeom prst="rect">
              <a:avLst/>
            </a:prstGeom>
          </p:spPr>
        </p:pic>
        <p:sp>
          <p:nvSpPr>
            <p:cNvPr id="11" name="Graphic 5">
              <a:extLst>
                <a:ext uri="{FF2B5EF4-FFF2-40B4-BE49-F238E27FC236}">
                  <a16:creationId xmlns:a16="http://schemas.microsoft.com/office/drawing/2014/main" id="{92292DD3-EAFB-3C90-81DC-3E85A4A6E125}"/>
                </a:ext>
              </a:extLst>
            </p:cNvPr>
            <p:cNvSpPr/>
            <p:nvPr/>
          </p:nvSpPr>
          <p:spPr>
            <a:xfrm>
              <a:off x="4762" y="4762"/>
              <a:ext cx="2926715" cy="2905125"/>
            </a:xfrm>
            <a:custGeom>
              <a:avLst/>
              <a:gdLst/>
              <a:ahLst/>
              <a:cxnLst/>
              <a:rect l="l" t="t" r="r" b="b"/>
              <a:pathLst>
                <a:path w="2926715" h="2905125">
                  <a:moveTo>
                    <a:pt x="0" y="0"/>
                  </a:moveTo>
                  <a:lnTo>
                    <a:pt x="2926715" y="0"/>
                  </a:lnTo>
                  <a:lnTo>
                    <a:pt x="2926715" y="2904970"/>
                  </a:lnTo>
                  <a:lnTo>
                    <a:pt x="0" y="29049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F81B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E83746-5BF6-FF6B-909B-976F23514FD6}"/>
              </a:ext>
            </a:extLst>
          </p:cNvPr>
          <p:cNvGrpSpPr>
            <a:grpSpLocks noChangeAspect="1"/>
          </p:cNvGrpSpPr>
          <p:nvPr/>
        </p:nvGrpSpPr>
        <p:grpSpPr>
          <a:xfrm>
            <a:off x="4460489" y="1634147"/>
            <a:ext cx="2340583" cy="2340583"/>
            <a:chOff x="4762" y="4762"/>
            <a:chExt cx="2905125" cy="2905125"/>
          </a:xfrm>
        </p:grpSpPr>
        <p:pic>
          <p:nvPicPr>
            <p:cNvPr id="7" name="Image 7">
              <a:extLst>
                <a:ext uri="{FF2B5EF4-FFF2-40B4-BE49-F238E27FC236}">
                  <a16:creationId xmlns:a16="http://schemas.microsoft.com/office/drawing/2014/main" id="{9A8010B8-AFC1-587C-97E3-7EC90B3A298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4" y="9524"/>
              <a:ext cx="2895600" cy="2895600"/>
            </a:xfrm>
            <a:prstGeom prst="rect">
              <a:avLst/>
            </a:prstGeom>
          </p:spPr>
        </p:pic>
        <p:sp>
          <p:nvSpPr>
            <p:cNvPr id="8" name="Graphic 8">
              <a:extLst>
                <a:ext uri="{FF2B5EF4-FFF2-40B4-BE49-F238E27FC236}">
                  <a16:creationId xmlns:a16="http://schemas.microsoft.com/office/drawing/2014/main" id="{93342E37-DEC3-90A2-ADC7-55F44F980FFB}"/>
                </a:ext>
              </a:extLst>
            </p:cNvPr>
            <p:cNvSpPr/>
            <p:nvPr/>
          </p:nvSpPr>
          <p:spPr>
            <a:xfrm>
              <a:off x="4762" y="4762"/>
              <a:ext cx="2905125" cy="2905125"/>
            </a:xfrm>
            <a:custGeom>
              <a:avLst/>
              <a:gdLst/>
              <a:ahLst/>
              <a:cxnLst/>
              <a:rect l="l" t="t" r="r" b="b"/>
              <a:pathLst>
                <a:path w="2905125" h="2905125">
                  <a:moveTo>
                    <a:pt x="0" y="0"/>
                  </a:moveTo>
                  <a:lnTo>
                    <a:pt x="2905125" y="0"/>
                  </a:lnTo>
                  <a:lnTo>
                    <a:pt x="2905125" y="2905125"/>
                  </a:lnTo>
                  <a:lnTo>
                    <a:pt x="0" y="29051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F81B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C1018-5C82-E584-5C71-F01E6874D9B2}"/>
              </a:ext>
            </a:extLst>
          </p:cNvPr>
          <p:cNvGrpSpPr>
            <a:grpSpLocks noChangeAspect="1"/>
          </p:cNvGrpSpPr>
          <p:nvPr/>
        </p:nvGrpSpPr>
        <p:grpSpPr>
          <a:xfrm>
            <a:off x="2125730" y="3919235"/>
            <a:ext cx="2348772" cy="2121571"/>
            <a:chOff x="4762" y="4762"/>
            <a:chExt cx="2914650" cy="2632710"/>
          </a:xfrm>
        </p:grpSpPr>
        <p:pic>
          <p:nvPicPr>
            <p:cNvPr id="16" name="Image 10">
              <a:extLst>
                <a:ext uri="{FF2B5EF4-FFF2-40B4-BE49-F238E27FC236}">
                  <a16:creationId xmlns:a16="http://schemas.microsoft.com/office/drawing/2014/main" id="{36A16ACD-237F-F1DD-6D84-6314A353DBA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4" y="9524"/>
              <a:ext cx="2905042" cy="2623184"/>
            </a:xfrm>
            <a:prstGeom prst="rect">
              <a:avLst/>
            </a:prstGeom>
          </p:spPr>
        </p:pic>
        <p:sp>
          <p:nvSpPr>
            <p:cNvPr id="17" name="Graphic 11">
              <a:extLst>
                <a:ext uri="{FF2B5EF4-FFF2-40B4-BE49-F238E27FC236}">
                  <a16:creationId xmlns:a16="http://schemas.microsoft.com/office/drawing/2014/main" id="{82F46B94-6E83-1CF3-8D34-2B108AABE311}"/>
                </a:ext>
              </a:extLst>
            </p:cNvPr>
            <p:cNvSpPr/>
            <p:nvPr/>
          </p:nvSpPr>
          <p:spPr>
            <a:xfrm>
              <a:off x="4762" y="4762"/>
              <a:ext cx="2914650" cy="2632710"/>
            </a:xfrm>
            <a:custGeom>
              <a:avLst/>
              <a:gdLst/>
              <a:ahLst/>
              <a:cxnLst/>
              <a:rect l="l" t="t" r="r" b="b"/>
              <a:pathLst>
                <a:path w="2914650" h="2632710">
                  <a:moveTo>
                    <a:pt x="0" y="0"/>
                  </a:moveTo>
                  <a:lnTo>
                    <a:pt x="2914568" y="0"/>
                  </a:lnTo>
                  <a:lnTo>
                    <a:pt x="2914568" y="2632710"/>
                  </a:lnTo>
                  <a:lnTo>
                    <a:pt x="0" y="26327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F81B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45D5B0-9680-8CC2-0F0E-208203034588}"/>
              </a:ext>
            </a:extLst>
          </p:cNvPr>
          <p:cNvGrpSpPr>
            <a:grpSpLocks noChangeAspect="1"/>
          </p:cNvGrpSpPr>
          <p:nvPr/>
        </p:nvGrpSpPr>
        <p:grpSpPr>
          <a:xfrm>
            <a:off x="4467492" y="3917017"/>
            <a:ext cx="2332909" cy="2111337"/>
            <a:chOff x="4762" y="4762"/>
            <a:chExt cx="2894965" cy="262001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53EA871-E202-2901-3BFB-BC5B5D1B4B4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4" y="9524"/>
              <a:ext cx="2885273" cy="2610484"/>
            </a:xfrm>
            <a:prstGeom prst="rect">
              <a:avLst/>
            </a:prstGeom>
          </p:spPr>
        </p:pic>
        <p:sp>
          <p:nvSpPr>
            <p:cNvPr id="15" name="Graphic 14">
              <a:extLst>
                <a:ext uri="{FF2B5EF4-FFF2-40B4-BE49-F238E27FC236}">
                  <a16:creationId xmlns:a16="http://schemas.microsoft.com/office/drawing/2014/main" id="{5E1841CD-4EFE-EDAB-D713-0C98FBC79ECD}"/>
                </a:ext>
              </a:extLst>
            </p:cNvPr>
            <p:cNvSpPr/>
            <p:nvPr/>
          </p:nvSpPr>
          <p:spPr>
            <a:xfrm>
              <a:off x="4762" y="4762"/>
              <a:ext cx="2894965" cy="2620010"/>
            </a:xfrm>
            <a:custGeom>
              <a:avLst/>
              <a:gdLst/>
              <a:ahLst/>
              <a:cxnLst/>
              <a:rect l="l" t="t" r="r" b="b"/>
              <a:pathLst>
                <a:path w="2894965" h="2620010">
                  <a:moveTo>
                    <a:pt x="0" y="0"/>
                  </a:moveTo>
                  <a:lnTo>
                    <a:pt x="2894799" y="0"/>
                  </a:lnTo>
                  <a:lnTo>
                    <a:pt x="2894799" y="2620010"/>
                  </a:lnTo>
                  <a:lnTo>
                    <a:pt x="0" y="26200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F81B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9" name="Picture 18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658DC42-D5C5-F24A-8FE3-3B640BF03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91" y="1910958"/>
            <a:ext cx="1981200" cy="546100"/>
          </a:xfrm>
          <a:prstGeom prst="rect">
            <a:avLst/>
          </a:prstGeom>
        </p:spPr>
      </p:pic>
      <p:pic>
        <p:nvPicPr>
          <p:cNvPr id="21" name="Picture 20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620F28F9-9670-DC40-9281-5902A3A26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" y="2056203"/>
            <a:ext cx="1981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AA54B-4633-414E-9FF9-9624FB2CA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4356" r="17259" b="6574"/>
          <a:stretch/>
        </p:blipFill>
        <p:spPr>
          <a:xfrm>
            <a:off x="158097" y="87213"/>
            <a:ext cx="8827806" cy="5606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3359F-7C37-4331-8AC6-AC1089E071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85" y="3528701"/>
            <a:ext cx="1171575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E20C7-218C-674E-8DFF-32B39CFAB1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097" y="838200"/>
            <a:ext cx="7756525" cy="1054100"/>
          </a:xfrm>
        </p:spPr>
        <p:txBody>
          <a:bodyPr/>
          <a:lstStyle/>
          <a:p>
            <a:pPr algn="l"/>
            <a:r>
              <a:rPr lang="en-US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We are…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34590-C3CE-4573-B4CD-618FF1EE4D9C}"/>
              </a:ext>
            </a:extLst>
          </p:cNvPr>
          <p:cNvSpPr txBox="1"/>
          <p:nvPr/>
        </p:nvSpPr>
        <p:spPr>
          <a:xfrm>
            <a:off x="727206" y="1788461"/>
            <a:ext cx="291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Honors Liberal 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90872-3034-436E-9564-642A98549C4B}"/>
              </a:ext>
            </a:extLst>
          </p:cNvPr>
          <p:cNvSpPr txBox="1"/>
          <p:nvPr/>
        </p:nvSpPr>
        <p:spPr>
          <a:xfrm>
            <a:off x="4210894" y="1788461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Accessible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1838B-537F-49A1-A03F-F79F86AA03A0}"/>
              </a:ext>
            </a:extLst>
          </p:cNvPr>
          <p:cNvSpPr txBox="1"/>
          <p:nvPr/>
        </p:nvSpPr>
        <p:spPr>
          <a:xfrm>
            <a:off x="6437828" y="1788461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Affordable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91F0A-8277-2A44-8DDB-D6CBA0F5C5B5}"/>
              </a:ext>
            </a:extLst>
          </p:cNvPr>
          <p:cNvSpPr txBox="1"/>
          <p:nvPr/>
        </p:nvSpPr>
        <p:spPr>
          <a:xfrm>
            <a:off x="15077" y="2308845"/>
            <a:ext cx="912621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9F3E19-60BF-47A4-8409-AAD6206E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48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Post-Graduate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9F62E-E680-4552-8D1E-19D5C95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AB93E9-7D53-3FB4-DB6A-2A0DDD413C91}"/>
              </a:ext>
            </a:extLst>
          </p:cNvPr>
          <p:cNvGrpSpPr>
            <a:grpSpLocks noChangeAspect="1"/>
          </p:cNvGrpSpPr>
          <p:nvPr/>
        </p:nvGrpSpPr>
        <p:grpSpPr>
          <a:xfrm>
            <a:off x="5576836" y="1833689"/>
            <a:ext cx="3430674" cy="3963587"/>
            <a:chOff x="4762" y="4762"/>
            <a:chExt cx="3110865" cy="3594100"/>
          </a:xfrm>
        </p:grpSpPr>
        <p:pic>
          <p:nvPicPr>
            <p:cNvPr id="20" name="Image 53">
              <a:extLst>
                <a:ext uri="{FF2B5EF4-FFF2-40B4-BE49-F238E27FC236}">
                  <a16:creationId xmlns:a16="http://schemas.microsoft.com/office/drawing/2014/main" id="{50C71242-BB6A-C5E0-082B-B29DFA3537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4" y="9524"/>
              <a:ext cx="3101340" cy="3584272"/>
            </a:xfrm>
            <a:prstGeom prst="rect">
              <a:avLst/>
            </a:prstGeom>
          </p:spPr>
        </p:pic>
        <p:sp>
          <p:nvSpPr>
            <p:cNvPr id="21" name="Graphic 54">
              <a:extLst>
                <a:ext uri="{FF2B5EF4-FFF2-40B4-BE49-F238E27FC236}">
                  <a16:creationId xmlns:a16="http://schemas.microsoft.com/office/drawing/2014/main" id="{5D2902EA-F772-09B5-888B-477AC437B1CB}"/>
                </a:ext>
              </a:extLst>
            </p:cNvPr>
            <p:cNvSpPr/>
            <p:nvPr/>
          </p:nvSpPr>
          <p:spPr>
            <a:xfrm>
              <a:off x="4762" y="4762"/>
              <a:ext cx="3110865" cy="3594100"/>
            </a:xfrm>
            <a:custGeom>
              <a:avLst/>
              <a:gdLst/>
              <a:ahLst/>
              <a:cxnLst/>
              <a:rect l="l" t="t" r="r" b="b"/>
              <a:pathLst>
                <a:path w="3110865" h="3594100">
                  <a:moveTo>
                    <a:pt x="0" y="0"/>
                  </a:moveTo>
                  <a:lnTo>
                    <a:pt x="3110865" y="0"/>
                  </a:lnTo>
                  <a:lnTo>
                    <a:pt x="3110865" y="3593798"/>
                  </a:lnTo>
                  <a:lnTo>
                    <a:pt x="0" y="35937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F81B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659D46-C0B3-8A48-A770-9B8E6A1B8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1911185"/>
            <a:ext cx="4833887" cy="463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399AE9-5D43-9348-AA09-7CF1781BC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4" y="2357827"/>
            <a:ext cx="5186901" cy="300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6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222408" y="2338939"/>
          <a:ext cx="6699183" cy="371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" y="800705"/>
            <a:ext cx="9143999" cy="1054250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SMCM Current Operating Budget </a:t>
            </a:r>
          </a:p>
        </p:txBody>
      </p:sp>
    </p:spTree>
    <p:extLst>
      <p:ext uri="{BB962C8B-B14F-4D97-AF65-F5344CB8AC3E}">
        <p14:creationId xmlns:p14="http://schemas.microsoft.com/office/powerpoint/2010/main" val="9059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7E68EE-0385-8E32-161A-3D4E9238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SMCM CFU Revenues by Source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F9D0BC-0553-FC80-C132-45C14CE6F9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3907" y="2428040"/>
          <a:ext cx="6766559" cy="365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6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" y="800705"/>
            <a:ext cx="9143999" cy="105425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SMCM Unrestricted Expenditures </a:t>
            </a:r>
            <a:b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by Program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253F03-80D2-6457-B292-D05BECDC225C}"/>
              </a:ext>
            </a:extLst>
          </p:cNvPr>
          <p:cNvGraphicFramePr>
            <a:graphicFrameLocks/>
          </p:cNvGraphicFramePr>
          <p:nvPr/>
        </p:nvGraphicFramePr>
        <p:xfrm>
          <a:off x="1078029" y="2550695"/>
          <a:ext cx="7075371" cy="350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93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" y="800705"/>
            <a:ext cx="9143999" cy="1054250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SMCM Expenditures by Category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253F03-80D2-6457-B292-D05BECDC225C}"/>
              </a:ext>
            </a:extLst>
          </p:cNvPr>
          <p:cNvGraphicFramePr>
            <a:graphicFrameLocks/>
          </p:cNvGraphicFramePr>
          <p:nvPr/>
        </p:nvGraphicFramePr>
        <p:xfrm>
          <a:off x="1020278" y="2569945"/>
          <a:ext cx="7050906" cy="348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" y="800705"/>
            <a:ext cx="9143999" cy="1054250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SMCM Revenue and Expenditure </a:t>
            </a:r>
            <a:b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Peer Comparison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ACD136-FC32-1749-9D1E-7059983A250D}"/>
              </a:ext>
            </a:extLst>
          </p:cNvPr>
          <p:cNvGrpSpPr>
            <a:grpSpLocks/>
          </p:cNvGrpSpPr>
          <p:nvPr/>
        </p:nvGrpSpPr>
        <p:grpSpPr>
          <a:xfrm>
            <a:off x="482497" y="1854955"/>
            <a:ext cx="8179005" cy="3954486"/>
            <a:chOff x="4762" y="4762"/>
            <a:chExt cx="6329045" cy="2475230"/>
          </a:xfrm>
        </p:grpSpPr>
        <p:pic>
          <p:nvPicPr>
            <p:cNvPr id="6" name="Image 48">
              <a:extLst>
                <a:ext uri="{FF2B5EF4-FFF2-40B4-BE49-F238E27FC236}">
                  <a16:creationId xmlns:a16="http://schemas.microsoft.com/office/drawing/2014/main" id="{534E639D-14B4-0448-841D-7C4CC3A406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7" y="9524"/>
              <a:ext cx="3145293" cy="2463800"/>
            </a:xfrm>
            <a:prstGeom prst="rect">
              <a:avLst/>
            </a:prstGeom>
          </p:spPr>
        </p:pic>
        <p:sp>
          <p:nvSpPr>
            <p:cNvPr id="7" name="Graphic 49">
              <a:extLst>
                <a:ext uri="{FF2B5EF4-FFF2-40B4-BE49-F238E27FC236}">
                  <a16:creationId xmlns:a16="http://schemas.microsoft.com/office/drawing/2014/main" id="{D84559FF-B71A-494D-BBFD-84517DA69280}"/>
                </a:ext>
              </a:extLst>
            </p:cNvPr>
            <p:cNvSpPr/>
            <p:nvPr/>
          </p:nvSpPr>
          <p:spPr>
            <a:xfrm>
              <a:off x="4762" y="4762"/>
              <a:ext cx="3155315" cy="2473325"/>
            </a:xfrm>
            <a:custGeom>
              <a:avLst/>
              <a:gdLst/>
              <a:ahLst/>
              <a:cxnLst/>
              <a:rect l="l" t="t" r="r" b="b"/>
              <a:pathLst>
                <a:path w="3155315" h="2473325">
                  <a:moveTo>
                    <a:pt x="0" y="0"/>
                  </a:moveTo>
                  <a:lnTo>
                    <a:pt x="3154818" y="0"/>
                  </a:lnTo>
                  <a:lnTo>
                    <a:pt x="3154818" y="2473325"/>
                  </a:lnTo>
                  <a:lnTo>
                    <a:pt x="0" y="24733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F81B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8" name="Image 50">
              <a:extLst>
                <a:ext uri="{FF2B5EF4-FFF2-40B4-BE49-F238E27FC236}">
                  <a16:creationId xmlns:a16="http://schemas.microsoft.com/office/drawing/2014/main" id="{619BDBF5-1313-EF49-A778-5DEEB0500D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3238" y="9524"/>
              <a:ext cx="3144393" cy="2463441"/>
            </a:xfrm>
            <a:prstGeom prst="rect">
              <a:avLst/>
            </a:prstGeom>
          </p:spPr>
        </p:pic>
        <p:sp>
          <p:nvSpPr>
            <p:cNvPr id="9" name="Graphic 51">
              <a:extLst>
                <a:ext uri="{FF2B5EF4-FFF2-40B4-BE49-F238E27FC236}">
                  <a16:creationId xmlns:a16="http://schemas.microsoft.com/office/drawing/2014/main" id="{0C2E885B-3D03-B842-AF6C-DEB4AEB17CD0}"/>
                </a:ext>
              </a:extLst>
            </p:cNvPr>
            <p:cNvSpPr/>
            <p:nvPr/>
          </p:nvSpPr>
          <p:spPr>
            <a:xfrm>
              <a:off x="3179762" y="4762"/>
              <a:ext cx="3154045" cy="2475230"/>
            </a:xfrm>
            <a:custGeom>
              <a:avLst/>
              <a:gdLst/>
              <a:ahLst/>
              <a:cxnLst/>
              <a:rect l="l" t="t" r="r" b="b"/>
              <a:pathLst>
                <a:path w="3154045" h="2475230">
                  <a:moveTo>
                    <a:pt x="0" y="0"/>
                  </a:moveTo>
                  <a:lnTo>
                    <a:pt x="3153918" y="0"/>
                  </a:lnTo>
                  <a:lnTo>
                    <a:pt x="3153918" y="2475230"/>
                  </a:lnTo>
                  <a:lnTo>
                    <a:pt x="0" y="24752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F81B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04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SMCM Capital Budget Request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E5887C-12A8-4662-B3F9-4E7DE6D2A5F6}"/>
              </a:ext>
            </a:extLst>
          </p:cNvPr>
          <p:cNvGraphicFramePr>
            <a:graphicFrameLocks noGrp="1"/>
          </p:cNvGraphicFramePr>
          <p:nvPr/>
        </p:nvGraphicFramePr>
        <p:xfrm>
          <a:off x="1152144" y="2441448"/>
          <a:ext cx="6806325" cy="3182509"/>
        </p:xfrm>
        <a:graphic>
          <a:graphicData uri="http://schemas.openxmlformats.org/drawingml/2006/table">
            <a:tbl>
              <a:tblPr firstRow="1" firstCol="1" bandRow="1"/>
              <a:tblGrid>
                <a:gridCol w="1726620">
                  <a:extLst>
                    <a:ext uri="{9D8B030D-6E8A-4147-A177-3AD203B41FA5}">
                      <a16:colId xmlns:a16="http://schemas.microsoft.com/office/drawing/2014/main" val="45171202"/>
                    </a:ext>
                  </a:extLst>
                </a:gridCol>
                <a:gridCol w="1876116">
                  <a:extLst>
                    <a:ext uri="{9D8B030D-6E8A-4147-A177-3AD203B41FA5}">
                      <a16:colId xmlns:a16="http://schemas.microsoft.com/office/drawing/2014/main" val="3299685143"/>
                    </a:ext>
                  </a:extLst>
                </a:gridCol>
                <a:gridCol w="1510354">
                  <a:extLst>
                    <a:ext uri="{9D8B030D-6E8A-4147-A177-3AD203B41FA5}">
                      <a16:colId xmlns:a16="http://schemas.microsoft.com/office/drawing/2014/main" val="1857671084"/>
                    </a:ext>
                  </a:extLst>
                </a:gridCol>
                <a:gridCol w="1693235">
                  <a:extLst>
                    <a:ext uri="{9D8B030D-6E8A-4147-A177-3AD203B41FA5}">
                      <a16:colId xmlns:a16="http://schemas.microsoft.com/office/drawing/2014/main" val="1425934292"/>
                    </a:ext>
                  </a:extLst>
                </a:gridCol>
              </a:tblGrid>
              <a:tr h="22717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Improvement Program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b="1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FY25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b="1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FY26-29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448249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(construction/equipment)</a:t>
                      </a:r>
                      <a:endParaRPr lang="en-US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$4.21M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$9.55M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30855"/>
                  </a:ext>
                </a:extLst>
              </a:tr>
              <a:tr h="22736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788724"/>
                  </a:ext>
                </a:extLst>
              </a:tr>
              <a:tr h="2271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5C">
                              <a:lumMod val="90000"/>
                              <a:lumOff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Montgomery Hall Renovation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5C">
                            <a:lumMod val="90000"/>
                            <a:lumOff val="1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8546233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$3.06M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568223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$34.83M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36138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</a:t>
                      </a: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$3.85M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326805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$3.06M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$37.68M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05"/>
                  </a:ext>
                </a:extLst>
              </a:tr>
              <a:tr h="22736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Calvert Hall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325166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</a:t>
                      </a: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$3.07M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276088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367494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</a:t>
                      </a: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409906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$3.07M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679687"/>
                  </a:ext>
                </a:extLst>
              </a:tr>
              <a:tr h="22717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CIP Request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$7.27M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$50.30M</a:t>
                      </a:r>
                      <a:endParaRPr lang="en-US" sz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750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7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78AD8-975B-0EF3-7CA3-3DB2F6B6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8891"/>
            <a:ext cx="9143999" cy="1054250"/>
          </a:xfrm>
        </p:spPr>
        <p:txBody>
          <a:bodyPr>
            <a:noAutofit/>
          </a:bodyPr>
          <a:lstStyle/>
          <a:p>
            <a:r>
              <a:rPr lang="en-US" sz="3600" b="0" dirty="0">
                <a:latin typeface="+mj-lt"/>
              </a:rPr>
              <a:t>Nancy R. and Norton T. Dodge Performing </a:t>
            </a:r>
            <a:br>
              <a:rPr lang="en-US" sz="3600" b="0" dirty="0">
                <a:latin typeface="+mj-lt"/>
              </a:rPr>
            </a:br>
            <a:r>
              <a:rPr lang="en-US" sz="3600" b="0" dirty="0">
                <a:latin typeface="+mj-lt"/>
              </a:rPr>
              <a:t>Arts Center and Learning Commons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7DB9A-EC97-6C3A-AF58-770A30889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33" y="2870537"/>
            <a:ext cx="3931920" cy="220965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DF954-8A73-3E71-9AAD-6A381E365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870537"/>
            <a:ext cx="3931920" cy="22096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85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78AD8-975B-0EF3-7CA3-3DB2F6B6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Montgomery Hall</a:t>
            </a:r>
          </a:p>
        </p:txBody>
      </p:sp>
      <p:pic>
        <p:nvPicPr>
          <p:cNvPr id="9" name="Content Placeholder 8" descr="A building with a lawn and benches">
            <a:extLst>
              <a:ext uri="{FF2B5EF4-FFF2-40B4-BE49-F238E27FC236}">
                <a16:creationId xmlns:a16="http://schemas.microsoft.com/office/drawing/2014/main" id="{76906251-81F4-7D56-1959-8AAE5E1A9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81" y="2554876"/>
            <a:ext cx="4846623" cy="300754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building with a bench in the back&#10;&#10;Description automatically generated">
            <a:extLst>
              <a:ext uri="{FF2B5EF4-FFF2-40B4-BE49-F238E27FC236}">
                <a16:creationId xmlns:a16="http://schemas.microsoft.com/office/drawing/2014/main" id="{B9BBC5CF-498D-6104-0DD9-F5BA6A566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37715" y="2930820"/>
            <a:ext cx="3007549" cy="225566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8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78AD8-975B-0EF3-7CA3-3DB2F6B6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Infrastructure Improvements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549CD3F-AFFF-3890-59E6-869DE9F96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724" y="2723592"/>
            <a:ext cx="4277184" cy="204623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41895-6BDE-95C5-3169-F51C50C5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140" y="2346234"/>
            <a:ext cx="2513136" cy="3313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6AE90A-C97C-8AEA-50C3-009EA8A0E803}"/>
              </a:ext>
            </a:extLst>
          </p:cNvPr>
          <p:cNvSpPr txBox="1"/>
          <p:nvPr/>
        </p:nvSpPr>
        <p:spPr>
          <a:xfrm>
            <a:off x="1106906" y="5005136"/>
            <a:ext cx="388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Campus Center Roof Replacement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0BC2D-23B8-3234-C2AB-AF2034AB6F3B}"/>
              </a:ext>
            </a:extLst>
          </p:cNvPr>
          <p:cNvSpPr txBox="1"/>
          <p:nvPr/>
        </p:nvSpPr>
        <p:spPr>
          <a:xfrm>
            <a:off x="4878405" y="5659731"/>
            <a:ext cx="388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Kent Hall Cooling Tower</a:t>
            </a:r>
          </a:p>
        </p:txBody>
      </p:sp>
    </p:spTree>
    <p:extLst>
      <p:ext uri="{BB962C8B-B14F-4D97-AF65-F5344CB8AC3E}">
        <p14:creationId xmlns:p14="http://schemas.microsoft.com/office/powerpoint/2010/main" val="2265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50860505"/>
              </p:ext>
            </p:extLst>
          </p:nvPr>
        </p:nvGraphicFramePr>
        <p:xfrm>
          <a:off x="487679" y="2535043"/>
          <a:ext cx="3796937" cy="343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By the numbers… 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950380012"/>
              </p:ext>
            </p:extLst>
          </p:nvPr>
        </p:nvGraphicFramePr>
        <p:xfrm>
          <a:off x="4859385" y="2546079"/>
          <a:ext cx="3543908" cy="342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AD00B8-7E6A-4751-9E87-9C51AF2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93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78AD8-975B-0EF3-7CA3-3DB2F6B6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Calvert Hall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4BDF6E-A01E-986B-12E3-0A69FD4DE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16" y="2587926"/>
            <a:ext cx="4389966" cy="32924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4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+mj-lt"/>
              </a:rPr>
              <a:t>Thank You!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9357FB-4FA1-4A37-97D0-33B9D7802E7C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9144000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Questions</a:t>
            </a:r>
            <a:r>
              <a:rPr lang="en-US" sz="72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7280A-F6CE-4328-BB1E-CECB1F0B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5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779440"/>
            <a:ext cx="9143999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By the numbers…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78490329"/>
              </p:ext>
            </p:extLst>
          </p:nvPr>
        </p:nvGraphicFramePr>
        <p:xfrm>
          <a:off x="602672" y="2617470"/>
          <a:ext cx="4095058" cy="317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004508" y="3361174"/>
            <a:ext cx="3423846" cy="2315726"/>
            <a:chOff x="-1883716" y="1897916"/>
            <a:chExt cx="3817765" cy="2532554"/>
          </a:xfrm>
        </p:grpSpPr>
        <p:sp>
          <p:nvSpPr>
            <p:cNvPr id="10" name="Rectangle 9"/>
            <p:cNvSpPr/>
            <p:nvPr/>
          </p:nvSpPr>
          <p:spPr>
            <a:xfrm>
              <a:off x="-1883716" y="1897918"/>
              <a:ext cx="1905000" cy="1360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846" y="1897918"/>
              <a:ext cx="1905000" cy="1360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882278" y="3258270"/>
              <a:ext cx="1903562" cy="323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2012-2013</a:t>
              </a:r>
              <a:endPara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84" y="3258270"/>
              <a:ext cx="1903562" cy="323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2021-2022</a:t>
              </a:r>
              <a:endPara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883716" y="2070896"/>
              <a:ext cx="1883716" cy="365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D03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7" y="1897916"/>
              <a:ext cx="1883716" cy="1312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2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</a:t>
              </a:r>
              <a:r>
                <a:rPr lang="en-US" sz="6000" baseline="30000" dirty="0">
                  <a:solidFill>
                    <a:srgbClr val="002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en-US" sz="7200" dirty="0">
                  <a:solidFill>
                    <a:srgbClr val="00205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solidFill>
                  <a:srgbClr val="002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253FBA-EFF7-E089-3E65-45BF6AB07670}"/>
                </a:ext>
              </a:extLst>
            </p:cNvPr>
            <p:cNvSpPr/>
            <p:nvPr/>
          </p:nvSpPr>
          <p:spPr>
            <a:xfrm>
              <a:off x="-1882998" y="3596569"/>
              <a:ext cx="1903561" cy="38389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C7AE6-6E4F-E120-15F0-196B9682F8AC}"/>
                </a:ext>
              </a:extLst>
            </p:cNvPr>
            <p:cNvSpPr/>
            <p:nvPr/>
          </p:nvSpPr>
          <p:spPr>
            <a:xfrm>
              <a:off x="30488" y="3596569"/>
              <a:ext cx="1903561" cy="383892"/>
            </a:xfrm>
            <a:prstGeom prst="rect">
              <a:avLst/>
            </a:prstGeom>
            <a:solidFill>
              <a:srgbClr val="00006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OFF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3483FA-B84F-850D-15C8-F3141E1EFB77}"/>
                </a:ext>
              </a:extLst>
            </p:cNvPr>
            <p:cNvSpPr/>
            <p:nvPr/>
          </p:nvSpPr>
          <p:spPr>
            <a:xfrm>
              <a:off x="-1882999" y="3980461"/>
              <a:ext cx="3807844" cy="450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USDE’s Highest Tuition List</a:t>
              </a:r>
              <a:endPara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FC6170-86AE-4805-AE41-257AB65ADB90}"/>
              </a:ext>
            </a:extLst>
          </p:cNvPr>
          <p:cNvSpPr txBox="1"/>
          <p:nvPr/>
        </p:nvSpPr>
        <p:spPr>
          <a:xfrm>
            <a:off x="4868908" y="2554593"/>
            <a:ext cx="374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Tuition Rankings </a:t>
            </a:r>
          </a:p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Public Four-Year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9BA3-5291-4CB4-9E52-AABADD40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8E708-F95A-495D-9C48-4BA80A34A576}"/>
              </a:ext>
            </a:extLst>
          </p:cNvPr>
          <p:cNvSpPr txBox="1"/>
          <p:nvPr/>
        </p:nvSpPr>
        <p:spPr>
          <a:xfrm>
            <a:off x="4985970" y="3361176"/>
            <a:ext cx="1759535" cy="121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66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2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B4CD6B-BCFB-9A43-8DF1-AD6D3AB9F9F9}"/>
              </a:ext>
            </a:extLst>
          </p:cNvPr>
          <p:cNvSpPr txBox="1"/>
          <p:nvPr/>
        </p:nvSpPr>
        <p:spPr>
          <a:xfrm>
            <a:off x="0" y="21545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Equitable access to</a:t>
            </a:r>
          </a:p>
          <a:p>
            <a:pPr algn="ctr"/>
            <a:r>
              <a:rPr lang="en-US" sz="48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affordable &amp; quality education…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A313A-7E24-4FD2-A2B7-C2E87093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151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17F975-9026-4A17-BEB9-1047C4774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650847"/>
              </p:ext>
            </p:extLst>
          </p:nvPr>
        </p:nvGraphicFramePr>
        <p:xfrm>
          <a:off x="1588007" y="2435087"/>
          <a:ext cx="5967986" cy="363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BCE3F4D6-5E34-4C7C-9ED3-E2BB81CE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75"/>
            <a:ext cx="9144000" cy="1054250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B0372-96CE-495F-B57A-8A2B799B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580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9" y="6079425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Comparisons use the most recently available data.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99430"/>
              </p:ext>
            </p:extLst>
          </p:nvPr>
        </p:nvGraphicFramePr>
        <p:xfrm>
          <a:off x="352690" y="2573609"/>
          <a:ext cx="4085229" cy="330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D0E8435-5A68-41A6-B5F9-73C3BD5D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8" y="640075"/>
            <a:ext cx="7756263" cy="1054250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Access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E2FCDDA-38FD-4D78-BAA9-8DE38CA03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41093"/>
              </p:ext>
            </p:extLst>
          </p:nvPr>
        </p:nvGraphicFramePr>
        <p:xfrm>
          <a:off x="4569673" y="2573610"/>
          <a:ext cx="4221637" cy="330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BF0F5-351A-44CA-9A77-55221A4E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0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1996" y="6078560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-304800" y="1241504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10D4E77-304D-46B3-BA31-CCA4D028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440"/>
            <a:ext cx="9143993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Affordable Access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98440285"/>
              </p:ext>
            </p:extLst>
          </p:nvPr>
        </p:nvGraphicFramePr>
        <p:xfrm>
          <a:off x="467833" y="2324910"/>
          <a:ext cx="8070377" cy="385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6893-3F71-4B20-8682-B8B54E1C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687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2000" y="6078560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use the most recently available data.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440"/>
            <a:ext cx="9144000" cy="1054250"/>
          </a:xfrm>
        </p:spPr>
        <p:txBody>
          <a:bodyPr>
            <a:normAutofit/>
          </a:bodyPr>
          <a:lstStyle/>
          <a:p>
            <a:r>
              <a:rPr lang="en-US" sz="4800" b="0" dirty="0">
                <a:latin typeface="+mj-lt"/>
              </a:rPr>
              <a:t>Affordable Access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6796206"/>
              </p:ext>
            </p:extLst>
          </p:nvPr>
        </p:nvGraphicFramePr>
        <p:xfrm>
          <a:off x="396110" y="2572849"/>
          <a:ext cx="4079073" cy="334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02083"/>
              </p:ext>
            </p:extLst>
          </p:nvPr>
        </p:nvGraphicFramePr>
        <p:xfrm>
          <a:off x="4668818" y="2572849"/>
          <a:ext cx="4008254" cy="334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BDF90-7616-485D-81DA-FBE17DC6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AC88BD01D0E428BF76ED396EF1FDB" ma:contentTypeVersion="1" ma:contentTypeDescription="Create a new document." ma:contentTypeScope="" ma:versionID="aa63d604bac66fb2e6ed7e3f4c3d10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DE90BC-FD0B-487B-9C06-061892FA4D97}"/>
</file>

<file path=customXml/itemProps2.xml><?xml version="1.0" encoding="utf-8"?>
<ds:datastoreItem xmlns:ds="http://schemas.openxmlformats.org/officeDocument/2006/customXml" ds:itemID="{C74E222F-C416-47BC-9C27-04D370AE5A24}"/>
</file>

<file path=customXml/itemProps3.xml><?xml version="1.0" encoding="utf-8"?>
<ds:datastoreItem xmlns:ds="http://schemas.openxmlformats.org/officeDocument/2006/customXml" ds:itemID="{36E83AFF-8AC0-4B46-9EE8-14114B2DD86B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29780</TotalTime>
  <Words>639</Words>
  <Application>Microsoft Office PowerPoint</Application>
  <PresentationFormat>On-screen Show (4:3)</PresentationFormat>
  <Paragraphs>197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Book Antiqua</vt:lpstr>
      <vt:lpstr>Calibri</vt:lpstr>
      <vt:lpstr>Montserrat ExtraBold</vt:lpstr>
      <vt:lpstr>Roboto</vt:lpstr>
      <vt:lpstr>Times New Roman</vt:lpstr>
      <vt:lpstr>Wingdings</vt:lpstr>
      <vt:lpstr>Hardcover</vt:lpstr>
      <vt:lpstr>PowerPoint Presentation</vt:lpstr>
      <vt:lpstr>We are…</vt:lpstr>
      <vt:lpstr>By the numbers… </vt:lpstr>
      <vt:lpstr>By the numbers… </vt:lpstr>
      <vt:lpstr>PowerPoint Presentation</vt:lpstr>
      <vt:lpstr>Access</vt:lpstr>
      <vt:lpstr>Access</vt:lpstr>
      <vt:lpstr>Affordable Access</vt:lpstr>
      <vt:lpstr>Affordable Access</vt:lpstr>
      <vt:lpstr>PowerPoint Presentation</vt:lpstr>
      <vt:lpstr>PowerPoint Presentation</vt:lpstr>
      <vt:lpstr>Affordable Access to Quality</vt:lpstr>
      <vt:lpstr>Equitable Affordable Access to Quality</vt:lpstr>
      <vt:lpstr>Student Success</vt:lpstr>
      <vt:lpstr>Equitable  Student Success</vt:lpstr>
      <vt:lpstr>PowerPoint Presentation</vt:lpstr>
      <vt:lpstr>PowerPoint Presentation</vt:lpstr>
      <vt:lpstr>PowerPoint Presentation</vt:lpstr>
      <vt:lpstr>Post-Graduate Success</vt:lpstr>
      <vt:lpstr>Post-Graduate Success</vt:lpstr>
      <vt:lpstr>SMCM Current Operating Budget </vt:lpstr>
      <vt:lpstr>SMCM CFU Revenues by Source</vt:lpstr>
      <vt:lpstr>SMCM Unrestricted Expenditures  by Program</vt:lpstr>
      <vt:lpstr>SMCM Expenditures by Category</vt:lpstr>
      <vt:lpstr>SMCM Revenue and Expenditure  Peer Comparison</vt:lpstr>
      <vt:lpstr>SMCM Capital Budget Request</vt:lpstr>
      <vt:lpstr>Nancy R. and Norton T. Dodge Performing  Arts Center and Learning Commons</vt:lpstr>
      <vt:lpstr>Montgomery Hall</vt:lpstr>
      <vt:lpstr>Infrastructure Improvements</vt:lpstr>
      <vt:lpstr>Calvert Hall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Reiner,  Anthony</cp:lastModifiedBy>
  <cp:revision>287</cp:revision>
  <cp:lastPrinted>2022-09-23T19:36:08Z</cp:lastPrinted>
  <dcterms:created xsi:type="dcterms:W3CDTF">2016-08-16T00:41:31Z</dcterms:created>
  <dcterms:modified xsi:type="dcterms:W3CDTF">2023-09-11T19:07:16Z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0x010100254AC88BD01D0E428BF76ED396EF1FDB</vt:lpwstr>
  </property>
</Properties>
</file>