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olors2.xml" ContentType="application/vnd.ms-office.chartcolorstyl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olors9.xml" ContentType="application/vnd.ms-office.chartcolorstyle+xml"/>
  <Override PartName="/ppt/charts/chart4.xml" ContentType="application/vnd.openxmlformats-officedocument.drawingml.chart+xml"/>
  <Override PartName="/ppt/charts/chart11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hart9.xml" ContentType="application/vnd.openxmlformats-officedocument.drawingml.chart+xml"/>
  <Override PartName="/ppt/charts/colors4.xml" ContentType="application/vnd.ms-office.chartcolorstyle+xml"/>
  <Override PartName="/ppt/charts/colors6.xml" ContentType="application/vnd.ms-office.chartcolorstyle+xml"/>
  <Override PartName="/ppt/charts/style6.xml" ContentType="application/vnd.ms-office.chart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olors8.xml" ContentType="application/vnd.ms-office.chartcolorstyle+xml"/>
  <Override PartName="/ppt/charts/style8.xml" ContentType="application/vnd.ms-office.chart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5.xml" ContentType="application/vnd.ms-office.chartcolorstyle+xml"/>
  <Override PartName="/ppt/charts/style11.xml" ContentType="application/vnd.ms-office.chartstyle+xml"/>
  <Override PartName="/ppt/charts/chart16.xml" ContentType="application/vnd.openxmlformats-officedocument.drawingml.chart+xml"/>
  <Override PartName="/ppt/charts/colors15.xml" ContentType="application/vnd.ms-office.chartcolorstyle+xml"/>
  <Override PartName="/ppt/charts/style15.xml" ContentType="application/vnd.ms-office.chartstyle+xml"/>
  <Override PartName="/ppt/charts/chart1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style5.xml" ContentType="application/vnd.ms-office.chartstyle+xml"/>
  <Override PartName="/ppt/charts/colors11.xml" ContentType="application/vnd.ms-office.chartcolorstyle+xml"/>
  <Override PartName="/ppt/charts/colors14.xml" ContentType="application/vnd.ms-office.chartcolorstyle+xml"/>
  <Override PartName="/ppt/charts/colors12.xml" ContentType="application/vnd.ms-office.chartcolorstyle+xml"/>
  <Override PartName="/ppt/charts/style12.xml" ContentType="application/vnd.ms-office.chart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olors13.xml" ContentType="application/vnd.ms-office.chartcolorstyle+xml"/>
  <Override PartName="/ppt/charts/style14.xml" ContentType="application/vnd.ms-office.chartstyle+xml"/>
  <Override PartName="/ppt/charts/style13.xml" ContentType="application/vnd.ms-office.chartstyle+xml"/>
  <Override PartName="/ppt/charts/chart14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26"/>
  </p:notesMasterIdLst>
  <p:sldIdLst>
    <p:sldId id="259" r:id="rId2"/>
    <p:sldId id="264" r:id="rId3"/>
    <p:sldId id="265" r:id="rId4"/>
    <p:sldId id="279" r:id="rId5"/>
    <p:sldId id="266" r:id="rId6"/>
    <p:sldId id="269" r:id="rId7"/>
    <p:sldId id="280" r:id="rId8"/>
    <p:sldId id="270" r:id="rId9"/>
    <p:sldId id="282" r:id="rId10"/>
    <p:sldId id="283" r:id="rId11"/>
    <p:sldId id="267" r:id="rId12"/>
    <p:sldId id="291" r:id="rId13"/>
    <p:sldId id="292" r:id="rId14"/>
    <p:sldId id="293" r:id="rId15"/>
    <p:sldId id="294" r:id="rId16"/>
    <p:sldId id="273" r:id="rId17"/>
    <p:sldId id="284" r:id="rId18"/>
    <p:sldId id="274" r:id="rId19"/>
    <p:sldId id="285" r:id="rId20"/>
    <p:sldId id="287" r:id="rId21"/>
    <p:sldId id="289" r:id="rId22"/>
    <p:sldId id="290" r:id="rId23"/>
    <p:sldId id="288" r:id="rId24"/>
    <p:sldId id="25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24F"/>
    <a:srgbClr val="837870"/>
    <a:srgbClr val="FAB326"/>
    <a:srgbClr val="00006D"/>
    <a:srgbClr val="1E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5" autoAdjust="0"/>
    <p:restoredTop sz="96687" autoAdjust="0"/>
  </p:normalViewPr>
  <p:slideViewPr>
    <p:cSldViewPr snapToGrid="0">
      <p:cViewPr varScale="1">
        <p:scale>
          <a:sx n="115" d="100"/>
          <a:sy n="115" d="100"/>
        </p:scale>
        <p:origin x="16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17081768804698"/>
          <c:y val="0.23368394877377502"/>
          <c:w val="0.61811459563878968"/>
          <c:h val="0.7558614304790141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Academic Degrees and Programs</c:v>
                </c:pt>
              </c:strCache>
            </c:strRef>
          </c:tx>
          <c:dPt>
            <c:idx val="0"/>
            <c:bubble3D val="0"/>
            <c:spPr>
              <a:solidFill>
                <a:srgbClr val="0020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143-4A1F-9DE1-936883FBB510}"/>
              </c:ext>
            </c:extLst>
          </c:dPt>
          <c:dPt>
            <c:idx val="1"/>
            <c:bubble3D val="0"/>
            <c:spPr>
              <a:solidFill>
                <a:srgbClr val="59B2E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43-4A1F-9DE1-936883FBB510}"/>
              </c:ext>
            </c:extLst>
          </c:dPt>
          <c:dPt>
            <c:idx val="2"/>
            <c:bubble3D val="0"/>
            <c:spPr>
              <a:solidFill>
                <a:srgbClr val="F3C1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43-4A1F-9DE1-936883FBB510}"/>
              </c:ext>
            </c:extLst>
          </c:dPt>
          <c:dLbls>
            <c:dLbl>
              <c:idx val="0"/>
              <c:layout>
                <c:manualLayout>
                  <c:x val="-0.16305333353127982"/>
                  <c:y val="9.08076628978539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43-4A1F-9DE1-936883FBB510}"/>
                </c:ext>
              </c:extLst>
            </c:dLbl>
            <c:dLbl>
              <c:idx val="1"/>
              <c:layout>
                <c:manualLayout>
                  <c:x val="0.19149055052966429"/>
                  <c:y val="2.71625142495331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43-4A1F-9DE1-936883FBB510}"/>
                </c:ext>
              </c:extLst>
            </c:dLbl>
            <c:dLbl>
              <c:idx val="2"/>
              <c:layout>
                <c:manualLayout>
                  <c:x val="-0.17568819287757473"/>
                  <c:y val="5.088924326944877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710034430384282"/>
                      <c:h val="0.156734372005216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143-4A1F-9DE1-936883FBB5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BA</c:v>
                </c:pt>
                <c:pt idx="1">
                  <c:v>BS</c:v>
                </c:pt>
                <c:pt idx="2">
                  <c:v>MAT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10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43-4A1F-9DE1-936883FBB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90000"/>
          <a:lumOff val="10000"/>
        </a:schemeClr>
      </a:solidFill>
    </a:ln>
    <a:effectLst/>
  </c:spPr>
  <c:txPr>
    <a:bodyPr/>
    <a:lstStyle/>
    <a:p>
      <a:pPr>
        <a:defRPr>
          <a:solidFill>
            <a:schemeClr val="tx2">
              <a:lumMod val="90000"/>
              <a:lumOff val="1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High-Impact</a:t>
            </a:r>
            <a:r>
              <a:rPr lang="en-US" sz="1600" b="1" baseline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Practices (HIPs) Among Seniors</a:t>
            </a:r>
          </a:p>
          <a:p>
            <a:pPr>
              <a:defRPr sz="1600" b="1">
                <a:solidFill>
                  <a:schemeClr val="tx2">
                    <a:lumMod val="90000"/>
                    <a:lumOff val="10000"/>
                  </a:schemeClr>
                </a:solidFill>
              </a:defRPr>
            </a:pPr>
            <a:r>
              <a:rPr lang="en-US" sz="1600" b="1" baseline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(3-year average 2019-2021)</a:t>
            </a:r>
            <a:endParaRPr lang="en-US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Baccalaureate Arts &amp; Sciences</c:v>
                </c:pt>
              </c:strCache>
            </c:strRef>
          </c:tx>
          <c:spPr>
            <a:solidFill>
              <a:srgbClr val="83787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Studied abroad</c:v>
                </c:pt>
                <c:pt idx="1">
                  <c:v>Conducted research</c:v>
                </c:pt>
                <c:pt idx="2">
                  <c:v>Completed 3+ HIPs</c:v>
                </c:pt>
                <c:pt idx="3">
                  <c:v>Completed 2+ HIPs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0.38</c:v>
                </c:pt>
                <c:pt idx="1">
                  <c:v>0.44</c:v>
                </c:pt>
                <c:pt idx="2">
                  <c:v>0.68</c:v>
                </c:pt>
                <c:pt idx="3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D-4AFC-8FD7-29866C8F3C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SMCM Graduates</c:v>
                </c:pt>
              </c:strCache>
            </c:strRef>
          </c:tx>
          <c:spPr>
            <a:solidFill>
              <a:srgbClr val="0020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Studied abroad</c:v>
                </c:pt>
                <c:pt idx="1">
                  <c:v>Conducted research</c:v>
                </c:pt>
                <c:pt idx="2">
                  <c:v>Completed 3+ HIPs</c:v>
                </c:pt>
                <c:pt idx="3">
                  <c:v>Completed 2+ HIPs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0.35</c:v>
                </c:pt>
                <c:pt idx="1">
                  <c:v>0.52</c:v>
                </c:pt>
                <c:pt idx="2">
                  <c:v>0.81</c:v>
                </c:pt>
                <c:pt idx="3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3D-4AFC-8FD7-29866C8F3C4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60369824"/>
        <c:axId val="822921504"/>
      </c:barChart>
      <c:catAx>
        <c:axId val="660369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2921504"/>
        <c:crosses val="autoZero"/>
        <c:auto val="1"/>
        <c:lblAlgn val="ctr"/>
        <c:lblOffset val="100"/>
        <c:noMultiLvlLbl val="0"/>
      </c:catAx>
      <c:valAx>
        <c:axId val="8229215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36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High-Impact</a:t>
            </a:r>
            <a:r>
              <a:rPr lang="en-US" sz="1400" b="1" baseline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Practices (HIPs) Among Seniors</a:t>
            </a:r>
          </a:p>
          <a:p>
            <a:pPr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pPr>
            <a:r>
              <a:rPr lang="en-US" sz="1400" b="1" baseline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(3-year average 2019-2021)</a:t>
            </a:r>
            <a:endParaRPr lang="en-US" sz="1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938504320458847"/>
          <c:y val="0.18686066892362363"/>
          <c:w val="0.67868417173453044"/>
          <c:h val="0.813139331076376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Pell Students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Studied abroad</c:v>
                </c:pt>
                <c:pt idx="1">
                  <c:v>Completed an internship</c:v>
                </c:pt>
                <c:pt idx="2">
                  <c:v>Conducted research</c:v>
                </c:pt>
                <c:pt idx="3">
                  <c:v>Completed 3+ HIPs</c:v>
                </c:pt>
                <c:pt idx="4">
                  <c:v>Completed 2+ HIPs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</c:v>
                </c:pt>
                <c:pt idx="1">
                  <c:v>0.52</c:v>
                </c:pt>
                <c:pt idx="2">
                  <c:v>0.5</c:v>
                </c:pt>
                <c:pt idx="3">
                  <c:v>0.8</c:v>
                </c:pt>
                <c:pt idx="4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D-4AFC-8FD7-29866C8F3C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Students of Color</c:v>
                </c:pt>
              </c:strCache>
            </c:strRef>
          </c:tx>
          <c:spPr>
            <a:solidFill>
              <a:srgbClr val="83787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Studied abroad</c:v>
                </c:pt>
                <c:pt idx="1">
                  <c:v>Completed an internship</c:v>
                </c:pt>
                <c:pt idx="2">
                  <c:v>Conducted research</c:v>
                </c:pt>
                <c:pt idx="3">
                  <c:v>Completed 3+ HIPs</c:v>
                </c:pt>
                <c:pt idx="4">
                  <c:v>Completed 2+ HIPs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0.35</c:v>
                </c:pt>
                <c:pt idx="1">
                  <c:v>0.45</c:v>
                </c:pt>
                <c:pt idx="2">
                  <c:v>0.61</c:v>
                </c:pt>
                <c:pt idx="3">
                  <c:v>0.8</c:v>
                </c:pt>
                <c:pt idx="4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3D-4AFC-8FD7-29866C8F3C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Students</c:v>
                </c:pt>
              </c:strCache>
            </c:strRef>
          </c:tx>
          <c:spPr>
            <a:solidFill>
              <a:srgbClr val="0020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Studied abroad</c:v>
                </c:pt>
                <c:pt idx="1">
                  <c:v>Completed an internship</c:v>
                </c:pt>
                <c:pt idx="2">
                  <c:v>Conducted research</c:v>
                </c:pt>
                <c:pt idx="3">
                  <c:v>Completed 3+ HIPs</c:v>
                </c:pt>
                <c:pt idx="4">
                  <c:v>Completed 2+ HIPs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0.35</c:v>
                </c:pt>
                <c:pt idx="1">
                  <c:v>0.44</c:v>
                </c:pt>
                <c:pt idx="2">
                  <c:v>0.52</c:v>
                </c:pt>
                <c:pt idx="3">
                  <c:v>0.81</c:v>
                </c:pt>
                <c:pt idx="4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B9-479D-B691-3C1C99A17BB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60369824"/>
        <c:axId val="822921504"/>
      </c:barChart>
      <c:catAx>
        <c:axId val="660369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2921504"/>
        <c:crosses val="autoZero"/>
        <c:auto val="1"/>
        <c:lblAlgn val="ctr"/>
        <c:lblOffset val="100"/>
        <c:noMultiLvlLbl val="0"/>
      </c:catAx>
      <c:valAx>
        <c:axId val="8229215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36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First-to-Second Year Retention Rates </a:t>
            </a:r>
          </a:p>
          <a:p>
            <a:pPr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pPr>
            <a:r>
              <a:rPr lang="en-US" sz="1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(5-year</a:t>
            </a:r>
            <a:r>
              <a:rPr lang="en-US" sz="1200" b="1" baseline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average 2015-19)</a:t>
            </a:r>
            <a:endParaRPr lang="en-US" sz="1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Debt of Graduates</c:v>
                </c:pt>
              </c:strCache>
            </c:strRef>
          </c:tx>
          <c:spPr>
            <a:solidFill>
              <a:srgbClr val="83787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378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33-4FA8-BF9C-76600B107A6E}"/>
              </c:ext>
            </c:extLst>
          </c:dPt>
          <c:dPt>
            <c:idx val="1"/>
            <c:invertIfNegative val="0"/>
            <c:bubble3D val="0"/>
            <c:spPr>
              <a:solidFill>
                <a:srgbClr val="0020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F33-4FA8-BF9C-76600B107A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Aspirant
(n=6)</c:v>
                </c:pt>
                <c:pt idx="1">
                  <c:v>SMCM</c:v>
                </c:pt>
                <c:pt idx="2">
                  <c:v>Peer
(n=12)</c:v>
                </c:pt>
                <c:pt idx="3">
                  <c:v>Md Private 
(n=9)</c:v>
                </c:pt>
                <c:pt idx="4">
                  <c:v>COPLAC 
(n=28)</c:v>
                </c:pt>
                <c:pt idx="5">
                  <c:v>Md Public
(n=11)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0.93859999999999988</c:v>
                </c:pt>
                <c:pt idx="1">
                  <c:v>0.85474468085106392</c:v>
                </c:pt>
                <c:pt idx="2">
                  <c:v>0.84420000000000006</c:v>
                </c:pt>
                <c:pt idx="3">
                  <c:v>0.79540000000000011</c:v>
                </c:pt>
                <c:pt idx="4">
                  <c:v>0.74</c:v>
                </c:pt>
                <c:pt idx="5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33-4FA8-BF9C-76600B107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46114848"/>
        <c:axId val="446121080"/>
      </c:barChart>
      <c:catAx>
        <c:axId val="44611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121080"/>
        <c:crosses val="autoZero"/>
        <c:auto val="1"/>
        <c:lblAlgn val="ctr"/>
        <c:lblOffset val="100"/>
        <c:noMultiLvlLbl val="0"/>
      </c:catAx>
      <c:valAx>
        <c:axId val="446121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11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90000"/>
          <a:lumOff val="1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Four-Year Graduation Rates</a:t>
            </a:r>
          </a:p>
          <a:p>
            <a:pPr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pPr>
            <a:r>
              <a:rPr lang="en-US" sz="1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(3-year average 2015-17)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Loan Default Rate</c:v>
                </c:pt>
              </c:strCache>
            </c:strRef>
          </c:tx>
          <c:spPr>
            <a:solidFill>
              <a:srgbClr val="83787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378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71-47D5-B959-BF0D2A62A921}"/>
              </c:ext>
            </c:extLst>
          </c:dPt>
          <c:dPt>
            <c:idx val="1"/>
            <c:invertIfNegative val="0"/>
            <c:bubble3D val="0"/>
            <c:spPr>
              <a:solidFill>
                <a:srgbClr val="0020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71-47D5-B959-BF0D2A62A9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Aspirant
(n=6)</c:v>
                </c:pt>
                <c:pt idx="1">
                  <c:v>SMCM</c:v>
                </c:pt>
                <c:pt idx="2">
                  <c:v>Peer
(n=12)</c:v>
                </c:pt>
                <c:pt idx="3">
                  <c:v>Md Private 
(n=9)</c:v>
                </c:pt>
                <c:pt idx="4">
                  <c:v>COPLAC 
(n=28)</c:v>
                </c:pt>
                <c:pt idx="5">
                  <c:v>Md Public
(n=11)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0.86333333333333329</c:v>
                </c:pt>
                <c:pt idx="1">
                  <c:v>0.70000000000000007</c:v>
                </c:pt>
                <c:pt idx="2">
                  <c:v>0.66</c:v>
                </c:pt>
                <c:pt idx="3">
                  <c:v>0.59666666666666668</c:v>
                </c:pt>
                <c:pt idx="4">
                  <c:v>0.37666666666666665</c:v>
                </c:pt>
                <c:pt idx="5">
                  <c:v>0.28333333333333338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71-47D5-B959-BF0D2A62A92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442969112"/>
        <c:axId val="442973376"/>
      </c:barChart>
      <c:catAx>
        <c:axId val="442969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42973376"/>
        <c:crosses val="autoZero"/>
        <c:auto val="1"/>
        <c:lblAlgn val="ctr"/>
        <c:lblOffset val="100"/>
        <c:noMultiLvlLbl val="0"/>
      </c:catAx>
      <c:valAx>
        <c:axId val="44297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969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90000"/>
          <a:lumOff val="1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29087690548153"/>
          <c:y val="8.9900616829438687E-2"/>
          <c:w val="0.65374974193534563"/>
          <c:h val="0.892563306436528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SMCM Pell Students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Six-Year Graduation</c:v>
                </c:pt>
                <c:pt idx="1">
                  <c:v>Four-Year Graduation</c:v>
                </c:pt>
                <c:pt idx="2">
                  <c:v>First-to-Second Year Retention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0.74</c:v>
                </c:pt>
                <c:pt idx="1">
                  <c:v>0.66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F-44D5-9E08-4B5F552B62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SMCM Students of Color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Six-Year Graduation</c:v>
                </c:pt>
                <c:pt idx="1">
                  <c:v>Four-Year Graduation</c:v>
                </c:pt>
                <c:pt idx="2">
                  <c:v>First-to-Second Year Retention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0.69</c:v>
                </c:pt>
                <c:pt idx="1">
                  <c:v>0.57999999999999996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DF-44D5-9E08-4B5F552B62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SMCM Students</c:v>
                </c:pt>
              </c:strCache>
            </c:strRef>
          </c:tx>
          <c:spPr>
            <a:solidFill>
              <a:srgbClr val="0020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Six-Year Graduation</c:v>
                </c:pt>
                <c:pt idx="1">
                  <c:v>Four-Year Graduation</c:v>
                </c:pt>
                <c:pt idx="2">
                  <c:v>First-to-Second Year Retention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0.78</c:v>
                </c:pt>
                <c:pt idx="1">
                  <c:v>0.7</c:v>
                </c:pt>
                <c:pt idx="2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DF-44D5-9E08-4B5F552B62A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894731296"/>
        <c:axId val="825184432"/>
      </c:barChart>
      <c:catAx>
        <c:axId val="894731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5184432"/>
        <c:crosses val="autoZero"/>
        <c:auto val="1"/>
        <c:lblAlgn val="ctr"/>
        <c:lblOffset val="100"/>
        <c:noMultiLvlLbl val="0"/>
      </c:catAx>
      <c:valAx>
        <c:axId val="82518443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473129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29689200860382198"/>
          <c:y val="1.9072213280372102E-2"/>
          <c:w val="0.45520704821897884"/>
          <c:h val="6.52351220783997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State Funds Request: $30,316,116</a:t>
            </a:r>
          </a:p>
        </c:rich>
      </c:tx>
      <c:layout>
        <c:manualLayout>
          <c:xMode val="edge"/>
          <c:yMode val="edge"/>
          <c:x val="0.20868593951392234"/>
          <c:y val="2.6949042616526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834283792435846"/>
          <c:y val="0.2630348644494358"/>
          <c:w val="0.57463213110989197"/>
          <c:h val="0.683309260231277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State Funds Request</c:v>
                </c:pt>
              </c:strCache>
            </c:strRef>
          </c:tx>
          <c:dPt>
            <c:idx val="0"/>
            <c:bubble3D val="0"/>
            <c:spPr>
              <a:solidFill>
                <a:srgbClr val="0020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143-4A1F-9DE1-936883FBB510}"/>
              </c:ext>
            </c:extLst>
          </c:dPt>
          <c:dPt>
            <c:idx val="1"/>
            <c:bubble3D val="0"/>
            <c:spPr>
              <a:solidFill>
                <a:srgbClr val="59B2E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43-4A1F-9DE1-936883FBB510}"/>
              </c:ext>
            </c:extLst>
          </c:dPt>
          <c:dPt>
            <c:idx val="2"/>
            <c:bubble3D val="0"/>
            <c:spPr>
              <a:solidFill>
                <a:srgbClr val="F3C1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43-4A1F-9DE1-936883FBB510}"/>
              </c:ext>
            </c:extLst>
          </c:dPt>
          <c:dLbls>
            <c:dLbl>
              <c:idx val="0"/>
              <c:layout>
                <c:manualLayout>
                  <c:x val="-0.22158716354788083"/>
                  <c:y val="-0.131253734671405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2892073268531972"/>
                      <c:h val="0.285576307557784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143-4A1F-9DE1-936883FBB510}"/>
                </c:ext>
              </c:extLst>
            </c:dLbl>
            <c:dLbl>
              <c:idx val="1"/>
              <c:layout>
                <c:manualLayout>
                  <c:x val="-0.13797239722439431"/>
                  <c:y val="5.898150108422912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830145983459823"/>
                      <c:h val="0.176118647613631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143-4A1F-9DE1-936883FBB510}"/>
                </c:ext>
              </c:extLst>
            </c:dLbl>
            <c:dLbl>
              <c:idx val="2"/>
              <c:layout>
                <c:manualLayout>
                  <c:x val="-0.19575700097209936"/>
                  <c:y val="7.0776172765116246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054835779471716"/>
                      <c:h val="0.156734372005216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143-4A1F-9DE1-936883FBB5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Fund Grant</c:v>
                </c:pt>
                <c:pt idx="1">
                  <c:v>HEIF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27766276</c:v>
                </c:pt>
                <c:pt idx="1">
                  <c:v>2549840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43-4A1F-9DE1-936883FBB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90000"/>
          <a:lumOff val="1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140322701164203"/>
          <c:y val="0.20689191887017225"/>
          <c:w val="0.62048014362254666"/>
          <c:h val="0.74510531573071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SMCM FY23 Budget Elements ($M)</c:v>
                </c:pt>
              </c:strCache>
            </c:strRef>
          </c:tx>
          <c:spPr>
            <a:solidFill>
              <a:srgbClr val="0020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Debt Service</c:v>
                </c:pt>
                <c:pt idx="1">
                  <c:v>Facilities Renewal</c:v>
                </c:pt>
                <c:pt idx="2">
                  <c:v>Financial Aid</c:v>
                </c:pt>
                <c:pt idx="3">
                  <c:v>Salaries and Benefits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3.8</c:v>
                </c:pt>
                <c:pt idx="1">
                  <c:v>1.3</c:v>
                </c:pt>
                <c:pt idx="2">
                  <c:v>8.5</c:v>
                </c:pt>
                <c:pt idx="3">
                  <c:v>38.299999999999997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37-43F7-803B-7B62128E8B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7"/>
        <c:axId val="700217416"/>
        <c:axId val="700218400"/>
      </c:barChart>
      <c:catAx>
        <c:axId val="700217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218400"/>
        <c:crosses val="autoZero"/>
        <c:auto val="1"/>
        <c:lblAlgn val="ctr"/>
        <c:lblOffset val="100"/>
        <c:noMultiLvlLbl val="0"/>
      </c:catAx>
      <c:valAx>
        <c:axId val="700218400"/>
        <c:scaling>
          <c:orientation val="minMax"/>
          <c:max val="45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217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90000"/>
          <a:lumOff val="1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Full-Time Employees</c:v>
                </c:pt>
              </c:strCache>
            </c:strRef>
          </c:tx>
          <c:spPr>
            <a:solidFill>
              <a:srgbClr val="00205C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006D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237-43F7-803B-7B62128E8B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Faculty</c:v>
                </c:pt>
                <c:pt idx="1">
                  <c:v>Staff</c:v>
                </c:pt>
                <c:pt idx="2">
                  <c:v>Senior Administrators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127</c:v>
                </c:pt>
                <c:pt idx="1">
                  <c:v>223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37-43F7-803B-7B62128E8B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7"/>
        <c:overlap val="-27"/>
        <c:axId val="700217416"/>
        <c:axId val="700218400"/>
      </c:barChart>
      <c:catAx>
        <c:axId val="700217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218400"/>
        <c:crosses val="autoZero"/>
        <c:auto val="1"/>
        <c:lblAlgn val="ctr"/>
        <c:lblOffset val="100"/>
        <c:noMultiLvlLbl val="0"/>
      </c:catAx>
      <c:valAx>
        <c:axId val="70021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217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90000"/>
          <a:lumOff val="1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Total Fall Enrollment (FTE)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 FTE</c:v>
                </c:pt>
              </c:strCache>
            </c:strRef>
          </c:tx>
          <c:spPr>
            <a:ln w="28575" cap="rnd">
              <a:solidFill>
                <a:srgbClr val="00205C"/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circle"/>
              <c:size val="8"/>
              <c:spPr>
                <a:solidFill>
                  <a:srgbClr val="00205C"/>
                </a:solidFill>
                <a:ln w="9525">
                  <a:solidFill>
                    <a:srgbClr val="00205C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135F-462E-A8EA-AECE6CF2A525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0020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135F-462E-A8EA-AECE6CF2A525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rgbClr val="0020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135F-462E-A8EA-AECE6CF2A525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rgbClr val="0020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135F-462E-A8EA-AECE6CF2A525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rgbClr val="0020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35F-462E-A8EA-AECE6CF2A525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0020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135F-462E-A8EA-AECE6CF2A525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0020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5F-462E-A8EA-AECE6CF2A525}"/>
              </c:ext>
            </c:extLst>
          </c:dPt>
          <c:dPt>
            <c:idx val="17"/>
            <c:marker>
              <c:symbol val="circle"/>
              <c:size val="8"/>
              <c:spPr>
                <a:solidFill>
                  <a:schemeClr val="bg1"/>
                </a:solidFill>
                <a:ln w="19050">
                  <a:solidFill>
                    <a:srgbClr val="00205C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20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35F-462E-A8EA-AECE6CF2A525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rgbClr val="0020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5F-462E-A8EA-AECE6CF2A525}"/>
              </c:ext>
            </c:extLst>
          </c:dPt>
          <c:dPt>
            <c:idx val="19"/>
            <c:marker>
              <c:symbol val="circle"/>
              <c:size val="8"/>
              <c:spPr>
                <a:solidFill>
                  <a:schemeClr val="bg1"/>
                </a:solidFill>
                <a:ln w="25400">
                  <a:solidFill>
                    <a:srgbClr val="00205C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20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5F-462E-A8EA-AECE6CF2A525}"/>
              </c:ext>
            </c:extLst>
          </c:dPt>
          <c:dLbls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5F-462E-A8EA-AECE6CF2A525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5F-462E-A8EA-AECE6CF2A525}"/>
                </c:ext>
              </c:extLst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5F-462E-A8EA-AECE6CF2A5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FY12</c:v>
                </c:pt>
                <c:pt idx="1">
                  <c:v>FY13</c:v>
                </c:pt>
                <c:pt idx="2">
                  <c:v>FY14</c:v>
                </c:pt>
                <c:pt idx="3">
                  <c:v>FY15</c:v>
                </c:pt>
                <c:pt idx="4">
                  <c:v>FY16</c:v>
                </c:pt>
                <c:pt idx="5">
                  <c:v>FY17</c:v>
                </c:pt>
                <c:pt idx="6">
                  <c:v>FY18</c:v>
                </c:pt>
                <c:pt idx="7">
                  <c:v>FY19</c:v>
                </c:pt>
                <c:pt idx="8">
                  <c:v>FY20</c:v>
                </c:pt>
                <c:pt idx="9">
                  <c:v>FY21</c:v>
                </c:pt>
                <c:pt idx="10">
                  <c:v>FY22</c:v>
                </c:pt>
                <c:pt idx="11">
                  <c:v>FY23</c:v>
                </c:pt>
                <c:pt idx="12">
                  <c:v>FY24</c:v>
                </c:pt>
                <c:pt idx="13">
                  <c:v>FY25</c:v>
                </c:pt>
                <c:pt idx="14">
                  <c:v>FY26</c:v>
                </c:pt>
                <c:pt idx="15">
                  <c:v>FY27</c:v>
                </c:pt>
                <c:pt idx="16">
                  <c:v>FY28</c:v>
                </c:pt>
                <c:pt idx="17">
                  <c:v>FY29</c:v>
                </c:pt>
              </c:strCache>
            </c:strRef>
          </c:cat>
          <c:val>
            <c:numRef>
              <c:f>Sheet1!$B$2:$B$19</c:f>
              <c:numCache>
                <c:formatCode>#,##0</c:formatCode>
                <c:ptCount val="18"/>
                <c:pt idx="0">
                  <c:v>2001</c:v>
                </c:pt>
                <c:pt idx="1">
                  <c:v>1961</c:v>
                </c:pt>
                <c:pt idx="2">
                  <c:v>1879</c:v>
                </c:pt>
                <c:pt idx="3">
                  <c:v>1797</c:v>
                </c:pt>
                <c:pt idx="4">
                  <c:v>1812</c:v>
                </c:pt>
                <c:pt idx="5">
                  <c:v>1702</c:v>
                </c:pt>
                <c:pt idx="6">
                  <c:v>1647</c:v>
                </c:pt>
                <c:pt idx="7">
                  <c:v>1651</c:v>
                </c:pt>
                <c:pt idx="8">
                  <c:v>1539</c:v>
                </c:pt>
                <c:pt idx="9">
                  <c:v>1573</c:v>
                </c:pt>
                <c:pt idx="10">
                  <c:v>1585.8183053075247</c:v>
                </c:pt>
                <c:pt idx="11">
                  <c:v>1644.7109500015922</c:v>
                </c:pt>
                <c:pt idx="12">
                  <c:v>1752.8592611670613</c:v>
                </c:pt>
                <c:pt idx="13">
                  <c:v>1827.813536232238</c:v>
                </c:pt>
                <c:pt idx="14">
                  <c:v>1879.2107534197878</c:v>
                </c:pt>
                <c:pt idx="15">
                  <c:v>1901.6970359393408</c:v>
                </c:pt>
                <c:pt idx="16">
                  <c:v>1904.9093620135627</c:v>
                </c:pt>
                <c:pt idx="17">
                  <c:v>1892.0600577166754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5F-462E-A8EA-AECE6CF2A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7245896"/>
        <c:axId val="657246224"/>
      </c:lineChart>
      <c:catAx>
        <c:axId val="65724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57246224"/>
        <c:crosses val="autoZero"/>
        <c:auto val="1"/>
        <c:lblAlgn val="ctr"/>
        <c:lblOffset val="100"/>
        <c:noMultiLvlLbl val="0"/>
      </c:catAx>
      <c:valAx>
        <c:axId val="65724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7245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90000"/>
          <a:lumOff val="1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>
        <c:manualLayout>
          <c:xMode val="edge"/>
          <c:yMode val="edge"/>
          <c:x val="0.33043765549287529"/>
          <c:y val="9.008366141732284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63027243861774E-2"/>
          <c:y val="0.23260361986001749"/>
          <c:w val="0.57133107108230852"/>
          <c:h val="0.7222574912510936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Undergraduate Student Enrollment 
(Fall 2020)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6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4C2-4C31-87FD-88432C7E14AF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6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80B-445D-960F-493C68C3702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6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4C2-4C31-87FD-88432C7E14AF}"/>
              </c:ext>
            </c:extLst>
          </c:dPt>
          <c:dLbls>
            <c:dLbl>
              <c:idx val="0"/>
              <c:layout>
                <c:manualLayout>
                  <c:x val="3.8729376528893948E-3"/>
                  <c:y val="-0.279227088801399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C2-4C31-87FD-88432C7E14AF}"/>
                </c:ext>
              </c:extLst>
            </c:dLbl>
            <c:dLbl>
              <c:idx val="1"/>
              <c:layout>
                <c:manualLayout>
                  <c:x val="2.7816887841016897E-2"/>
                  <c:y val="0.140154199475065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0B-445D-960F-493C68C3702D}"/>
                </c:ext>
              </c:extLst>
            </c:dLbl>
            <c:dLbl>
              <c:idx val="2"/>
              <c:layout>
                <c:manualLayout>
                  <c:x val="7.6047666604530259E-2"/>
                  <c:y val="-1.27006138765087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543742-F813-4D24-BBE4-07CF05594C5D}" type="VALUE">
                      <a:rPr lang="en-US" smtClean="0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767005153850086E-2"/>
                      <c:h val="6.201938255824418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4C2-4C31-87FD-88432C7E14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Maryland</c:v>
                </c:pt>
                <c:pt idx="1">
                  <c:v>Domestic Out-of-State</c:v>
                </c:pt>
                <c:pt idx="2">
                  <c:v>International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0.90716180371352784</c:v>
                </c:pt>
                <c:pt idx="1">
                  <c:v>9.0185676392572939E-2</c:v>
                </c:pt>
                <c:pt idx="2" formatCode="0.0%">
                  <c:v>2.6525198938992041E-3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2-4C31-87FD-88432C7E14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515424060117486"/>
          <c:y val="0.36557524059492569"/>
          <c:w val="0.22666044781948089"/>
          <c:h val="0.225303324046374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Book Antiqua" panose="02040602050305030304" pitchFamily="18" charset="0"/>
              </a:rPr>
              <a:t>Percent Students of Color – Entering Class</a:t>
            </a:r>
          </a:p>
          <a:p>
            <a:pPr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Book Antiqua" panose="02040602050305030304" pitchFamily="18" charset="0"/>
              </a:defRPr>
            </a:pPr>
            <a:r>
              <a:rPr lang="en-US" sz="1200" b="1" i="0" dirty="0">
                <a:solidFill>
                  <a:schemeClr val="tx2">
                    <a:lumMod val="90000"/>
                    <a:lumOff val="10000"/>
                  </a:schemeClr>
                </a:solidFill>
                <a:latin typeface="Book Antiqua" panose="02040602050305030304" pitchFamily="18" charset="0"/>
              </a:rPr>
              <a:t>(6-year</a:t>
            </a:r>
            <a:r>
              <a:rPr lang="en-US" sz="1200" b="1" i="0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Book Antiqua" panose="02040602050305030304" pitchFamily="18" charset="0"/>
              </a:rPr>
              <a:t> average 2014-2019)</a:t>
            </a:r>
            <a:endParaRPr lang="en-US" sz="1200" b="1" i="0" dirty="0">
              <a:solidFill>
                <a:schemeClr val="tx2">
                  <a:lumMod val="90000"/>
                  <a:lumOff val="10000"/>
                </a:schemeClr>
              </a:solidFill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599316068492199E-2"/>
          <c:y val="0.17711111198566512"/>
          <c:w val="0.93102886469166646"/>
          <c:h val="0.670050080662470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solidFill>
                  <a:srgbClr val="00205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0F-44BA-BC23-F6F687D9D8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Md Private 
(n=9)</c:v>
                </c:pt>
                <c:pt idx="1">
                  <c:v>SMCM</c:v>
                </c:pt>
                <c:pt idx="2">
                  <c:v>COPLAC 
(n=28)</c:v>
                </c:pt>
                <c:pt idx="3">
                  <c:v>Peer
(n=12)</c:v>
                </c:pt>
                <c:pt idx="4">
                  <c:v>Aspirant
(n=6)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0.36833333333333335</c:v>
                </c:pt>
                <c:pt idx="1">
                  <c:v>0.29500000000000004</c:v>
                </c:pt>
                <c:pt idx="2">
                  <c:v>0.29500000000000004</c:v>
                </c:pt>
                <c:pt idx="3">
                  <c:v>0.28833333333333339</c:v>
                </c:pt>
                <c:pt idx="4">
                  <c:v>0.27333333333333337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0F-44BA-BC23-F6F687D9D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707401472"/>
        <c:axId val="707402128"/>
      </c:barChart>
      <c:catAx>
        <c:axId val="70740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402128"/>
        <c:crosses val="autoZero"/>
        <c:auto val="1"/>
        <c:lblAlgn val="ctr"/>
        <c:lblOffset val="100"/>
        <c:noMultiLvlLbl val="0"/>
      </c:catAx>
      <c:valAx>
        <c:axId val="707402128"/>
        <c:scaling>
          <c:orientation val="minMax"/>
          <c:max val="0.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40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205C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Percent Pell Recipients – Entering Class</a:t>
            </a:r>
            <a:endParaRPr lang="en-US" sz="1200" b="1" dirty="0"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  <a:p>
            <a:pPr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pPr>
            <a:r>
              <a:rPr lang="en-US" sz="1200" b="1" i="0" baseline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(5-year average 2014-2018)</a:t>
            </a:r>
            <a:endParaRPr lang="en-US" sz="1200" b="1" dirty="0"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785490580124693E-2"/>
          <c:y val="0.17506333446598063"/>
          <c:w val="0.93842901883975061"/>
          <c:h val="0.669679632835745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3787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20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FB-4FCE-81A6-2A5463817F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Md Public
(n=11)</c:v>
                </c:pt>
                <c:pt idx="1">
                  <c:v>COPLAC 
(n=28)</c:v>
                </c:pt>
                <c:pt idx="2">
                  <c:v>Md Private 
(n=9)</c:v>
                </c:pt>
                <c:pt idx="3">
                  <c:v>Peer
(n=12)</c:v>
                </c:pt>
                <c:pt idx="4">
                  <c:v>SMCM</c:v>
                </c:pt>
                <c:pt idx="5">
                  <c:v>Aspirant
(n=6)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0.42249999999999999</c:v>
                </c:pt>
                <c:pt idx="1">
                  <c:v>0.37</c:v>
                </c:pt>
                <c:pt idx="2">
                  <c:v>0.29750000000000004</c:v>
                </c:pt>
                <c:pt idx="3">
                  <c:v>0.23499999999999999</c:v>
                </c:pt>
                <c:pt idx="4">
                  <c:v>0.19250000000000003</c:v>
                </c:pt>
                <c:pt idx="5">
                  <c:v>0.14250000000000002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FB-4FCE-81A6-2A5463817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728002512"/>
        <c:axId val="1869472720"/>
      </c:barChart>
      <c:catAx>
        <c:axId val="172800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9472720"/>
        <c:crosses val="autoZero"/>
        <c:auto val="1"/>
        <c:lblAlgn val="ctr"/>
        <c:lblOffset val="100"/>
        <c:noMultiLvlLbl val="0"/>
      </c:catAx>
      <c:valAx>
        <c:axId val="186947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800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00205C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Maryland</a:t>
            </a:r>
            <a:r>
              <a:rPr lang="en-US" sz="1600" b="1" baseline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Liberal Arts Colleges – Net Price</a:t>
            </a:r>
          </a:p>
          <a:p>
            <a:pPr>
              <a:defRPr sz="1600" b="1">
                <a:solidFill>
                  <a:schemeClr val="tx2">
                    <a:lumMod val="90000"/>
                    <a:lumOff val="10000"/>
                  </a:schemeClr>
                </a:solidFill>
              </a:defRPr>
            </a:pP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(3-year</a:t>
            </a:r>
            <a:r>
              <a:rPr lang="en-US" sz="1600" b="1" baseline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average 2016/17 – 2018/19)</a:t>
            </a:r>
            <a:endParaRPr lang="en-US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32938235097756E-2"/>
          <c:y val="0.16555002870455801"/>
          <c:w val="0.97794177175152974"/>
          <c:h val="0.6170606242200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3787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27-492C-94F5-97BDD1E59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Notre Dame of MD University</c:v>
                </c:pt>
                <c:pt idx="1">
                  <c:v>SMCM</c:v>
                </c:pt>
                <c:pt idx="2">
                  <c:v>McDaniel College</c:v>
                </c:pt>
                <c:pt idx="3">
                  <c:v>Hood College</c:v>
                </c:pt>
                <c:pt idx="4">
                  <c:v>Stevenson University</c:v>
                </c:pt>
                <c:pt idx="5">
                  <c:v>St. John's College</c:v>
                </c:pt>
                <c:pt idx="6">
                  <c:v>Mount St. Mary's University</c:v>
                </c:pt>
                <c:pt idx="7">
                  <c:v>Goucher College</c:v>
                </c:pt>
                <c:pt idx="8">
                  <c:v>Washington College</c:v>
                </c:pt>
                <c:pt idx="9">
                  <c:v>Loyola University MD</c:v>
                </c:pt>
              </c:strCache>
            </c:strRef>
          </c:cat>
          <c:val>
            <c:numRef>
              <c:f>Sheet1!$B$2:$B$11</c:f>
              <c:numCache>
                <c:formatCode>"$"#,##0</c:formatCode>
                <c:ptCount val="10"/>
                <c:pt idx="0">
                  <c:v>20568.666666666668</c:v>
                </c:pt>
                <c:pt idx="1">
                  <c:v>20728.666666666668</c:v>
                </c:pt>
                <c:pt idx="2">
                  <c:v>22007</c:v>
                </c:pt>
                <c:pt idx="3">
                  <c:v>24018</c:v>
                </c:pt>
                <c:pt idx="4">
                  <c:v>27493.333333333332</c:v>
                </c:pt>
                <c:pt idx="5">
                  <c:v>27983</c:v>
                </c:pt>
                <c:pt idx="6">
                  <c:v>28837.333333333332</c:v>
                </c:pt>
                <c:pt idx="7">
                  <c:v>29466.666666666668</c:v>
                </c:pt>
                <c:pt idx="8">
                  <c:v>30873.666666666668</c:v>
                </c:pt>
                <c:pt idx="9">
                  <c:v>37921.666666666664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27-492C-94F5-97BDD1E59F3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7"/>
        <c:axId val="253535560"/>
        <c:axId val="253529984"/>
      </c:barChart>
      <c:catAx>
        <c:axId val="253535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529984"/>
        <c:crosses val="autoZero"/>
        <c:auto val="1"/>
        <c:lblAlgn val="ctr"/>
        <c:lblOffset val="100"/>
        <c:noMultiLvlLbl val="0"/>
      </c:catAx>
      <c:valAx>
        <c:axId val="25352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535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Debt of Graduates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33-4FA8-BF9C-76600B107A6E}"/>
              </c:ext>
            </c:extLst>
          </c:dPt>
          <c:dPt>
            <c:idx val="1"/>
            <c:invertIfNegative val="0"/>
            <c:bubble3D val="0"/>
            <c:spPr>
              <a:solidFill>
                <a:srgbClr val="8378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F33-4FA8-BF9C-76600B107A6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F33-4FA8-BF9C-76600B107A6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F33-4FA8-BF9C-76600B107A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SMCM</c:v>
                </c:pt>
                <c:pt idx="1">
                  <c:v>MD Average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25579</c:v>
                </c:pt>
                <c:pt idx="1">
                  <c:v>32165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33-4FA8-BF9C-76600B107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-27"/>
        <c:axId val="446114848"/>
        <c:axId val="446121080"/>
      </c:barChart>
      <c:catAx>
        <c:axId val="44611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121080"/>
        <c:crosses val="autoZero"/>
        <c:auto val="1"/>
        <c:lblAlgn val="ctr"/>
        <c:lblOffset val="100"/>
        <c:noMultiLvlLbl val="0"/>
      </c:catAx>
      <c:valAx>
        <c:axId val="446121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11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90000"/>
          <a:lumOff val="10000"/>
        </a:schemeClr>
      </a:solidFill>
    </a:ln>
    <a:effectLst/>
  </c:spPr>
  <c:txPr>
    <a:bodyPr/>
    <a:lstStyle/>
    <a:p>
      <a:pPr>
        <a:defRPr b="1">
          <a:solidFill>
            <a:schemeClr val="tx2">
              <a:lumMod val="90000"/>
              <a:lumOff val="1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Loan Default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71-47D5-B959-BF0D2A62A921}"/>
              </c:ext>
            </c:extLst>
          </c:dPt>
          <c:dPt>
            <c:idx val="1"/>
            <c:invertIfNegative val="0"/>
            <c:bubble3D val="0"/>
            <c:spPr>
              <a:solidFill>
                <a:srgbClr val="8378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71-47D5-B959-BF0D2A62A9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SMCM</c:v>
                </c:pt>
                <c:pt idx="1">
                  <c:v>MD Average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3.4000000000000002E-2</c:v>
                </c:pt>
                <c:pt idx="1">
                  <c:v>9.7000000000000003E-2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71-47D5-B959-BF0D2A62A92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-27"/>
        <c:axId val="442969112"/>
        <c:axId val="442973376"/>
      </c:barChart>
      <c:catAx>
        <c:axId val="442969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973376"/>
        <c:crosses val="autoZero"/>
        <c:auto val="1"/>
        <c:lblAlgn val="ctr"/>
        <c:lblOffset val="100"/>
        <c:noMultiLvlLbl val="0"/>
      </c:catAx>
      <c:valAx>
        <c:axId val="44297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969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90000"/>
          <a:lumOff val="1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FE220-70C2-7E4E-B4BB-463A79772B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C6B8D-2850-B640-B073-F461E6211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55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27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2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93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71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1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33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32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92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12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52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06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18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5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94101" y="27224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rgbClr val="FAB32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rgbClr val="FAB32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rgbClr val="FAB326"/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defRPr>
                <a:ln w="3175">
                  <a:noFill/>
                </a:ln>
                <a:solidFill>
                  <a:srgbClr val="FAB326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5760"/>
            <a:ext cx="6400800" cy="13365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E7E8E5-41FE-354D-A43A-FA3616A2B5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57200"/>
            <a:ext cx="1105076" cy="347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A0F886-6B42-A849-9E13-43EA8594D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3965" y="5064252"/>
            <a:ext cx="1684708" cy="13292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AC3306-2C8C-8147-8754-AE03C091C6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0"/>
            <a:ext cx="1143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559052"/>
            <a:ext cx="7745505" cy="32924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1821" y="6172200"/>
            <a:ext cx="2133600" cy="365125"/>
          </a:xfrm>
          <a:prstGeom prst="rect">
            <a:avLst/>
          </a:prstGeom>
        </p:spPr>
        <p:txBody>
          <a:bodyPr/>
          <a:lstStyle/>
          <a:p>
            <a:fld id="{A5C8E76C-E5EC-4E08-A1AB-4A112EB2694B}" type="datetime1">
              <a:rPr lang="en-US" smtClean="0"/>
              <a:t>9/20/2021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1BE9D7CD-C7AE-4F65-842D-A6865134376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99247" y="779440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697015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006D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rgbClr val="00006D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rgbClr val="00006D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006D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rgbClr val="00006D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rgbClr val="00006D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48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rgbClr val="0000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1821" y="6172200"/>
            <a:ext cx="2133600" cy="365125"/>
          </a:xfrm>
          <a:prstGeom prst="rect">
            <a:avLst/>
          </a:prstGeom>
        </p:spPr>
        <p:txBody>
          <a:bodyPr/>
          <a:lstStyle/>
          <a:p>
            <a:fld id="{8205E0A7-88DD-4AB0-A386-3DE9F770B0C8}" type="datetime1">
              <a:rPr lang="en-US" smtClean="0"/>
              <a:t>9/20/2021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1BE9D7CD-C7AE-4F65-842D-A68651343760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F0AE37-2E8E-DC4C-A39C-F056A31D5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0"/>
            <a:ext cx="1143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01821" y="6172200"/>
            <a:ext cx="2133600" cy="365125"/>
          </a:xfrm>
          <a:prstGeom prst="rect">
            <a:avLst/>
          </a:prstGeom>
        </p:spPr>
        <p:txBody>
          <a:bodyPr/>
          <a:lstStyle/>
          <a:p>
            <a:fld id="{121D2ACB-F1D7-423A-880B-AE9D17A6F7D9}" type="datetime1">
              <a:rPr lang="en-US" smtClean="0"/>
              <a:t>9/20/2021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1BE9D7CD-C7AE-4F65-842D-A68651343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AB326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9C6AB-45B3-4AC9-8680-E40E822FB78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AB326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9/20/2021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AB326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AB32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9D7CD-C7AE-4F65-842D-A686513437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AB326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AB326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5C"/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336877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23660" y="6082486"/>
            <a:ext cx="9167660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DB5180-23F5-1D4E-9CF8-10DCFEEE70E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7200" y="457200"/>
            <a:ext cx="1105072" cy="347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3CB8BF-13BD-0F46-B4C0-6F6CD595F83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67958" y="6274614"/>
            <a:ext cx="2973275" cy="1672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F1B32D-3355-8342-8333-E3404E07E0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0"/>
            <a:ext cx="114300" cy="457200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EB05F61-890C-4F41-8F53-0AAAC1AC0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773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5" r:id="rId4"/>
    <p:sldLayoutId id="2147483896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Montserrat ExtraBold" pitchFamily="2" charset="77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"/>
        <a:defRPr sz="20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2.sv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978A83D-00FC-1245-9C91-91D8095E6B46}"/>
              </a:ext>
            </a:extLst>
          </p:cNvPr>
          <p:cNvGrpSpPr/>
          <p:nvPr/>
        </p:nvGrpSpPr>
        <p:grpSpPr>
          <a:xfrm>
            <a:off x="1172584" y="2472875"/>
            <a:ext cx="6779110" cy="923330"/>
            <a:chOff x="1172584" y="1381459"/>
            <a:chExt cx="6779110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7118C50-033B-254D-8484-A2B6D274B322}"/>
                </a:ext>
              </a:extLst>
            </p:cNvPr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1F5B"/>
                  </a:solidFill>
                  <a:effectLst/>
                  <a:uLnTx/>
                  <a:uFillTx/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827E33D-9C26-EA47-9C77-515E1EABDA0A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noFill/>
            <a:ln w="6350" cap="flat" cmpd="sng" algn="ctr">
              <a:solidFill>
                <a:srgbClr val="00006D"/>
              </a:solidFill>
              <a:prstDash val="solid"/>
              <a:miter lim="800000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4FD2C7B-5B17-B843-83E2-0E18BA8F43FC}"/>
                </a:ext>
              </a:extLst>
            </p:cNvPr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noFill/>
            <a:ln w="6350" cap="flat" cmpd="sng" algn="ctr">
              <a:solidFill>
                <a:srgbClr val="00006D"/>
              </a:solidFill>
              <a:prstDash val="solid"/>
              <a:miter lim="800000"/>
            </a:ln>
            <a:effectLst/>
          </p:spPr>
        </p:cxn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9706576D-91FF-4A3C-B2DD-59BB627C6E00}"/>
              </a:ext>
            </a:extLst>
          </p:cNvPr>
          <p:cNvSpPr txBox="1">
            <a:spLocks/>
          </p:cNvSpPr>
          <p:nvPr/>
        </p:nvSpPr>
        <p:spPr>
          <a:xfrm>
            <a:off x="6827" y="32982"/>
            <a:ext cx="9144000" cy="1584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FY 2023 Operating </a:t>
            </a:r>
          </a:p>
          <a:p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and Capital Budget Request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E82E066-651E-4809-91F1-D6AB73E3454D}"/>
              </a:ext>
            </a:extLst>
          </p:cNvPr>
          <p:cNvSpPr txBox="1">
            <a:spLocks/>
          </p:cNvSpPr>
          <p:nvPr/>
        </p:nvSpPr>
        <p:spPr>
          <a:xfrm>
            <a:off x="13653" y="1707656"/>
            <a:ext cx="9130345" cy="140327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rgbClr val="FAB326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rgbClr val="FAB326"/>
              </a:buClr>
              <a:buFont typeface="Wingdings" pitchFamily="2" charset="2"/>
              <a:buChar char="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rgbClr val="FAB326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rgbClr val="FAB326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rgbClr val="FAB326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Presented to the</a:t>
            </a:r>
            <a:endParaRPr lang="en-US" sz="140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Maryland Higher Education Commission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September 22, 2021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1F62F52-CEE6-43E3-81B1-06DCB6E23517}"/>
              </a:ext>
            </a:extLst>
          </p:cNvPr>
          <p:cNvSpPr txBox="1">
            <a:spLocks/>
          </p:cNvSpPr>
          <p:nvPr/>
        </p:nvSpPr>
        <p:spPr>
          <a:xfrm>
            <a:off x="660451" y="4309449"/>
            <a:ext cx="4143983" cy="704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Paul A. Pusecker, III</a:t>
            </a:r>
          </a:p>
          <a:p>
            <a:pPr>
              <a:spcBef>
                <a:spcPts val="0"/>
              </a:spcBef>
            </a:pPr>
            <a:r>
              <a: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Vice President for Business &amp; </a:t>
            </a:r>
          </a:p>
          <a:p>
            <a:pPr>
              <a:spcBef>
                <a:spcPts val="0"/>
              </a:spcBef>
            </a:pPr>
            <a:r>
              <a: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Chief Financial Officer</a:t>
            </a:r>
          </a:p>
          <a:p>
            <a:endParaRPr lang="en-US" sz="1600" dirty="0"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35EEA2D-5AEA-42D6-BE5F-20305F8B859D}"/>
              </a:ext>
            </a:extLst>
          </p:cNvPr>
          <p:cNvSpPr txBox="1">
            <a:spLocks/>
          </p:cNvSpPr>
          <p:nvPr/>
        </p:nvSpPr>
        <p:spPr>
          <a:xfrm>
            <a:off x="4572000" y="3390965"/>
            <a:ext cx="3429000" cy="814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Lawrence E. Leak, PhD</a:t>
            </a:r>
          </a:p>
          <a:p>
            <a:pPr>
              <a:spcBef>
                <a:spcPts val="0"/>
              </a:spcBef>
            </a:pPr>
            <a:r>
              <a: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Board of Trustees</a:t>
            </a:r>
            <a:br>
              <a: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Government Relations Liaison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CB001C7-8494-45FA-A852-A92375FFB030}"/>
              </a:ext>
            </a:extLst>
          </p:cNvPr>
          <p:cNvSpPr txBox="1">
            <a:spLocks/>
          </p:cNvSpPr>
          <p:nvPr/>
        </p:nvSpPr>
        <p:spPr>
          <a:xfrm>
            <a:off x="4600442" y="4269184"/>
            <a:ext cx="3582785" cy="784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Jeffrey J. Byrd, PhD</a:t>
            </a:r>
          </a:p>
          <a:p>
            <a:pPr>
              <a:spcBef>
                <a:spcPts val="0"/>
              </a:spcBef>
            </a:pPr>
            <a:r>
              <a: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Interim Vice President </a:t>
            </a:r>
          </a:p>
          <a:p>
            <a:pPr>
              <a:spcBef>
                <a:spcPts val="0"/>
              </a:spcBef>
            </a:pPr>
            <a:r>
              <a: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for Academic Affairs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7001638-427C-4056-B4BF-C7FD372A3E0B}"/>
              </a:ext>
            </a:extLst>
          </p:cNvPr>
          <p:cNvSpPr txBox="1">
            <a:spLocks/>
          </p:cNvSpPr>
          <p:nvPr/>
        </p:nvSpPr>
        <p:spPr>
          <a:xfrm>
            <a:off x="2787434" y="5245629"/>
            <a:ext cx="3582785" cy="522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Katherine </a:t>
            </a:r>
            <a:r>
              <a:rPr lang="en-US" sz="1600" b="1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Gantz</a:t>
            </a: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, PhD</a:t>
            </a:r>
          </a:p>
          <a:p>
            <a:pPr>
              <a:spcBef>
                <a:spcPts val="0"/>
              </a:spcBef>
            </a:pPr>
            <a:r>
              <a:rPr lang="en-US" sz="160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Interim Dean of Faculty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5F5C54D-9436-4237-AE79-B7D635BCF21A}"/>
              </a:ext>
            </a:extLst>
          </p:cNvPr>
          <p:cNvSpPr txBox="1">
            <a:spLocks/>
          </p:cNvSpPr>
          <p:nvPr/>
        </p:nvSpPr>
        <p:spPr>
          <a:xfrm>
            <a:off x="6827" y="4689358"/>
            <a:ext cx="9144000" cy="364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E2AE50B-1151-470B-8AD4-1EA077F3AFBD}"/>
              </a:ext>
            </a:extLst>
          </p:cNvPr>
          <p:cNvSpPr txBox="1">
            <a:spLocks/>
          </p:cNvSpPr>
          <p:nvPr/>
        </p:nvSpPr>
        <p:spPr>
          <a:xfrm>
            <a:off x="1017942" y="3429000"/>
            <a:ext cx="3429000" cy="704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Tuajuanda C. Jordan, PhD</a:t>
            </a:r>
          </a:p>
          <a:p>
            <a:pPr>
              <a:spcBef>
                <a:spcPts val="0"/>
              </a:spcBef>
            </a:pPr>
            <a:r>
              <a: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President</a:t>
            </a:r>
            <a:endParaRPr lang="en-US" sz="1600" i="1" dirty="0"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  <a:p>
            <a:endParaRPr lang="en-US" sz="1600" dirty="0"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253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572000" y="6078560"/>
            <a:ext cx="3264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Comparisons use the most recently available data.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9440"/>
            <a:ext cx="9144000" cy="1054250"/>
          </a:xfrm>
        </p:spPr>
        <p:txBody>
          <a:bodyPr>
            <a:normAutofit/>
          </a:bodyPr>
          <a:lstStyle/>
          <a:p>
            <a:r>
              <a:rPr lang="en-US" sz="4800" b="0" dirty="0">
                <a:latin typeface="+mj-lt"/>
              </a:rPr>
              <a:t>Affordable Access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02236379"/>
              </p:ext>
            </p:extLst>
          </p:nvPr>
        </p:nvGraphicFramePr>
        <p:xfrm>
          <a:off x="396110" y="2572849"/>
          <a:ext cx="4079073" cy="334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44453"/>
              </p:ext>
            </p:extLst>
          </p:nvPr>
        </p:nvGraphicFramePr>
        <p:xfrm>
          <a:off x="4668818" y="2572849"/>
          <a:ext cx="4008254" cy="334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BDF90-7616-485D-81DA-FBE17DC6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7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4EA5DC7-DA96-4842-ADCF-046384B049A5}"/>
              </a:ext>
            </a:extLst>
          </p:cNvPr>
          <p:cNvSpPr txBox="1">
            <a:spLocks/>
          </p:cNvSpPr>
          <p:nvPr/>
        </p:nvSpPr>
        <p:spPr>
          <a:xfrm>
            <a:off x="0" y="3767316"/>
            <a:ext cx="9067800" cy="15001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Equitable Access, Success, and Innovation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through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Holistic Curricular Design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7B2814-2A1C-BC44-A60C-BD48DBB9248A}"/>
              </a:ext>
            </a:extLst>
          </p:cNvPr>
          <p:cNvCxnSpPr>
            <a:cxnSpLocks/>
          </p:cNvCxnSpPr>
          <p:nvPr/>
        </p:nvCxnSpPr>
        <p:spPr>
          <a:xfrm>
            <a:off x="533400" y="3352800"/>
            <a:ext cx="8001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6C86F65-70FB-46F7-908C-B763146BF4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64"/>
          <a:stretch/>
        </p:blipFill>
        <p:spPr>
          <a:xfrm>
            <a:off x="2057400" y="838200"/>
            <a:ext cx="4953000" cy="15557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A80DD8-AB59-4F1C-8DA0-E16D741B3C00}"/>
              </a:ext>
            </a:extLst>
          </p:cNvPr>
          <p:cNvSpPr txBox="1"/>
          <p:nvPr/>
        </p:nvSpPr>
        <p:spPr>
          <a:xfrm>
            <a:off x="1050414" y="2450068"/>
            <a:ext cx="6966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LEARNING through EXPERIENTIAL and APPLIED DISCOVERY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DD0DFB-2CEC-487F-AEE3-5A7EE84E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7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654895-C295-754C-97F4-A6D47A3D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3EB88-8EF2-3140-A192-919CD55F75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477" r="26320"/>
          <a:stretch/>
        </p:blipFill>
        <p:spPr>
          <a:xfrm rot="5400000">
            <a:off x="2678206" y="-640178"/>
            <a:ext cx="3878825" cy="813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2ABD4-FE2C-BE43-BE85-97012C0C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908752-A2BE-D44B-8E67-4FD9595765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 t="3080" r="25521"/>
          <a:stretch/>
        </p:blipFill>
        <p:spPr>
          <a:xfrm rot="5400000">
            <a:off x="2794517" y="-479890"/>
            <a:ext cx="3613352" cy="746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2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C8D3FA-FE36-CA48-A3D2-C824C0C6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A23E7-B965-774A-849E-F28A53FFC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7" t="3080" r="26661"/>
          <a:stretch/>
        </p:blipFill>
        <p:spPr>
          <a:xfrm rot="5400000">
            <a:off x="2851492" y="-552583"/>
            <a:ext cx="3598604" cy="762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8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1B3608-247C-AE48-9E1C-4259CFD3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787A2A-6733-B14F-84F2-81B271E5E1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 t="3372" r="25521"/>
          <a:stretch/>
        </p:blipFill>
        <p:spPr>
          <a:xfrm rot="5400000">
            <a:off x="2789467" y="-497200"/>
            <a:ext cx="3651335" cy="751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3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4571999" y="6078560"/>
            <a:ext cx="3264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Comparisons use the most recently available data.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D023FB-F35A-455C-B4E5-65C5C88EF44C}"/>
              </a:ext>
            </a:extLst>
          </p:cNvPr>
          <p:cNvGrpSpPr/>
          <p:nvPr/>
        </p:nvGrpSpPr>
        <p:grpSpPr>
          <a:xfrm>
            <a:off x="285749" y="2474949"/>
            <a:ext cx="8572500" cy="3443591"/>
            <a:chOff x="1386979" y="1833228"/>
            <a:chExt cx="6370041" cy="4164900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C7A53FF3-CE83-4F8D-8E90-739C2CC09A4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50079598"/>
                </p:ext>
              </p:extLst>
            </p:nvPr>
          </p:nvGraphicFramePr>
          <p:xfrm>
            <a:off x="1386979" y="1833228"/>
            <a:ext cx="6370041" cy="4164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249148-D46C-4D91-9BB5-0028CFB55727}"/>
                </a:ext>
              </a:extLst>
            </p:cNvPr>
            <p:cNvSpPr txBox="1"/>
            <p:nvPr/>
          </p:nvSpPr>
          <p:spPr>
            <a:xfrm>
              <a:off x="2572083" y="2800995"/>
              <a:ext cx="1200925" cy="37224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SMCM Graduates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1CDC8A-1D62-4992-AA54-87F4EB134A27}"/>
                </a:ext>
              </a:extLst>
            </p:cNvPr>
            <p:cNvSpPr txBox="1"/>
            <p:nvPr/>
          </p:nvSpPr>
          <p:spPr>
            <a:xfrm>
              <a:off x="2572083" y="3078334"/>
              <a:ext cx="2450449" cy="37224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National Baccalaureate Arts &amp; Sciences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BFAE106-6347-4CF0-AD08-C22D165F4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9440"/>
            <a:ext cx="9143999" cy="1054250"/>
          </a:xfrm>
        </p:spPr>
        <p:txBody>
          <a:bodyPr>
            <a:normAutofit/>
          </a:bodyPr>
          <a:lstStyle/>
          <a:p>
            <a:r>
              <a:rPr lang="en-US" sz="4800" b="0" dirty="0">
                <a:latin typeface="+mj-lt"/>
              </a:rPr>
              <a:t>Affordable Access to 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374F1-646B-46F2-BE97-50CC5BDD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1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FD023FB-F35A-455C-B4E5-65C5C88EF44C}"/>
              </a:ext>
            </a:extLst>
          </p:cNvPr>
          <p:cNvGrpSpPr/>
          <p:nvPr/>
        </p:nvGrpSpPr>
        <p:grpSpPr>
          <a:xfrm>
            <a:off x="285750" y="2377440"/>
            <a:ext cx="8458200" cy="3601233"/>
            <a:chOff x="1386979" y="1833228"/>
            <a:chExt cx="6370041" cy="4164900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C7A53FF3-CE83-4F8D-8E90-739C2CC09A4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84418550"/>
                </p:ext>
              </p:extLst>
            </p:nvPr>
          </p:nvGraphicFramePr>
          <p:xfrm>
            <a:off x="1386979" y="1833228"/>
            <a:ext cx="6370041" cy="4164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249148-D46C-4D91-9BB5-0028CFB55727}"/>
                </a:ext>
              </a:extLst>
            </p:cNvPr>
            <p:cNvSpPr txBox="1"/>
            <p:nvPr/>
          </p:nvSpPr>
          <p:spPr>
            <a:xfrm>
              <a:off x="3263728" y="2602431"/>
              <a:ext cx="1628414" cy="31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All SMCM Students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1CDC8A-1D62-4992-AA54-87F4EB134A27}"/>
                </a:ext>
              </a:extLst>
            </p:cNvPr>
            <p:cNvSpPr txBox="1"/>
            <p:nvPr/>
          </p:nvSpPr>
          <p:spPr>
            <a:xfrm>
              <a:off x="3263728" y="2800271"/>
              <a:ext cx="1318563" cy="31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SMCM Students of Color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B763C3-241E-4265-9F47-4CC9AC27DF28}"/>
                </a:ext>
              </a:extLst>
            </p:cNvPr>
            <p:cNvSpPr txBox="1"/>
            <p:nvPr/>
          </p:nvSpPr>
          <p:spPr>
            <a:xfrm>
              <a:off x="3263728" y="2998111"/>
              <a:ext cx="1112122" cy="31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SMCM Pell Students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BFAE106-6347-4CF0-AD08-C22D165F4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1727"/>
            <a:ext cx="9144000" cy="1542716"/>
          </a:xfrm>
        </p:spPr>
        <p:txBody>
          <a:bodyPr>
            <a:noAutofit/>
          </a:bodyPr>
          <a:lstStyle/>
          <a:p>
            <a:r>
              <a:rPr lang="en-US" sz="4800" b="0" dirty="0">
                <a:solidFill>
                  <a:srgbClr val="D0343A"/>
                </a:solidFill>
                <a:latin typeface="+mj-lt"/>
              </a:rPr>
              <a:t>Equitable</a:t>
            </a:r>
            <a:r>
              <a:rPr lang="en-US" sz="4800" b="0" dirty="0">
                <a:latin typeface="+mj-lt"/>
              </a:rPr>
              <a:t/>
            </a:r>
            <a:br>
              <a:rPr lang="en-US" sz="4800" b="0" dirty="0">
                <a:latin typeface="+mj-lt"/>
              </a:rPr>
            </a:br>
            <a:r>
              <a:rPr lang="en-US" sz="4800" b="0" dirty="0">
                <a:latin typeface="+mj-lt"/>
              </a:rPr>
              <a:t>Affordable Access to 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D0750-F34E-43DE-8681-197B36162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7306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B4CD6B-BCFB-9A43-8DF1-AD6D3AB9F9F9}"/>
              </a:ext>
            </a:extLst>
          </p:cNvPr>
          <p:cNvSpPr txBox="1"/>
          <p:nvPr/>
        </p:nvSpPr>
        <p:spPr>
          <a:xfrm>
            <a:off x="0" y="265955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Student success…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0251F-0442-4433-9573-1BAFB7EC2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70034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571999" y="6077763"/>
            <a:ext cx="3264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Comparisons use the most recently available data.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9440"/>
            <a:ext cx="9143999" cy="1054250"/>
          </a:xfrm>
        </p:spPr>
        <p:txBody>
          <a:bodyPr>
            <a:normAutofit/>
          </a:bodyPr>
          <a:lstStyle/>
          <a:p>
            <a:r>
              <a:rPr lang="en-US" sz="4800" b="0" dirty="0">
                <a:latin typeface="+mj-lt"/>
              </a:rPr>
              <a:t>Student Success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38843668"/>
              </p:ext>
            </p:extLst>
          </p:nvPr>
        </p:nvGraphicFramePr>
        <p:xfrm>
          <a:off x="321590" y="2484301"/>
          <a:ext cx="4153593" cy="346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841876"/>
              </p:ext>
            </p:extLst>
          </p:nvPr>
        </p:nvGraphicFramePr>
        <p:xfrm>
          <a:off x="4668818" y="2484302"/>
          <a:ext cx="3964819" cy="346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9F62E-E680-4552-8D1E-19D5C956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4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AAA54B-4633-414E-9FF9-9624FB2CA0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33" t="4356" r="17259" b="6574"/>
          <a:stretch/>
        </p:blipFill>
        <p:spPr>
          <a:xfrm>
            <a:off x="158097" y="87213"/>
            <a:ext cx="8827806" cy="56060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F3359F-7C37-4331-8AC6-AC1089E071F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85" y="3528701"/>
            <a:ext cx="1171575" cy="121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CE20C7-218C-674E-8DFF-32B39CFAB1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87475" y="838200"/>
            <a:ext cx="7756525" cy="1054100"/>
          </a:xfrm>
        </p:spPr>
        <p:txBody>
          <a:bodyPr/>
          <a:lstStyle/>
          <a:p>
            <a:pPr algn="l"/>
            <a:r>
              <a:rPr lang="en-US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We are…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F34590-C3CE-4573-B4CD-618FF1EE4D9C}"/>
              </a:ext>
            </a:extLst>
          </p:cNvPr>
          <p:cNvSpPr txBox="1"/>
          <p:nvPr/>
        </p:nvSpPr>
        <p:spPr>
          <a:xfrm>
            <a:off x="727206" y="5231589"/>
            <a:ext cx="2914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Honors Liberal 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990872-3034-436E-9564-642A98549C4B}"/>
              </a:ext>
            </a:extLst>
          </p:cNvPr>
          <p:cNvSpPr txBox="1"/>
          <p:nvPr/>
        </p:nvSpPr>
        <p:spPr>
          <a:xfrm>
            <a:off x="4210894" y="5231589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Accessible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1838B-537F-49A1-A03F-F79F86AA03A0}"/>
              </a:ext>
            </a:extLst>
          </p:cNvPr>
          <p:cNvSpPr txBox="1"/>
          <p:nvPr/>
        </p:nvSpPr>
        <p:spPr>
          <a:xfrm>
            <a:off x="6437828" y="5231589"/>
            <a:ext cx="166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Affordable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91F0A-8277-2A44-8DDB-D6CBA0F5C5B5}"/>
              </a:ext>
            </a:extLst>
          </p:cNvPr>
          <p:cNvSpPr txBox="1"/>
          <p:nvPr/>
        </p:nvSpPr>
        <p:spPr>
          <a:xfrm>
            <a:off x="15077" y="2308845"/>
            <a:ext cx="9126216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Mission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F9F3E19-60BF-47A4-8409-AAD6206E1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1485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572000" y="6093231"/>
            <a:ext cx="3264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Comparisons use the most recently available data.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6AB8BA0-4792-4719-8775-05572C3C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58470"/>
            <a:ext cx="9143999" cy="1542716"/>
          </a:xfrm>
        </p:spPr>
        <p:txBody>
          <a:bodyPr>
            <a:noAutofit/>
          </a:bodyPr>
          <a:lstStyle/>
          <a:p>
            <a:r>
              <a:rPr lang="en-US" sz="4800" b="0" dirty="0">
                <a:solidFill>
                  <a:srgbClr val="D0343A"/>
                </a:solidFill>
                <a:latin typeface="+mj-lt"/>
              </a:rPr>
              <a:t>Equitable </a:t>
            </a:r>
            <a:br>
              <a:rPr lang="en-US" sz="4800" b="0" dirty="0">
                <a:solidFill>
                  <a:srgbClr val="D0343A"/>
                </a:solidFill>
                <a:latin typeface="+mj-lt"/>
              </a:rPr>
            </a:br>
            <a:r>
              <a:rPr lang="en-US" sz="4800" b="0" dirty="0">
                <a:latin typeface="+mj-lt"/>
              </a:rPr>
              <a:t>Student Success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6DD891-5B53-47DA-8049-88158FA5569C}"/>
              </a:ext>
            </a:extLst>
          </p:cNvPr>
          <p:cNvGrpSpPr/>
          <p:nvPr/>
        </p:nvGrpSpPr>
        <p:grpSpPr>
          <a:xfrm>
            <a:off x="723014" y="2396929"/>
            <a:ext cx="7737568" cy="3494104"/>
            <a:chOff x="1035763" y="1906573"/>
            <a:chExt cx="6999215" cy="4116722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3160FA34-28C6-4E3A-B339-AB18713BE45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51004258"/>
                </p:ext>
              </p:extLst>
            </p:nvPr>
          </p:nvGraphicFramePr>
          <p:xfrm>
            <a:off x="1035763" y="1906573"/>
            <a:ext cx="6999215" cy="4116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FF4CB7-57E7-4569-8F54-B3F11AFBE2EB}"/>
                </a:ext>
              </a:extLst>
            </p:cNvPr>
            <p:cNvSpPr txBox="1"/>
            <p:nvPr/>
          </p:nvSpPr>
          <p:spPr>
            <a:xfrm>
              <a:off x="3297284" y="2493374"/>
              <a:ext cx="14334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All SMCM Students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8AF2B7-0729-44D8-B1FD-F72B38B6D127}"/>
                </a:ext>
              </a:extLst>
            </p:cNvPr>
            <p:cNvSpPr txBox="1"/>
            <p:nvPr/>
          </p:nvSpPr>
          <p:spPr>
            <a:xfrm>
              <a:off x="3297284" y="2743292"/>
              <a:ext cx="1924651" cy="308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SMCM Students of Color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B8BECE-6BD5-4967-86BB-B64410A1EF43}"/>
                </a:ext>
              </a:extLst>
            </p:cNvPr>
            <p:cNvSpPr txBox="1"/>
            <p:nvPr/>
          </p:nvSpPr>
          <p:spPr>
            <a:xfrm>
              <a:off x="3297284" y="2993213"/>
              <a:ext cx="1623318" cy="308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SMCM Pell Students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E22110-DF3C-474F-BA57-8AFBAF16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2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096560455"/>
              </p:ext>
            </p:extLst>
          </p:nvPr>
        </p:nvGraphicFramePr>
        <p:xfrm>
          <a:off x="646776" y="2463457"/>
          <a:ext cx="3818898" cy="3382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" y="800705"/>
            <a:ext cx="9143999" cy="1054250"/>
          </a:xfrm>
        </p:spPr>
        <p:txBody>
          <a:bodyPr>
            <a:normAutofit/>
          </a:bodyPr>
          <a:lstStyle/>
          <a:p>
            <a:r>
              <a:rPr lang="en-US" sz="4800" b="0" dirty="0">
                <a:latin typeface="+mj-lt"/>
              </a:rPr>
              <a:t>FY23 Budget Request</a:t>
            </a:r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3128817194"/>
              </p:ext>
            </p:extLst>
          </p:nvPr>
        </p:nvGraphicFramePr>
        <p:xfrm>
          <a:off x="4678328" y="2463457"/>
          <a:ext cx="3818899" cy="3382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C8608C-C76B-4541-A55D-2BA44EDC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1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779440"/>
            <a:ext cx="9143999" cy="1054250"/>
          </a:xfrm>
        </p:spPr>
        <p:txBody>
          <a:bodyPr>
            <a:normAutofit/>
          </a:bodyPr>
          <a:lstStyle/>
          <a:p>
            <a:r>
              <a:rPr lang="en-US" sz="4800" b="0" dirty="0">
                <a:latin typeface="+mj-lt"/>
              </a:rPr>
              <a:t>FY23 Capital Budget Request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DE5887C-12A8-4662-B3F9-4E7DE6D2A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440922"/>
              </p:ext>
            </p:extLst>
          </p:nvPr>
        </p:nvGraphicFramePr>
        <p:xfrm>
          <a:off x="967563" y="2487670"/>
          <a:ext cx="7368364" cy="3395855"/>
        </p:xfrm>
        <a:graphic>
          <a:graphicData uri="http://schemas.openxmlformats.org/drawingml/2006/table">
            <a:tbl>
              <a:tblPr firstRow="1" firstCol="1" bandRow="1"/>
              <a:tblGrid>
                <a:gridCol w="1842091">
                  <a:extLst>
                    <a:ext uri="{9D8B030D-6E8A-4147-A177-3AD203B41FA5}">
                      <a16:colId xmlns:a16="http://schemas.microsoft.com/office/drawing/2014/main" val="45171202"/>
                    </a:ext>
                  </a:extLst>
                </a:gridCol>
                <a:gridCol w="1842091">
                  <a:extLst>
                    <a:ext uri="{9D8B030D-6E8A-4147-A177-3AD203B41FA5}">
                      <a16:colId xmlns:a16="http://schemas.microsoft.com/office/drawing/2014/main" val="3299685143"/>
                    </a:ext>
                  </a:extLst>
                </a:gridCol>
                <a:gridCol w="1842091">
                  <a:extLst>
                    <a:ext uri="{9D8B030D-6E8A-4147-A177-3AD203B41FA5}">
                      <a16:colId xmlns:a16="http://schemas.microsoft.com/office/drawing/2014/main" val="1857671084"/>
                    </a:ext>
                  </a:extLst>
                </a:gridCol>
                <a:gridCol w="1842091">
                  <a:extLst>
                    <a:ext uri="{9D8B030D-6E8A-4147-A177-3AD203B41FA5}">
                      <a16:colId xmlns:a16="http://schemas.microsoft.com/office/drawing/2014/main" val="1425934292"/>
                    </a:ext>
                  </a:extLst>
                </a:gridCol>
              </a:tblGrid>
              <a:tr h="18034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Infrastructure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448249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$135,000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$800,000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70028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$1,365,000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$7,700,000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203239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$1,500,000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$8,500,000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30855"/>
                  </a:ext>
                </a:extLst>
              </a:tr>
              <a:tr h="18034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Goodpaster Hall Renovation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78872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 (College Funds)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$26,000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56822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$1,588,000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3613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Equipment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$275,000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32680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$1,889,000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305"/>
                  </a:ext>
                </a:extLst>
              </a:tr>
              <a:tr h="18034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Montgomery Hall Renovation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325166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$4,932,000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27608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$31,653,000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36749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Equipment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$3,850,000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409906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$40,435,000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67968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CIP Request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$3,389,000</a:t>
                      </a:r>
                      <a:endParaRPr lang="en-US" sz="11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$48,935,000</a:t>
                      </a:r>
                      <a:endParaRPr lang="en-US" sz="1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75020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E1D13A-B3E4-43DA-8123-605C221D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21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1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0" dirty="0">
                <a:latin typeface="+mj-lt"/>
              </a:rPr>
              <a:t>Thank You!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9357FB-4FA1-4A37-97D0-33B9D7802E7C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9144000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7280A-F6CE-4328-BB1E-CECB1F0B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22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5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E228FA-28BE-4F43-82FB-054651A09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005" y="2786089"/>
            <a:ext cx="7745505" cy="3292471"/>
          </a:xfrm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Clr>
                <a:schemeClr val="tx2">
                  <a:lumMod val="90000"/>
                  <a:lumOff val="10000"/>
                </a:schemeClr>
              </a:buClr>
              <a:buNone/>
            </a:pP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Baskerville Old Face" panose="02020602080505020303" pitchFamily="18" charset="0"/>
              </a:rPr>
              <a:t>FY21 COVID-19 Gross Impact</a:t>
            </a:r>
            <a:r>
              <a:rPr lang="en-US" sz="28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Baskerville Old Face" panose="02020602080505020303" pitchFamily="18" charset="0"/>
              </a:rPr>
              <a:t>= $7.8M (11%)</a:t>
            </a:r>
          </a:p>
          <a:p>
            <a:pPr lvl="1">
              <a:spcBef>
                <a:spcPts val="0"/>
              </a:spcBef>
              <a:buClr>
                <a:schemeClr val="tx2">
                  <a:lumMod val="90000"/>
                  <a:lumOff val="1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Baskerville Old Face" panose="02020602080505020303" pitchFamily="18" charset="0"/>
              </a:rPr>
              <a:t>State Reduction July 2020		$2.05M</a:t>
            </a:r>
          </a:p>
          <a:p>
            <a:pPr lvl="1">
              <a:spcBef>
                <a:spcPts val="0"/>
              </a:spcBef>
              <a:buClr>
                <a:schemeClr val="tx2">
                  <a:lumMod val="90000"/>
                  <a:lumOff val="1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Baskerville Old Face" panose="02020602080505020303" pitchFamily="18" charset="0"/>
              </a:rPr>
              <a:t>Revenue Loss Estimate			$3.50M</a:t>
            </a:r>
          </a:p>
          <a:p>
            <a:pPr lvl="1">
              <a:spcBef>
                <a:spcPts val="0"/>
              </a:spcBef>
              <a:buClr>
                <a:schemeClr val="tx2">
                  <a:lumMod val="90000"/>
                  <a:lumOff val="1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Baskerville Old Face" panose="02020602080505020303" pitchFamily="18" charset="0"/>
              </a:rPr>
              <a:t>COVID-19 Related Expenses		</a:t>
            </a:r>
            <a:r>
              <a:rPr 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Baskerville Old Face" panose="02020602080505020303" pitchFamily="18" charset="0"/>
              </a:rPr>
              <a:t>$2.20M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FFF6FC-44A9-F94E-A421-4EB4FBBE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0" dirty="0">
                <a:latin typeface="+mj-lt"/>
              </a:rPr>
              <a:t>COVID-19 FY21 Impact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A6E00-8750-435B-ACA9-FB5411748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23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291445518"/>
              </p:ext>
            </p:extLst>
          </p:nvPr>
        </p:nvGraphicFramePr>
        <p:xfrm>
          <a:off x="487679" y="2535043"/>
          <a:ext cx="3796937" cy="3431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779440"/>
            <a:ext cx="9143999" cy="1054250"/>
          </a:xfrm>
        </p:spPr>
        <p:txBody>
          <a:bodyPr>
            <a:normAutofit/>
          </a:bodyPr>
          <a:lstStyle/>
          <a:p>
            <a:r>
              <a:rPr lang="en-US" sz="4800" b="0" dirty="0">
                <a:latin typeface="+mn-lt"/>
              </a:rPr>
              <a:t>By the numbers… </a:t>
            </a:r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1805418534"/>
              </p:ext>
            </p:extLst>
          </p:nvPr>
        </p:nvGraphicFramePr>
        <p:xfrm>
          <a:off x="4859385" y="2546079"/>
          <a:ext cx="3543908" cy="3420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AD00B8-7E6A-4751-9E87-9C51AF2F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4932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779440"/>
            <a:ext cx="9143999" cy="1054250"/>
          </a:xfrm>
        </p:spPr>
        <p:txBody>
          <a:bodyPr>
            <a:normAutofit/>
          </a:bodyPr>
          <a:lstStyle/>
          <a:p>
            <a:r>
              <a:rPr lang="en-US" sz="4800" b="0" dirty="0">
                <a:latin typeface="+mn-lt"/>
              </a:rPr>
              <a:t>By the numbers…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49744430"/>
              </p:ext>
            </p:extLst>
          </p:nvPr>
        </p:nvGraphicFramePr>
        <p:xfrm>
          <a:off x="602672" y="2617470"/>
          <a:ext cx="4095058" cy="317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002851" y="3396254"/>
            <a:ext cx="3557489" cy="1701040"/>
            <a:chOff x="-1883716" y="1897918"/>
            <a:chExt cx="3808562" cy="1683482"/>
          </a:xfrm>
        </p:grpSpPr>
        <p:sp>
          <p:nvSpPr>
            <p:cNvPr id="10" name="Rectangle 9"/>
            <p:cNvSpPr/>
            <p:nvPr/>
          </p:nvSpPr>
          <p:spPr>
            <a:xfrm>
              <a:off x="-1883716" y="1897918"/>
              <a:ext cx="1905000" cy="1360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846" y="1897918"/>
              <a:ext cx="1905000" cy="1360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1882278" y="3258270"/>
              <a:ext cx="1903562" cy="3231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2012-2013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284" y="3258270"/>
              <a:ext cx="1903562" cy="3231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2020-2021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883716" y="2070896"/>
              <a:ext cx="1883716" cy="365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D034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488" y="2096617"/>
              <a:ext cx="18837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solidFill>
                    <a:srgbClr val="00205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29</a:t>
              </a:r>
              <a:r>
                <a:rPr lang="en-US" sz="7200" baseline="30000" dirty="0">
                  <a:solidFill>
                    <a:srgbClr val="00205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</a:t>
              </a:r>
              <a:r>
                <a:rPr lang="en-US" sz="7200" dirty="0">
                  <a:solidFill>
                    <a:srgbClr val="00205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dirty="0">
                <a:solidFill>
                  <a:srgbClr val="002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5FC6170-86AE-4805-AE41-257AB65ADB90}"/>
              </a:ext>
            </a:extLst>
          </p:cNvPr>
          <p:cNvSpPr txBox="1"/>
          <p:nvPr/>
        </p:nvSpPr>
        <p:spPr>
          <a:xfrm>
            <a:off x="5061534" y="2793580"/>
            <a:ext cx="3749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Tuition Rankings – Public 4-Year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9BA3-5291-4CB4-9E52-AABADD40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E8E708-F95A-495D-9C48-4BA80A34A576}"/>
              </a:ext>
            </a:extLst>
          </p:cNvPr>
          <p:cNvSpPr txBox="1"/>
          <p:nvPr/>
        </p:nvSpPr>
        <p:spPr>
          <a:xfrm>
            <a:off x="4984313" y="3557945"/>
            <a:ext cx="1759535" cy="121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72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22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9E80E97-1CA4-46A1-911D-6BD270034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4" y="4666249"/>
            <a:ext cx="1280160" cy="128016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8B65339-9F2C-493B-A2F4-4794EA229B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6798" y="1821395"/>
            <a:ext cx="1188720" cy="1188720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19AD6275-5B73-4563-B3AA-D454BDE624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00" y="3137784"/>
            <a:ext cx="1280160" cy="1280160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CB2EB179-C5D6-4018-81EC-4EA3E823E2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37" y="3226302"/>
            <a:ext cx="1280160" cy="12801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3AFC5FE-EA67-4606-84CD-10AED31899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17" y="4666249"/>
            <a:ext cx="1371600" cy="1371600"/>
          </a:xfrm>
          <a:prstGeom prst="rect">
            <a:avLst/>
          </a:prstGeom>
        </p:spPr>
      </p:pic>
      <p:pic>
        <p:nvPicPr>
          <p:cNvPr id="24" name="Picture 23" descr="A picture containing chart&#10;&#10;Description automatically generated">
            <a:extLst>
              <a:ext uri="{FF2B5EF4-FFF2-40B4-BE49-F238E27FC236}">
                <a16:creationId xmlns:a16="http://schemas.microsoft.com/office/drawing/2014/main" id="{0E052E06-7AE3-4DE0-996D-1DEE1D74B0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43" y="1508693"/>
            <a:ext cx="1645920" cy="1645920"/>
          </a:xfrm>
          <a:prstGeom prst="rect">
            <a:avLst/>
          </a:prstGeom>
        </p:spPr>
      </p:pic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4C79F3F7-3132-463B-AB4D-9A6C26A116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666249"/>
            <a:ext cx="1371600" cy="1371600"/>
          </a:xfrm>
          <a:prstGeom prst="rect">
            <a:avLst/>
          </a:prstGeom>
        </p:spPr>
      </p:pic>
      <p:pic>
        <p:nvPicPr>
          <p:cNvPr id="27" name="Picture 26" descr="A picture containing logo&#10;&#10;Description automatically generated">
            <a:extLst>
              <a:ext uri="{FF2B5EF4-FFF2-40B4-BE49-F238E27FC236}">
                <a16:creationId xmlns:a16="http://schemas.microsoft.com/office/drawing/2014/main" id="{EB74548A-EE7C-4791-80B0-FE94FECAD1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956" y="1660073"/>
            <a:ext cx="1371600" cy="1371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9FCA5A-F59E-47FB-B67B-A5A962E2811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729955"/>
            <a:ext cx="1371600" cy="1371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5C440A3-2AA4-4C9B-ABD1-8526829D714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474" y="4632194"/>
            <a:ext cx="1371600" cy="1371600"/>
          </a:xfrm>
          <a:prstGeom prst="rect">
            <a:avLst/>
          </a:prstGeom>
        </p:spPr>
      </p:pic>
      <p:pic>
        <p:nvPicPr>
          <p:cNvPr id="30" name="Picture 29" descr="A picture containing text, outdoor, sign, gear&#10;&#10;Description automatically generated">
            <a:extLst>
              <a:ext uri="{FF2B5EF4-FFF2-40B4-BE49-F238E27FC236}">
                <a16:creationId xmlns:a16="http://schemas.microsoft.com/office/drawing/2014/main" id="{9C1C12BC-5F74-4754-85FD-B349A3006CF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75910"/>
            <a:ext cx="1371600" cy="1371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0C118AE-E6C1-48A9-B20E-DF2CF6A52C6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956" y="3175910"/>
            <a:ext cx="1371600" cy="1371600"/>
          </a:xfrm>
          <a:prstGeom prst="rect">
            <a:avLst/>
          </a:prstGeom>
        </p:spPr>
      </p:pic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24246916-E9D5-4C88-8C86-53D7D0F32DB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57" y="4656363"/>
            <a:ext cx="1371600" cy="1371600"/>
          </a:xfrm>
          <a:prstGeom prst="rect">
            <a:avLst/>
          </a:prstGeom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E932C18D-05C6-48E4-AABC-5F32C5E9A66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474" y="1694338"/>
            <a:ext cx="1371600" cy="13716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16196BB-6601-4907-97F4-DCFB90938DF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951">
            <a:off x="5669474" y="3175910"/>
            <a:ext cx="1371600" cy="1371600"/>
          </a:xfrm>
          <a:prstGeom prst="rect">
            <a:avLst/>
          </a:prstGeom>
        </p:spPr>
      </p:pic>
      <p:sp>
        <p:nvSpPr>
          <p:cNvPr id="35" name="Title 11">
            <a:extLst>
              <a:ext uri="{FF2B5EF4-FFF2-40B4-BE49-F238E27FC236}">
                <a16:creationId xmlns:a16="http://schemas.microsoft.com/office/drawing/2014/main" id="{9D0A2EEA-A039-4364-AF1E-5BAA7CBBFA9D}"/>
              </a:ext>
            </a:extLst>
          </p:cNvPr>
          <p:cNvSpPr txBox="1">
            <a:spLocks/>
          </p:cNvSpPr>
          <p:nvPr/>
        </p:nvSpPr>
        <p:spPr>
          <a:xfrm>
            <a:off x="0" y="622782"/>
            <a:ext cx="9144000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Montserrat ExtraBold" pitchFamily="2" charset="77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0" dirty="0">
                <a:latin typeface="+mj-lt"/>
              </a:rPr>
              <a:t>By the accolades…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7612B-5DCE-4A48-8211-D2DFD747A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B4CD6B-BCFB-9A43-8DF1-AD6D3AB9F9F9}"/>
              </a:ext>
            </a:extLst>
          </p:cNvPr>
          <p:cNvSpPr txBox="1"/>
          <p:nvPr/>
        </p:nvSpPr>
        <p:spPr>
          <a:xfrm>
            <a:off x="0" y="215457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Equitable access to</a:t>
            </a:r>
          </a:p>
          <a:p>
            <a:pPr algn="ctr"/>
            <a:r>
              <a:rPr lang="en-US" sz="48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affordable &amp; quality education…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A313A-7E24-4FD2-A2B7-C2E87093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1516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117F975-9026-4A17-BEB9-1047C4774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724707"/>
              </p:ext>
            </p:extLst>
          </p:nvPr>
        </p:nvGraphicFramePr>
        <p:xfrm>
          <a:off x="730988" y="2560325"/>
          <a:ext cx="7682024" cy="350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4">
            <a:extLst>
              <a:ext uri="{FF2B5EF4-FFF2-40B4-BE49-F238E27FC236}">
                <a16:creationId xmlns:a16="http://schemas.microsoft.com/office/drawing/2014/main" id="{BCE3F4D6-5E34-4C7C-9ED3-E2BB81CE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0075"/>
            <a:ext cx="9144000" cy="1054250"/>
          </a:xfrm>
        </p:spPr>
        <p:txBody>
          <a:bodyPr>
            <a:normAutofit/>
          </a:bodyPr>
          <a:lstStyle/>
          <a:p>
            <a:pPr algn="ctr"/>
            <a:r>
              <a:rPr lang="en-US" sz="4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Access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AB0372-96CE-495F-B57A-8A2B799B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5801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9" y="6079425"/>
            <a:ext cx="3264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Comparisons use the most recently available data.</a:t>
            </a:r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802068"/>
              </p:ext>
            </p:extLst>
          </p:nvPr>
        </p:nvGraphicFramePr>
        <p:xfrm>
          <a:off x="352690" y="2573609"/>
          <a:ext cx="4085229" cy="3303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9D0E8435-5A68-41A6-B5F9-73C3BD5DF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68" y="640075"/>
            <a:ext cx="7756263" cy="1054250"/>
          </a:xfrm>
        </p:spPr>
        <p:txBody>
          <a:bodyPr>
            <a:normAutofit/>
          </a:bodyPr>
          <a:lstStyle/>
          <a:p>
            <a:pPr algn="ctr"/>
            <a:r>
              <a:rPr lang="en-US" sz="4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Access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E2FCDDA-38FD-4D78-BAA9-8DE38CA03C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879748"/>
              </p:ext>
            </p:extLst>
          </p:nvPr>
        </p:nvGraphicFramePr>
        <p:xfrm>
          <a:off x="4569673" y="2573610"/>
          <a:ext cx="4221637" cy="3303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BF0F5-351A-44CA-9A77-55221A4E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409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571996" y="6078560"/>
            <a:ext cx="3264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Comparisons use the most recently available data.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-304800" y="1241504"/>
            <a:ext cx="0" cy="347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F10D4E77-304D-46B3-BA31-CCA4D0287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9440"/>
            <a:ext cx="9143993" cy="1054250"/>
          </a:xfrm>
        </p:spPr>
        <p:txBody>
          <a:bodyPr>
            <a:normAutofit/>
          </a:bodyPr>
          <a:lstStyle/>
          <a:p>
            <a:r>
              <a:rPr lang="en-US" sz="4800" b="0" dirty="0">
                <a:latin typeface="+mj-lt"/>
              </a:rPr>
              <a:t>Affordable Access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990899955"/>
              </p:ext>
            </p:extLst>
          </p:nvPr>
        </p:nvGraphicFramePr>
        <p:xfrm>
          <a:off x="467833" y="2324910"/>
          <a:ext cx="8070377" cy="3858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16893-3F71-4B20-8682-B8B54E1C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687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St. Mary Colors">
      <a:dk1>
        <a:sysClr val="windowText" lastClr="000000"/>
      </a:dk1>
      <a:lt1>
        <a:sysClr val="window" lastClr="FFFFFF"/>
      </a:lt1>
      <a:dk2>
        <a:srgbClr val="00205C"/>
      </a:dk2>
      <a:lt2>
        <a:srgbClr val="847870"/>
      </a:lt2>
      <a:accent1>
        <a:srgbClr val="F9E0A4"/>
      </a:accent1>
      <a:accent2>
        <a:srgbClr val="FFB81D"/>
      </a:accent2>
      <a:accent3>
        <a:srgbClr val="B7814F"/>
      </a:accent3>
      <a:accent4>
        <a:srgbClr val="0099A8"/>
      </a:accent4>
      <a:accent5>
        <a:srgbClr val="007935"/>
      </a:accent5>
      <a:accent6>
        <a:srgbClr val="D13238"/>
      </a:accent6>
      <a:hlink>
        <a:srgbClr val="CC9900"/>
      </a:hlink>
      <a:folHlink>
        <a:srgbClr val="FFFFFF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AC88BD01D0E428BF76ED396EF1FDB" ma:contentTypeVersion="1" ma:contentTypeDescription="Create a new document." ma:contentTypeScope="" ma:versionID="aa63d604bac66fb2e6ed7e3f4c3d10f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dcc10a156eb2aa295318eab019ded2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5E23ED-4E26-4618-9B7F-B2582D986759}"/>
</file>

<file path=customXml/itemProps2.xml><?xml version="1.0" encoding="utf-8"?>
<ds:datastoreItem xmlns:ds="http://schemas.openxmlformats.org/officeDocument/2006/customXml" ds:itemID="{DB4F55E2-83AF-4117-9AE3-28ABCCDEC39A}"/>
</file>

<file path=customXml/itemProps3.xml><?xml version="1.0" encoding="utf-8"?>
<ds:datastoreItem xmlns:ds="http://schemas.openxmlformats.org/officeDocument/2006/customXml" ds:itemID="{84724864-3B06-43FF-9B52-53EDB2147B0C}"/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10098</TotalTime>
  <Words>478</Words>
  <Application>Microsoft Office PowerPoint</Application>
  <PresentationFormat>On-screen Show (4:3)</PresentationFormat>
  <Paragraphs>165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Baskerville Old Face</vt:lpstr>
      <vt:lpstr>Book Antiqua</vt:lpstr>
      <vt:lpstr>Calibri</vt:lpstr>
      <vt:lpstr>Montserrat ExtraBold</vt:lpstr>
      <vt:lpstr>Roboto</vt:lpstr>
      <vt:lpstr>Times New Roman</vt:lpstr>
      <vt:lpstr>Wingdings</vt:lpstr>
      <vt:lpstr>Hardcover</vt:lpstr>
      <vt:lpstr>PowerPoint Presentation</vt:lpstr>
      <vt:lpstr>We are…</vt:lpstr>
      <vt:lpstr>By the numbers… </vt:lpstr>
      <vt:lpstr>By the numbers… </vt:lpstr>
      <vt:lpstr>PowerPoint Presentation</vt:lpstr>
      <vt:lpstr>PowerPoint Presentation</vt:lpstr>
      <vt:lpstr>Access</vt:lpstr>
      <vt:lpstr>Access</vt:lpstr>
      <vt:lpstr>Affordable Access</vt:lpstr>
      <vt:lpstr>Affordable Access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Affordable Access to Quality</vt:lpstr>
      <vt:lpstr>Equitable Affordable Access to Quality</vt:lpstr>
      <vt:lpstr>PowerPoint Presentation</vt:lpstr>
      <vt:lpstr>Student Success</vt:lpstr>
      <vt:lpstr>Equitable  Student Success</vt:lpstr>
      <vt:lpstr>FY23 Budget Request</vt:lpstr>
      <vt:lpstr>FY23 Capital Budget Request</vt:lpstr>
      <vt:lpstr>Thank You!</vt:lpstr>
      <vt:lpstr>COVID-19 FY21 Impact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SMCM Budget Presentation</dc:title>
  <dc:creator>cc</dc:creator>
  <cp:lastModifiedBy>Reiner,  Anthony</cp:lastModifiedBy>
  <cp:revision>249</cp:revision>
  <dcterms:created xsi:type="dcterms:W3CDTF">2016-08-16T00:41:31Z</dcterms:created>
  <dcterms:modified xsi:type="dcterms:W3CDTF">2021-09-20T13:18:10Z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0x010100254AC88BD01D0E428BF76ED396EF1FDB</vt:lpwstr>
  </property>
</Properties>
</file>