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drawings/drawing3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5"/>
  </p:notesMasterIdLst>
  <p:handoutMasterIdLst>
    <p:handoutMasterId r:id="rId36"/>
  </p:handoutMasterIdLst>
  <p:sldIdLst>
    <p:sldId id="256" r:id="rId3"/>
    <p:sldId id="260" r:id="rId4"/>
    <p:sldId id="510" r:id="rId5"/>
    <p:sldId id="259" r:id="rId6"/>
    <p:sldId id="500" r:id="rId7"/>
    <p:sldId id="303" r:id="rId8"/>
    <p:sldId id="491" r:id="rId9"/>
    <p:sldId id="273" r:id="rId10"/>
    <p:sldId id="506" r:id="rId11"/>
    <p:sldId id="261" r:id="rId12"/>
    <p:sldId id="505" r:id="rId13"/>
    <p:sldId id="302" r:id="rId14"/>
    <p:sldId id="504" r:id="rId15"/>
    <p:sldId id="507" r:id="rId16"/>
    <p:sldId id="308" r:id="rId17"/>
    <p:sldId id="508" r:id="rId18"/>
    <p:sldId id="513" r:id="rId19"/>
    <p:sldId id="311" r:id="rId20"/>
    <p:sldId id="499" r:id="rId21"/>
    <p:sldId id="313" r:id="rId22"/>
    <p:sldId id="494" r:id="rId23"/>
    <p:sldId id="480" r:id="rId24"/>
    <p:sldId id="479" r:id="rId25"/>
    <p:sldId id="481" r:id="rId26"/>
    <p:sldId id="511" r:id="rId27"/>
    <p:sldId id="515" r:id="rId28"/>
    <p:sldId id="517" r:id="rId29"/>
    <p:sldId id="487" r:id="rId30"/>
    <p:sldId id="482" r:id="rId31"/>
    <p:sldId id="478" r:id="rId32"/>
    <p:sldId id="483" r:id="rId33"/>
    <p:sldId id="488" r:id="rId3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038"/>
    <a:srgbClr val="FFD966"/>
    <a:srgbClr val="FFD356"/>
    <a:srgbClr val="FFFFFF"/>
    <a:srgbClr val="FFD457"/>
    <a:srgbClr val="EC1F24"/>
    <a:srgbClr val="7030A0"/>
    <a:srgbClr val="0070C0"/>
    <a:srgbClr val="FFC000"/>
    <a:srgbClr val="DA1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1940C1-5B63-4DA3-AB6C-E176D602DED1}" v="1" dt="2020-09-22T02:36:25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2965" autoAdjust="0"/>
  </p:normalViewPr>
  <p:slideViewPr>
    <p:cSldViewPr snapToGrid="0">
      <p:cViewPr varScale="1">
        <p:scale>
          <a:sx n="69" d="100"/>
          <a:sy n="69" d="100"/>
        </p:scale>
        <p:origin x="10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MICUADN500\Data\Research%20&amp;%20Policy%20Analysis\Data%20Book\2018\Graphics\2014%20default%20rate%20char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95216432782805E-2"/>
          <c:y val="0.10125133866164612"/>
          <c:w val="0.8017701720480539"/>
          <c:h val="0.80818838475904675"/>
        </c:manualLayout>
      </c:layout>
      <c:lineChart>
        <c:grouping val="standard"/>
        <c:varyColors val="0"/>
        <c:ser>
          <c:idx val="0"/>
          <c:order val="0"/>
          <c:tx>
            <c:strRef>
              <c:f>'Sheet1 (2)'!$A$12</c:f>
              <c:strCache>
                <c:ptCount val="1"/>
                <c:pt idx="0">
                  <c:v>All Students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'Sheet1 (2)'!$B$11:$P$11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'Sheet1 (2)'!$B$12:$P$12</c:f>
              <c:numCache>
                <c:formatCode>General</c:formatCode>
                <c:ptCount val="15"/>
                <c:pt idx="0">
                  <c:v>49195</c:v>
                </c:pt>
                <c:pt idx="1">
                  <c:v>50557</c:v>
                </c:pt>
                <c:pt idx="2">
                  <c:v>50969</c:v>
                </c:pt>
                <c:pt idx="3">
                  <c:v>51043</c:v>
                </c:pt>
                <c:pt idx="4">
                  <c:v>50451</c:v>
                </c:pt>
                <c:pt idx="5">
                  <c:v>50490</c:v>
                </c:pt>
                <c:pt idx="6">
                  <c:v>51146</c:v>
                </c:pt>
                <c:pt idx="7">
                  <c:v>51841</c:v>
                </c:pt>
                <c:pt idx="8">
                  <c:v>52705</c:v>
                </c:pt>
                <c:pt idx="9">
                  <c:v>53187</c:v>
                </c:pt>
                <c:pt idx="10" formatCode="0">
                  <c:v>53014.133333333302</c:v>
                </c:pt>
                <c:pt idx="11" formatCode="0">
                  <c:v>53351.539393939311</c:v>
                </c:pt>
                <c:pt idx="12" formatCode="0">
                  <c:v>53688.945454545435</c:v>
                </c:pt>
                <c:pt idx="13" formatCode="0">
                  <c:v>54026.351515151444</c:v>
                </c:pt>
                <c:pt idx="14" formatCode="0">
                  <c:v>54363.757575757569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43-4D30-8C11-40BFF9A40A7F}"/>
            </c:ext>
          </c:extLst>
        </c:ser>
        <c:ser>
          <c:idx val="1"/>
          <c:order val="1"/>
          <c:tx>
            <c:strRef>
              <c:f>'Sheet1 (2)'!$A$13</c:f>
              <c:strCache>
                <c:ptCount val="1"/>
                <c:pt idx="0">
                  <c:v>U/G Students</c:v>
                </c:pt>
              </c:strCache>
            </c:strRef>
          </c:tx>
          <c:cat>
            <c:numRef>
              <c:f>'Sheet1 (2)'!$B$11:$P$11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'Sheet1 (2)'!$B$13:$P$13</c:f>
              <c:numCache>
                <c:formatCode>General</c:formatCode>
                <c:ptCount val="15"/>
                <c:pt idx="0">
                  <c:v>25293</c:v>
                </c:pt>
                <c:pt idx="1">
                  <c:v>25939</c:v>
                </c:pt>
                <c:pt idx="2">
                  <c:v>26839</c:v>
                </c:pt>
                <c:pt idx="3">
                  <c:v>26982</c:v>
                </c:pt>
                <c:pt idx="4">
                  <c:v>26865</c:v>
                </c:pt>
                <c:pt idx="5">
                  <c:v>26904</c:v>
                </c:pt>
                <c:pt idx="6">
                  <c:v>26363</c:v>
                </c:pt>
                <c:pt idx="7">
                  <c:v>25570</c:v>
                </c:pt>
                <c:pt idx="8">
                  <c:v>25314</c:v>
                </c:pt>
                <c:pt idx="9">
                  <c:v>25017</c:v>
                </c:pt>
                <c:pt idx="10" formatCode="0">
                  <c:v>25607.866666666698</c:v>
                </c:pt>
                <c:pt idx="11" formatCode="0">
                  <c:v>25516.824242424249</c:v>
                </c:pt>
                <c:pt idx="12" formatCode="0">
                  <c:v>25425.781818181829</c:v>
                </c:pt>
                <c:pt idx="13" formatCode="0">
                  <c:v>25334.73939393941</c:v>
                </c:pt>
                <c:pt idx="14" formatCode="0">
                  <c:v>25243.69696969699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43-4D30-8C11-40BFF9A40A7F}"/>
            </c:ext>
          </c:extLst>
        </c:ser>
        <c:ser>
          <c:idx val="2"/>
          <c:order val="2"/>
          <c:tx>
            <c:strRef>
              <c:f>'Sheet1 (2)'!$A$14</c:f>
              <c:strCache>
                <c:ptCount val="1"/>
                <c:pt idx="0">
                  <c:v>Grad Students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ln>
                <a:solidFill>
                  <a:srgbClr val="00B050"/>
                </a:solidFill>
              </a:ln>
            </c:spPr>
          </c:marker>
          <c:cat>
            <c:numRef>
              <c:f>'Sheet1 (2)'!$B$11:$P$11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'Sheet1 (2)'!$B$14:$P$14</c:f>
              <c:numCache>
                <c:formatCode>General</c:formatCode>
                <c:ptCount val="15"/>
                <c:pt idx="0">
                  <c:v>23902</c:v>
                </c:pt>
                <c:pt idx="1">
                  <c:v>24618</c:v>
                </c:pt>
                <c:pt idx="2">
                  <c:v>24130</c:v>
                </c:pt>
                <c:pt idx="3">
                  <c:v>24061</c:v>
                </c:pt>
                <c:pt idx="4">
                  <c:v>23586</c:v>
                </c:pt>
                <c:pt idx="5">
                  <c:v>23586</c:v>
                </c:pt>
                <c:pt idx="6">
                  <c:v>24783</c:v>
                </c:pt>
                <c:pt idx="7">
                  <c:v>26271</c:v>
                </c:pt>
                <c:pt idx="8">
                  <c:v>27391</c:v>
                </c:pt>
                <c:pt idx="9">
                  <c:v>28170</c:v>
                </c:pt>
                <c:pt idx="10" formatCode="0">
                  <c:v>27406.266666666721</c:v>
                </c:pt>
                <c:pt idx="11" formatCode="0">
                  <c:v>27834.715151515207</c:v>
                </c:pt>
                <c:pt idx="12" formatCode="0">
                  <c:v>28263.163636363694</c:v>
                </c:pt>
                <c:pt idx="13" formatCode="0">
                  <c:v>28691.61212121218</c:v>
                </c:pt>
                <c:pt idx="14" formatCode="0">
                  <c:v>29120.060606060666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43-4D30-8C11-40BFF9A40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147200"/>
        <c:axId val="144149120"/>
      </c:lineChart>
      <c:catAx>
        <c:axId val="14414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4149120"/>
        <c:crosses val="autoZero"/>
        <c:auto val="1"/>
        <c:lblAlgn val="ctr"/>
        <c:lblOffset val="100"/>
        <c:noMultiLvlLbl val="0"/>
      </c:catAx>
      <c:valAx>
        <c:axId val="1441491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441472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6623538569722058"/>
          <c:y val="0.38220924308252779"/>
          <c:w val="0.12666326497699373"/>
          <c:h val="0.12603797123683416"/>
        </c:manualLayout>
      </c:layout>
      <c:overlay val="0"/>
      <c:txPr>
        <a:bodyPr/>
        <a:lstStyle/>
        <a:p>
          <a:pPr>
            <a:defRPr sz="900" baseline="0"/>
          </a:pPr>
          <a:endParaRPr lang="en-US"/>
        </a:p>
      </c:txPr>
    </c:legend>
    <c:plotVisOnly val="1"/>
    <c:dispBlanksAs val="span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220080690556632E-2"/>
          <c:y val="7.7832628343683111E-2"/>
          <c:w val="0.86433765512446381"/>
          <c:h val="0.7387920813295658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746432"/>
        <c:axId val="215747968"/>
      </c:barChart>
      <c:catAx>
        <c:axId val="215746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5747968"/>
        <c:crosses val="autoZero"/>
        <c:auto val="1"/>
        <c:lblAlgn val="ctr"/>
        <c:lblOffset val="100"/>
        <c:noMultiLvlLbl val="0"/>
      </c:catAx>
      <c:valAx>
        <c:axId val="21574796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157464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5183720975402769"/>
          <c:y val="9.2162834441990707E-2"/>
          <c:w val="0.38008121882017559"/>
          <c:h val="5.6251147618893313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456951077836578E-2"/>
          <c:y val="8.1438918546849093E-2"/>
          <c:w val="0.88950661904966799"/>
          <c:h val="0.711055962611620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3D41-40FC-8615-EEF8D5A487AB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3D41-40FC-8615-EEF8D5A487AB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3D41-40FC-8615-EEF8D5A487AB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3D41-40FC-8615-EEF8D5A487AB}"/>
              </c:ext>
            </c:extLst>
          </c:dPt>
          <c:dPt>
            <c:idx val="5"/>
            <c:invertIfNegative val="0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9-3D41-40FC-8615-EEF8D5A487AB}"/>
              </c:ext>
            </c:extLst>
          </c:dPt>
          <c:dLbls>
            <c:dLbl>
              <c:idx val="0"/>
              <c:layout>
                <c:manualLayout>
                  <c:x val="-2.6233008098923917E-17"/>
                  <c:y val="6.77944749104389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41-40FC-8615-EEF8D5A487AB}"/>
                </c:ext>
              </c:extLst>
            </c:dLbl>
            <c:dLbl>
              <c:idx val="1"/>
              <c:layout>
                <c:manualLayout>
                  <c:x val="-5.2466016197847834E-17"/>
                  <c:y val="1.016917123656586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41-40FC-8615-EEF8D5A487AB}"/>
                </c:ext>
              </c:extLst>
            </c:dLbl>
            <c:dLbl>
              <c:idx val="2"/>
              <c:layout>
                <c:manualLayout>
                  <c:x val="0"/>
                  <c:y val="3.389723745521899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41-40FC-8615-EEF8D5A487AB}"/>
                </c:ext>
              </c:extLst>
            </c:dLbl>
            <c:dLbl>
              <c:idx val="3"/>
              <c:layout>
                <c:manualLayout>
                  <c:x val="0"/>
                  <c:y val="1.01691712365658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41-40FC-8615-EEF8D5A487AB}"/>
                </c:ext>
              </c:extLst>
            </c:dLbl>
            <c:dLbl>
              <c:idx val="4"/>
              <c:layout>
                <c:manualLayout>
                  <c:x val="2.8618157612586613E-3"/>
                  <c:y val="1.01691712365658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D41-40FC-8615-EEF8D5A487A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All higher education nationally</c:v>
                </c:pt>
                <c:pt idx="1">
                  <c:v>For-profit nationally</c:v>
                </c:pt>
                <c:pt idx="2">
                  <c:v>Public four-year nationally</c:v>
                </c:pt>
                <c:pt idx="3">
                  <c:v>Independent four-year nationally</c:v>
                </c:pt>
                <c:pt idx="4">
                  <c:v>MICUA Institutions</c:v>
                </c:pt>
              </c:strCache>
            </c:strRef>
          </c:cat>
          <c:val>
            <c:numRef>
              <c:f>Sheet1!$B$3:$B$7</c:f>
              <c:numCache>
                <c:formatCode>0.0%</c:formatCode>
                <c:ptCount val="5"/>
                <c:pt idx="0">
                  <c:v>0.12</c:v>
                </c:pt>
                <c:pt idx="1">
                  <c:v>0.16</c:v>
                </c:pt>
                <c:pt idx="2">
                  <c:v>0.08</c:v>
                </c:pt>
                <c:pt idx="3">
                  <c:v>7.0000000000000007E-2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41-40FC-8615-EEF8D5A48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785792"/>
        <c:axId val="170869504"/>
      </c:barChart>
      <c:catAx>
        <c:axId val="1707857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70869504"/>
        <c:crosses val="autoZero"/>
        <c:auto val="1"/>
        <c:lblAlgn val="ctr"/>
        <c:lblOffset val="100"/>
        <c:noMultiLvlLbl val="0"/>
      </c:catAx>
      <c:valAx>
        <c:axId val="170869504"/>
        <c:scaling>
          <c:orientation val="minMax"/>
          <c:max val="0.18000000000000002"/>
        </c:scaling>
        <c:delete val="0"/>
        <c:axPos val="l"/>
        <c:majorGridlines>
          <c:spPr>
            <a:ln>
              <a:solidFill>
                <a:srgbClr val="4472C4">
                  <a:shade val="50000"/>
                  <a:alpha val="26000"/>
                </a:srgbClr>
              </a:solidFill>
            </a:ln>
          </c:spPr>
        </c:majorGridlines>
        <c:numFmt formatCode="0.0%" sourceLinked="1"/>
        <c:majorTickMark val="out"/>
        <c:minorTickMark val="none"/>
        <c:tickLblPos val="nextTo"/>
        <c:crossAx val="1707857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0.63392</cdr:x>
      <cdr:y>0.09692</cdr:y>
    </cdr:from>
    <cdr:to>
      <cdr:x>0.63393</cdr:x>
      <cdr:y>0.90308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DB06748-8246-49C7-BB96-E603989B8C2D}"/>
            </a:ext>
          </a:extLst>
        </cdr:cNvPr>
        <cdr:cNvCxnSpPr/>
      </cdr:nvCxnSpPr>
      <cdr:spPr>
        <a:xfrm xmlns:a="http://schemas.openxmlformats.org/drawingml/2006/main" flipH="1" flipV="1">
          <a:off x="5545611" y="494405"/>
          <a:ext cx="87" cy="411236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0.63493</cdr:x>
      <cdr:y>0.65641</cdr:y>
    </cdr:from>
    <cdr:to>
      <cdr:x>0.81597</cdr:x>
      <cdr:y>0.73145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554455" y="3348473"/>
          <a:ext cx="1583751" cy="382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/>
            <a:t>Projected</a:t>
          </a:r>
        </a:p>
      </cdr:txBody>
    </cdr:sp>
  </cdr:relSizeAnchor>
  <cdr:relSizeAnchor xmlns:cdr="http://schemas.openxmlformats.org/drawingml/2006/chartDrawing">
    <cdr:from>
      <cdr:x>0.08226</cdr:x>
      <cdr:y>0.96462</cdr:y>
    </cdr:from>
    <cdr:to>
      <cdr:x>0.34411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27075" y="5972174"/>
          <a:ext cx="231457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0.04786</cdr:x>
      <cdr:y>0.93058</cdr:y>
    </cdr:from>
    <cdr:to>
      <cdr:x>0.41678</cdr:x>
      <cdr:y>0.97664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113" y="5202036"/>
          <a:ext cx="2020565" cy="2574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50E4BF8-8F96-4085-9085-F5FA2316B56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160255" y="0"/>
          <a:ext cx="6183984" cy="4841043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0.04383</cdr:x>
      <cdr:y>0.934</cdr:y>
    </cdr:from>
    <cdr:to>
      <cdr:x>0.36257</cdr:x>
      <cdr:y>0.96442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5623" y="5142085"/>
          <a:ext cx="2222351" cy="167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/>
            <a:t>Source: U.S. Department of Education </a:t>
          </a:r>
        </a:p>
      </cdr:txBody>
    </cdr:sp>
  </cdr:relSizeAnchor>
  <cdr:relSizeAnchor xmlns:cdr="http://schemas.openxmlformats.org/drawingml/2006/chartDrawing">
    <cdr:from>
      <cdr:x>0.30874</cdr:x>
      <cdr:y>0.91909</cdr:y>
    </cdr:from>
    <cdr:to>
      <cdr:x>0.89481</cdr:x>
      <cdr:y>0.95851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52650" y="4219576"/>
          <a:ext cx="4086225" cy="180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0.11066</cdr:x>
      <cdr:y>0.87352</cdr:y>
    </cdr:from>
    <cdr:to>
      <cdr:x>0.92486</cdr:x>
      <cdr:y>0.94098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71525" y="4933950"/>
          <a:ext cx="56769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BAFCF7-1A88-4C5C-8112-F35EF7E238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3962400" cy="344091"/>
          </a:xfrm>
          <a:prstGeom prst="rect">
            <a:avLst/>
          </a:prstGeom>
        </p:spPr>
        <p:txBody>
          <a:bodyPr vert="horz" lIns="90099" tIns="45049" rIns="90099" bIns="4504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B77F5-5D6C-4AC3-8314-A8464DDB9B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3"/>
            <a:ext cx="3962400" cy="344091"/>
          </a:xfrm>
          <a:prstGeom prst="rect">
            <a:avLst/>
          </a:prstGeom>
        </p:spPr>
        <p:txBody>
          <a:bodyPr vert="horz" lIns="90099" tIns="45049" rIns="90099" bIns="45049" rtlCol="0"/>
          <a:lstStyle>
            <a:lvl1pPr algn="r">
              <a:defRPr sz="1300"/>
            </a:lvl1pPr>
          </a:lstStyle>
          <a:p>
            <a:fld id="{2F8BE274-F000-4E9D-BDB1-BF9147F42EA6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D50BF-6640-4CBB-99B7-5E123F311D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1"/>
            <a:ext cx="3962400" cy="344090"/>
          </a:xfrm>
          <a:prstGeom prst="rect">
            <a:avLst/>
          </a:prstGeom>
        </p:spPr>
        <p:txBody>
          <a:bodyPr vert="horz" lIns="90099" tIns="45049" rIns="90099" bIns="4504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32968-17AD-40E7-ADE4-F9F02A27E9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1"/>
            <a:ext cx="3962400" cy="344090"/>
          </a:xfrm>
          <a:prstGeom prst="rect">
            <a:avLst/>
          </a:prstGeom>
        </p:spPr>
        <p:txBody>
          <a:bodyPr vert="horz" lIns="90099" tIns="45049" rIns="90099" bIns="45049" rtlCol="0" anchor="b"/>
          <a:lstStyle>
            <a:lvl1pPr algn="r">
              <a:defRPr sz="1300"/>
            </a:lvl1pPr>
          </a:lstStyle>
          <a:p>
            <a:fld id="{90C8DCDE-D9F2-46CB-8FE5-2D8555CF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2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962400" cy="344091"/>
          </a:xfrm>
          <a:prstGeom prst="rect">
            <a:avLst/>
          </a:prstGeom>
        </p:spPr>
        <p:txBody>
          <a:bodyPr vert="horz" lIns="90099" tIns="45049" rIns="90099" bIns="4504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3"/>
            <a:ext cx="3962400" cy="344091"/>
          </a:xfrm>
          <a:prstGeom prst="rect">
            <a:avLst/>
          </a:prstGeom>
        </p:spPr>
        <p:txBody>
          <a:bodyPr vert="horz" lIns="90099" tIns="45049" rIns="90099" bIns="45049" rtlCol="0"/>
          <a:lstStyle>
            <a:lvl1pPr algn="r">
              <a:defRPr sz="1300"/>
            </a:lvl1pPr>
          </a:lstStyle>
          <a:p>
            <a:fld id="{2FDCA5CB-0D34-46B1-955E-BA4B3CA84022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99" tIns="45049" rIns="90099" bIns="450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0099" tIns="45049" rIns="90099" bIns="450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1"/>
            <a:ext cx="3962400" cy="344090"/>
          </a:xfrm>
          <a:prstGeom prst="rect">
            <a:avLst/>
          </a:prstGeom>
        </p:spPr>
        <p:txBody>
          <a:bodyPr vert="horz" lIns="90099" tIns="45049" rIns="90099" bIns="4504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1"/>
            <a:ext cx="3962400" cy="344090"/>
          </a:xfrm>
          <a:prstGeom prst="rect">
            <a:avLst/>
          </a:prstGeom>
        </p:spPr>
        <p:txBody>
          <a:bodyPr vert="horz" lIns="90099" tIns="45049" rIns="90099" bIns="45049" rtlCol="0" anchor="b"/>
          <a:lstStyle>
            <a:lvl1pPr algn="r">
              <a:defRPr sz="1300"/>
            </a:lvl1pPr>
          </a:lstStyle>
          <a:p>
            <a:fld id="{2B1133C3-9426-471E-B23D-CA9EDC3F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McDaniel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Johns Hopkins University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7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Hood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0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95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Goucher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02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4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Mount St. Mary’s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9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https://www.payscale.com/college-salary-report/best-schools-by-state/all-bachelors/maryland?orderBy=midCareerMedianPay&amp;ascending=false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65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44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Notre Dame of Maryland University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Hood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75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Capitol Technology University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93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Hood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2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Only $31 million of the $90 million CRF funding has been allocated to date. The chart assumes the unallocated amount will support public four-year institutions, but a small portion will likely be allocated to Baltimore City Community College.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66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42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9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16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36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5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9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Hood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9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0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six institutions with no public institution in that county: Hood College, McDaniel College, Mount St. Mary’s University, St. John’s College, Washington Adventist University, and Washington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65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28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Loyola University Maryland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56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99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9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133C3-9426-471E-B23D-CA9EDC3F3A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9FC9-0AFF-4469-A3AC-7A47DA8D6452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4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C66D-B6B9-4F31-843D-6C44D66E7363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7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A9FC-FD64-4EDD-A73B-22F273229BB9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6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0BCB-6E88-43CC-8FA3-E4A4F35247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7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7B80-1F88-4B81-9A50-89B1B8FCE1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76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5A6-61D2-42F4-90CE-01402AB0C4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2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F8698-03A2-4DDE-9BC1-7602CA0127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2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823-E526-4279-A7A3-7AA64B560B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0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8FA8-792D-4DC4-AF53-DAFE07DC3C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80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783-3F27-46A4-B324-D12C275174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76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F84B8-12AE-447B-AA32-3F7804193E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5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333A-11DF-45E3-8487-EBAF0842F496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1B7CB-B921-4E68-96E7-1F4C8E0C9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75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98B9-B0FB-4C58-BDDD-05247EBD66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87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9E9E-0B6B-4587-A65C-028AF07946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5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B591-CCEE-4A9E-A1AE-B2AF185BCC6A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46C-F966-46F1-AF36-A5A683F4F486}" type="datetime1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1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2E3D-9379-47AF-B96E-62C8787FB169}" type="datetime1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F099-6295-4CF3-8AA1-0C21B61A9AA6}" type="datetime1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0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064E-AF46-45ED-B3B3-EE2D53F327DD}" type="datetime1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C9EC-3BEF-48C8-93E8-5C7876D87944}" type="datetime1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1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4BD9-D0BB-4630-A79C-26AC937203B8}" type="datetime1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8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6585-4946-4151-8EC6-AF7C3045DA0C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B1E85-012C-4C9C-ADFB-F1361E51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9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7E44-11C6-4AA5-9B2A-CF6584DD1C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0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mailto:sfidler@micus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C3DB1A-ED2F-4BA0-8C49-219C6FAA3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r="53954" b="3396"/>
          <a:stretch/>
        </p:blipFill>
        <p:spPr>
          <a:xfrm>
            <a:off x="4000499" y="0"/>
            <a:ext cx="51435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888C0E-BE42-46BB-9CF2-42D70C7C36D6}"/>
              </a:ext>
            </a:extLst>
          </p:cNvPr>
          <p:cNvSpPr/>
          <p:nvPr/>
        </p:nvSpPr>
        <p:spPr>
          <a:xfrm>
            <a:off x="0" y="2095500"/>
            <a:ext cx="4203700" cy="4762500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D5904E-6A13-49E3-8D84-4F493DA914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746461"/>
            <a:ext cx="4203700" cy="3657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chemeClr val="bg1"/>
                </a:solidFill>
              </a:rPr>
              <a:t>Maryland Higher 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chemeClr val="bg1"/>
                </a:solidFill>
              </a:rPr>
              <a:t>Education Commission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bg1"/>
                </a:solidFill>
              </a:rPr>
              <a:t>Wednesday, September 23, 2020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bg1"/>
                </a:solidFill>
              </a:rPr>
              <a:t>Sara Fidler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bg1"/>
                </a:solidFill>
              </a:rPr>
              <a:t>President of MICUA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sfidler@micua.org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79FE2C-E303-48C0-9631-CC5640B3E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37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DC20FC-FC49-41B0-9C0F-04B0F943C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5" b="6024"/>
          <a:stretch/>
        </p:blipFill>
        <p:spPr>
          <a:xfrm>
            <a:off x="0" y="3349690"/>
            <a:ext cx="9144000" cy="350831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48AD070-D8AF-4E8B-A194-7865D55CF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56" y="314812"/>
            <a:ext cx="9079087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nivers LT Std 57 Cn" panose="020B0506020202050204" pitchFamily="34" charset="0"/>
              </a:rPr>
              <a:t>Serving Minority Students (MS)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ECA7C-4DCF-4EE7-B42E-BA8FA471F8AE}"/>
              </a:ext>
            </a:extLst>
          </p:cNvPr>
          <p:cNvSpPr/>
          <p:nvPr/>
        </p:nvSpPr>
        <p:spPr>
          <a:xfrm>
            <a:off x="491982" y="1445113"/>
            <a:ext cx="84201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3 MICUA member institutions have majority minority undergraduate student bodies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10 MICUA member institutions enjoy undergraduate minority representation of 30% or more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F53988-13BB-46E9-A615-D87EEB82EFE1}"/>
              </a:ext>
            </a:extLst>
          </p:cNvPr>
          <p:cNvSpPr/>
          <p:nvPr/>
        </p:nvSpPr>
        <p:spPr>
          <a:xfrm>
            <a:off x="0" y="0"/>
            <a:ext cx="9144000" cy="1266825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DFF3846-D472-4701-9B7F-91E4145CA046}"/>
              </a:ext>
            </a:extLst>
          </p:cNvPr>
          <p:cNvSpPr txBox="1">
            <a:spLocks/>
          </p:cNvSpPr>
          <p:nvPr/>
        </p:nvSpPr>
        <p:spPr>
          <a:xfrm>
            <a:off x="32456" y="136524"/>
            <a:ext cx="9079087" cy="1721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Serving Underrepresented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Minority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98D1C-985A-470B-B391-B97F6A6667C9}"/>
              </a:ext>
            </a:extLst>
          </p:cNvPr>
          <p:cNvSpPr txBox="1"/>
          <p:nvPr/>
        </p:nvSpPr>
        <p:spPr>
          <a:xfrm>
            <a:off x="8258063" y="6404688"/>
            <a:ext cx="495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7569255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FB3A4E-F35A-479D-B356-A0DF6358A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/>
          <a:stretch/>
        </p:blipFill>
        <p:spPr>
          <a:xfrm>
            <a:off x="0" y="1743958"/>
            <a:ext cx="9020624" cy="4259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200" y="2102177"/>
            <a:ext cx="2196184" cy="2800767"/>
          </a:xfrm>
          <a:prstGeom prst="rect">
            <a:avLst/>
          </a:prstGeom>
          <a:solidFill>
            <a:srgbClr val="FFD3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pc="-190" dirty="0">
                <a:solidFill>
                  <a:srgbClr val="C00000"/>
                </a:solidFill>
                <a:latin typeface="Arial Black" panose="020B0A04020102020204" pitchFamily="34" charset="0"/>
              </a:rPr>
              <a:t>23%</a:t>
            </a:r>
            <a:r>
              <a:rPr lang="en-US" sz="2400" spc="-19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2400" spc="-190" dirty="0">
                <a:solidFill>
                  <a:srgbClr val="C00000"/>
                </a:solidFill>
                <a:latin typeface="Arial Black" panose="020B0A04020102020204" pitchFamily="34" charset="0"/>
              </a:rPr>
              <a:t>Growth in Enrollment of Students Who Are Pell Grant Recipients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448D8-10C4-442E-9805-0C7996DC04A6}"/>
              </a:ext>
            </a:extLst>
          </p:cNvPr>
          <p:cNvSpPr/>
          <p:nvPr/>
        </p:nvSpPr>
        <p:spPr>
          <a:xfrm>
            <a:off x="0" y="-17145"/>
            <a:ext cx="9144000" cy="1541145"/>
          </a:xfrm>
          <a:prstGeom prst="rect">
            <a:avLst/>
          </a:prstGeom>
          <a:solidFill>
            <a:srgbClr val="B20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2B94CC-49B6-493B-91A5-52DAEB76807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22868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dirty="0">
                <a:solidFill>
                  <a:schemeClr val="bg1"/>
                </a:solidFill>
                <a:latin typeface="Univers LT Std 47 Cn Lt" panose="020B0406020202040204" pitchFamily="34" charset="0"/>
              </a:rPr>
              <a:t>Remarkable Growth </a:t>
            </a:r>
            <a:r>
              <a:rPr lang="en-US" altLang="en-US" sz="1800" dirty="0">
                <a:solidFill>
                  <a:schemeClr val="bg1"/>
                </a:solidFill>
                <a:latin typeface="Univers LT Std 85 XBlk" panose="020B0904040702020204" pitchFamily="34" charset="0"/>
              </a:rPr>
              <a:t>in Lower Income Students</a:t>
            </a:r>
            <a:endParaRPr lang="en-US" altLang="en-US" sz="2800" dirty="0">
              <a:solidFill>
                <a:schemeClr val="bg1"/>
              </a:solidFill>
              <a:latin typeface="Univers LT Std 85 XBlk" panose="020B09040407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E9012-80CD-4E21-B069-04424FFD5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378" y="2206165"/>
            <a:ext cx="5996688" cy="33757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F2AEBF-994C-40CE-AA07-E4F786E7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42186A-852A-48E7-9C75-CC59AB145CF9}"/>
              </a:ext>
            </a:extLst>
          </p:cNvPr>
          <p:cNvSpPr/>
          <p:nvPr/>
        </p:nvSpPr>
        <p:spPr>
          <a:xfrm>
            <a:off x="4091332" y="5554940"/>
            <a:ext cx="238124" cy="1809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0CBE9-80D6-4B88-B7B7-F1BA02626645}"/>
              </a:ext>
            </a:extLst>
          </p:cNvPr>
          <p:cNvSpPr/>
          <p:nvPr/>
        </p:nvSpPr>
        <p:spPr>
          <a:xfrm>
            <a:off x="5538707" y="5565128"/>
            <a:ext cx="238124" cy="180974"/>
          </a:xfrm>
          <a:prstGeom prst="rect">
            <a:avLst/>
          </a:prstGeom>
          <a:solidFill>
            <a:srgbClr val="A4303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C6528-D927-4DFE-AAA9-FB9DFBC5599F}"/>
              </a:ext>
            </a:extLst>
          </p:cNvPr>
          <p:cNvSpPr txBox="1"/>
          <p:nvPr/>
        </p:nvSpPr>
        <p:spPr>
          <a:xfrm>
            <a:off x="4329456" y="5511605"/>
            <a:ext cx="1109319" cy="28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Pell Recipients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64F2B-D524-458D-B13A-1598A1236574}"/>
              </a:ext>
            </a:extLst>
          </p:cNvPr>
          <p:cNvSpPr txBox="1"/>
          <p:nvPr/>
        </p:nvSpPr>
        <p:spPr>
          <a:xfrm>
            <a:off x="5776831" y="5520945"/>
            <a:ext cx="2052294" cy="28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Students</a:t>
            </a:r>
          </a:p>
        </p:txBody>
      </p:sp>
    </p:spTree>
    <p:extLst>
      <p:ext uri="{BB962C8B-B14F-4D97-AF65-F5344CB8AC3E}">
        <p14:creationId xmlns:p14="http://schemas.microsoft.com/office/powerpoint/2010/main" val="35655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0ADB676-9B29-4A57-8923-56B69255F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27" r="261" b="40305"/>
          <a:stretch/>
        </p:blipFill>
        <p:spPr>
          <a:xfrm>
            <a:off x="184856" y="408289"/>
            <a:ext cx="8774287" cy="64497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4FEB7-291C-46B1-9B17-0CF8FA81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7F81D9-250E-4555-975A-C1EFE4C30C33}"/>
              </a:ext>
            </a:extLst>
          </p:cNvPr>
          <p:cNvSpPr/>
          <p:nvPr/>
        </p:nvSpPr>
        <p:spPr>
          <a:xfrm>
            <a:off x="0" y="19884"/>
            <a:ext cx="9144000" cy="1114425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0F57A1-94B2-4C79-BEC5-B3D03DCFB0C0}"/>
              </a:ext>
            </a:extLst>
          </p:cNvPr>
          <p:cNvSpPr txBox="1">
            <a:spLocks/>
          </p:cNvSpPr>
          <p:nvPr/>
        </p:nvSpPr>
        <p:spPr>
          <a:xfrm>
            <a:off x="64911" y="280645"/>
            <a:ext cx="9079087" cy="103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prstClr val="white"/>
                </a:solidFill>
                <a:latin typeface="Univers LT Std 85 XBlk" panose="020B0904040702020204" pitchFamily="34" charset="0"/>
              </a:rPr>
              <a:t>MORE Academic Programs Offered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5863" y="1318624"/>
            <a:ext cx="7729979" cy="8229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 Narrow" panose="020B0606020202030204" pitchFamily="34" charset="0"/>
              </a:rPr>
              <a:t>Maryland’s Independent Colleges and Universities offer </a:t>
            </a:r>
          </a:p>
          <a:p>
            <a:pPr algn="ctr"/>
            <a:r>
              <a:rPr lang="en-US" i="1" dirty="0">
                <a:latin typeface="Arial Narrow" panose="020B0606020202030204" pitchFamily="34" charset="0"/>
              </a:rPr>
              <a:t>more than </a:t>
            </a:r>
            <a:r>
              <a:rPr lang="en-US" b="1" i="1" dirty="0">
                <a:latin typeface="Arial Narrow" panose="020B0606020202030204" pitchFamily="34" charset="0"/>
              </a:rPr>
              <a:t>1,600 approved academic programs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54CD8-B1E5-406F-B674-9C37E91E8B1C}"/>
              </a:ext>
            </a:extLst>
          </p:cNvPr>
          <p:cNvSpPr/>
          <p:nvPr/>
        </p:nvSpPr>
        <p:spPr>
          <a:xfrm>
            <a:off x="688158" y="2141584"/>
            <a:ext cx="3669756" cy="217862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92B26-20CA-4549-BE83-F9F916846CDB}"/>
              </a:ext>
            </a:extLst>
          </p:cNvPr>
          <p:cNvSpPr txBox="1"/>
          <p:nvPr/>
        </p:nvSpPr>
        <p:spPr>
          <a:xfrm>
            <a:off x="766301" y="2145129"/>
            <a:ext cx="3591613" cy="19038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616 – Bachelor’s Degrees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563 – Master’s Degrees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143 – Doctoral Degrees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  39 – Undergraduate Certificates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242 – Graduate Certificates</a:t>
            </a:r>
          </a:p>
        </p:txBody>
      </p:sp>
    </p:spTree>
    <p:extLst>
      <p:ext uri="{BB962C8B-B14F-4D97-AF65-F5344CB8AC3E}">
        <p14:creationId xmlns:p14="http://schemas.microsoft.com/office/powerpoint/2010/main" val="114034260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B6823-6214-4FA4-AFA5-322EB975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134"/>
            <a:ext cx="9144000" cy="58634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C406B8-F671-4E94-ABA6-04EE264F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5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AF11C2-BF50-4E11-9DED-5ADDF1B42A6B}"/>
              </a:ext>
            </a:extLst>
          </p:cNvPr>
          <p:cNvSpPr/>
          <p:nvPr/>
        </p:nvSpPr>
        <p:spPr>
          <a:xfrm>
            <a:off x="0" y="0"/>
            <a:ext cx="9144000" cy="1581150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BBB7EF3-49EA-4A3A-9F31-4DA9F5B45336}"/>
              </a:ext>
            </a:extLst>
          </p:cNvPr>
          <p:cNvSpPr txBox="1">
            <a:spLocks/>
          </p:cNvSpPr>
          <p:nvPr/>
        </p:nvSpPr>
        <p:spPr>
          <a:xfrm>
            <a:off x="56798" y="519112"/>
            <a:ext cx="9030403" cy="54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Innovative Practices at MICUA Institutions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6A81A-EDB4-4652-B6C0-E9E409594895}"/>
              </a:ext>
            </a:extLst>
          </p:cNvPr>
          <p:cNvSpPr txBox="1"/>
          <p:nvPr/>
        </p:nvSpPr>
        <p:spPr>
          <a:xfrm>
            <a:off x="628650" y="1598535"/>
            <a:ext cx="7948436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Partnerships with Maryland Community Colleges to foster transfer students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JHU Amazon Portal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St. John’s College Tuition Reset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Coalition for College Cost Savings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CBIZ- Consortium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Remote education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Virtual commencement ceremonies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I-Fund Membership, including Administration of the National Security Scholars Program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Guaranteed Access Partnership Program (GAPP)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D819CB-3EEE-4630-9AE4-AE44E36D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9032E-F5E2-4E4F-8326-85C94E7A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501FB5-4789-471B-A42F-1BB4B8396DC2}"/>
              </a:ext>
            </a:extLst>
          </p:cNvPr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2F8B110-B346-4582-AB5F-E2E8010BAA20}"/>
              </a:ext>
            </a:extLst>
          </p:cNvPr>
          <p:cNvSpPr txBox="1">
            <a:spLocks/>
          </p:cNvSpPr>
          <p:nvPr/>
        </p:nvSpPr>
        <p:spPr>
          <a:xfrm>
            <a:off x="32456" y="314812"/>
            <a:ext cx="907908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Retention &amp; Graduation Rates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9712A-1E14-4143-A8CB-323D3B5CD3DD}"/>
              </a:ext>
            </a:extLst>
          </p:cNvPr>
          <p:cNvSpPr txBox="1"/>
          <p:nvPr/>
        </p:nvSpPr>
        <p:spPr>
          <a:xfrm>
            <a:off x="422275" y="908290"/>
            <a:ext cx="85725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endParaRPr lang="en-US" sz="1000" dirty="0">
              <a:latin typeface="Univers LT Std 85 XBlk" panose="020B09040407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2000" dirty="0"/>
              <a:t>85%  — Retention rate for undergraduate students </a:t>
            </a:r>
          </a:p>
          <a:p>
            <a:pPr>
              <a:spcAft>
                <a:spcPts val="500"/>
              </a:spcAft>
            </a:pPr>
            <a:endParaRPr lang="en-US" sz="2000" dirty="0"/>
          </a:p>
          <a:p>
            <a:pPr>
              <a:spcAft>
                <a:spcPts val="500"/>
              </a:spcAft>
            </a:pPr>
            <a:r>
              <a:rPr lang="en-US" sz="2000" dirty="0"/>
              <a:t>75%  — FT/FT freshmen enrolled at a MICUA institution graduate from that same MICUA institution within six years</a:t>
            </a:r>
          </a:p>
          <a:p>
            <a:pPr>
              <a:spcAft>
                <a:spcPts val="500"/>
              </a:spcAft>
            </a:pPr>
            <a:endParaRPr lang="en-US" sz="2000" dirty="0"/>
          </a:p>
          <a:p>
            <a:pPr>
              <a:spcAft>
                <a:spcPts val="500"/>
              </a:spcAft>
            </a:pPr>
            <a:r>
              <a:rPr lang="en-US" sz="2000" dirty="0"/>
              <a:t>93%  — FT/FT freshmen who first enroll at a MICUA institution graduate from that same MICUA institution or transfer institution within six years</a:t>
            </a:r>
          </a:p>
          <a:p>
            <a:pPr>
              <a:spcAft>
                <a:spcPts val="500"/>
              </a:spcAft>
            </a:pPr>
            <a:endParaRPr lang="en-US" sz="1400" dirty="0">
              <a:latin typeface="Univers LT Std 85 XBlk" panose="020B0904040702020204" pitchFamily="34" charset="0"/>
            </a:endParaRPr>
          </a:p>
        </p:txBody>
      </p:sp>
      <p:pic>
        <p:nvPicPr>
          <p:cNvPr id="9" name="Picture 8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9DA04A7C-5C2D-448D-B55F-8D46EFE78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28894"/>
          <a:stretch/>
        </p:blipFill>
        <p:spPr>
          <a:xfrm>
            <a:off x="0" y="3634273"/>
            <a:ext cx="9179637" cy="3408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5EAA4-6312-4BD7-838D-0EE7A1B34428}"/>
              </a:ext>
            </a:extLst>
          </p:cNvPr>
          <p:cNvSpPr txBox="1"/>
          <p:nvPr/>
        </p:nvSpPr>
        <p:spPr>
          <a:xfrm>
            <a:off x="8233481" y="6367990"/>
            <a:ext cx="596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457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653997"/>
              </p:ext>
            </p:extLst>
          </p:nvPr>
        </p:nvGraphicFramePr>
        <p:xfrm>
          <a:off x="160255" y="1606891"/>
          <a:ext cx="6183984" cy="4841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85FB7DB-97B3-4850-A939-C26E5F993D18}"/>
              </a:ext>
            </a:extLst>
          </p:cNvPr>
          <p:cNvSpPr/>
          <p:nvPr/>
        </p:nvSpPr>
        <p:spPr>
          <a:xfrm>
            <a:off x="-85725" y="-219074"/>
            <a:ext cx="9496425" cy="1513148"/>
          </a:xfrm>
          <a:prstGeom prst="rect">
            <a:avLst/>
          </a:prstGeom>
          <a:solidFill>
            <a:srgbClr val="B208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BF356-CB9E-4D61-903E-C1F9B11BAA24}"/>
              </a:ext>
            </a:extLst>
          </p:cNvPr>
          <p:cNvSpPr txBox="1"/>
          <p:nvPr/>
        </p:nvSpPr>
        <p:spPr>
          <a:xfrm>
            <a:off x="624230" y="93744"/>
            <a:ext cx="782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6-Year Graduation Rate of Pell Grant Recipients and Underrepresented Minorities at MICUA Institutions Surpasses the Overall National Average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534B2-459B-4280-AF40-D9CFF492A1EC}"/>
              </a:ext>
            </a:extLst>
          </p:cNvPr>
          <p:cNvSpPr/>
          <p:nvPr/>
        </p:nvSpPr>
        <p:spPr>
          <a:xfrm>
            <a:off x="6295506" y="1294073"/>
            <a:ext cx="3115194" cy="5563927"/>
          </a:xfrm>
          <a:prstGeom prst="rect">
            <a:avLst/>
          </a:prstGeom>
          <a:solidFill>
            <a:srgbClr val="FFD3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F86E8-B8FB-40C7-AC1C-88F9B8E87480}"/>
              </a:ext>
            </a:extLst>
          </p:cNvPr>
          <p:cNvSpPr txBox="1"/>
          <p:nvPr/>
        </p:nvSpPr>
        <p:spPr>
          <a:xfrm>
            <a:off x="6466787" y="2218291"/>
            <a:ext cx="2828041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spc="-150" dirty="0">
                <a:solidFill>
                  <a:srgbClr val="C00000"/>
                </a:solidFill>
                <a:latin typeface="Arial Black" panose="020B0A04020102020204" pitchFamily="34" charset="0"/>
              </a:rPr>
              <a:t>75% of FT/FT</a:t>
            </a:r>
          </a:p>
          <a:p>
            <a:pPr algn="ctr">
              <a:lnSpc>
                <a:spcPct val="130000"/>
              </a:lnSpc>
            </a:pPr>
            <a:r>
              <a:rPr lang="en-US" sz="2800" b="1" spc="-150" dirty="0">
                <a:solidFill>
                  <a:srgbClr val="C00000"/>
                </a:solidFill>
                <a:latin typeface="Arial Black" panose="020B0A04020102020204" pitchFamily="34" charset="0"/>
              </a:rPr>
              <a:t>freshmen </a:t>
            </a:r>
          </a:p>
          <a:p>
            <a:pPr algn="ctr">
              <a:lnSpc>
                <a:spcPct val="130000"/>
              </a:lnSpc>
            </a:pPr>
            <a:r>
              <a:rPr lang="en-US" sz="2800" b="1" spc="-150" dirty="0">
                <a:solidFill>
                  <a:srgbClr val="C00000"/>
                </a:solidFill>
                <a:latin typeface="Arial Black" panose="020B0A04020102020204" pitchFamily="34" charset="0"/>
              </a:rPr>
              <a:t>graduate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9CB88-5D41-4A8B-94EC-6D24778B42C9}"/>
              </a:ext>
            </a:extLst>
          </p:cNvPr>
          <p:cNvSpPr txBox="1"/>
          <p:nvPr/>
        </p:nvSpPr>
        <p:spPr>
          <a:xfrm>
            <a:off x="6617616" y="4076036"/>
            <a:ext cx="2526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from a MICUA institution within 6 years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BA8D5-A5ED-4EAF-940D-9DF55647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A2B3F1-7840-44D5-96F6-539AD347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C2BF90-16F0-4A29-A2F1-72BFC3B931D1}"/>
              </a:ext>
            </a:extLst>
          </p:cNvPr>
          <p:cNvSpPr/>
          <p:nvPr/>
        </p:nvSpPr>
        <p:spPr>
          <a:xfrm>
            <a:off x="0" y="1294073"/>
            <a:ext cx="3115194" cy="5563927"/>
          </a:xfrm>
          <a:prstGeom prst="rect">
            <a:avLst/>
          </a:prstGeom>
          <a:solidFill>
            <a:srgbClr val="FFD3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3E5F1A-2F5D-4AF1-ADE4-DACFE4B67ED9}"/>
              </a:ext>
            </a:extLst>
          </p:cNvPr>
          <p:cNvSpPr/>
          <p:nvPr/>
        </p:nvSpPr>
        <p:spPr>
          <a:xfrm>
            <a:off x="-85725" y="-219074"/>
            <a:ext cx="9496425" cy="1513148"/>
          </a:xfrm>
          <a:prstGeom prst="rect">
            <a:avLst/>
          </a:prstGeom>
          <a:solidFill>
            <a:srgbClr val="B208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88D25-3CAA-4B03-B7A0-7E43B79F64D9}"/>
              </a:ext>
            </a:extLst>
          </p:cNvPr>
          <p:cNvSpPr txBox="1"/>
          <p:nvPr/>
        </p:nvSpPr>
        <p:spPr>
          <a:xfrm>
            <a:off x="294404" y="158404"/>
            <a:ext cx="8706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MICUA members have the </a:t>
            </a:r>
            <a:r>
              <a:rPr lang="en-US" sz="2800" b="1" dirty="0">
                <a:solidFill>
                  <a:srgbClr val="FFD356"/>
                </a:solidFill>
                <a:latin typeface="Arial Black" panose="020B0A04020102020204" pitchFamily="34" charset="0"/>
              </a:rPr>
              <a:t>HIGHEST</a:t>
            </a:r>
            <a:r>
              <a:rPr lang="en-US" sz="2800" b="1" dirty="0">
                <a:solidFill>
                  <a:schemeClr val="bg1"/>
                </a:solidFill>
              </a:rPr>
              <a:t> graduation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rates in the State and are </a:t>
            </a:r>
            <a:r>
              <a:rPr lang="en-US" sz="2800" b="1" dirty="0">
                <a:solidFill>
                  <a:srgbClr val="FFD356"/>
                </a:solidFill>
                <a:latin typeface="Arial Black" panose="020B0A04020102020204" pitchFamily="34" charset="0"/>
              </a:rPr>
              <a:t>TOP RANKED </a:t>
            </a:r>
            <a:r>
              <a:rPr lang="en-US" sz="2800" b="1" dirty="0">
                <a:solidFill>
                  <a:schemeClr val="bg1"/>
                </a:solidFill>
              </a:rPr>
              <a:t>nationally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3539F-0848-4AB1-8469-4154CDC1A519}"/>
              </a:ext>
            </a:extLst>
          </p:cNvPr>
          <p:cNvSpPr txBox="1"/>
          <p:nvPr/>
        </p:nvSpPr>
        <p:spPr>
          <a:xfrm>
            <a:off x="143576" y="2007892"/>
            <a:ext cx="2828041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spc="-150" dirty="0">
                <a:solidFill>
                  <a:srgbClr val="C00000"/>
                </a:solidFill>
                <a:latin typeface="Arial Black" panose="020B0A04020102020204" pitchFamily="34" charset="0"/>
              </a:rPr>
              <a:t>93% of FT/FT</a:t>
            </a:r>
          </a:p>
          <a:p>
            <a:pPr algn="ctr">
              <a:lnSpc>
                <a:spcPct val="130000"/>
              </a:lnSpc>
            </a:pPr>
            <a:r>
              <a:rPr lang="en-US" sz="2800" b="1" spc="-150" dirty="0">
                <a:solidFill>
                  <a:srgbClr val="C00000"/>
                </a:solidFill>
                <a:latin typeface="Arial Black" panose="020B0A04020102020204" pitchFamily="34" charset="0"/>
              </a:rPr>
              <a:t>freshmen </a:t>
            </a:r>
          </a:p>
          <a:p>
            <a:pPr algn="ctr">
              <a:lnSpc>
                <a:spcPct val="130000"/>
              </a:lnSpc>
            </a:pPr>
            <a:r>
              <a:rPr lang="en-US" sz="2800" b="1" spc="-150" dirty="0">
                <a:solidFill>
                  <a:srgbClr val="C00000"/>
                </a:solidFill>
                <a:latin typeface="Arial Black" panose="020B0A04020102020204" pitchFamily="34" charset="0"/>
              </a:rPr>
              <a:t>graduate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49F3E-8975-40CD-AD11-2D0DAEBAC342}"/>
              </a:ext>
            </a:extLst>
          </p:cNvPr>
          <p:cNvSpPr txBox="1"/>
          <p:nvPr/>
        </p:nvSpPr>
        <p:spPr>
          <a:xfrm>
            <a:off x="294404" y="3825212"/>
            <a:ext cx="252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from a MICUA institution or a transfer institution within 6 years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CE97BC-3820-4D1B-B3CF-42251403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919" y="2433953"/>
            <a:ext cx="5799505" cy="3638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787082-D9D5-4C2F-922E-85446EFA621F}"/>
              </a:ext>
            </a:extLst>
          </p:cNvPr>
          <p:cNvSpPr txBox="1"/>
          <p:nvPr/>
        </p:nvSpPr>
        <p:spPr>
          <a:xfrm>
            <a:off x="3200919" y="1470581"/>
            <a:ext cx="5799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6-year Graduation Rates for First-time Full-time (FT/FT) Degree Seeking Students</a:t>
            </a:r>
          </a:p>
        </p:txBody>
      </p:sp>
    </p:spTree>
    <p:extLst>
      <p:ext uri="{BB962C8B-B14F-4D97-AF65-F5344CB8AC3E}">
        <p14:creationId xmlns:p14="http://schemas.microsoft.com/office/powerpoint/2010/main" val="2350582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375805-5E27-4055-815E-9617438C7B99}"/>
              </a:ext>
            </a:extLst>
          </p:cNvPr>
          <p:cNvSpPr/>
          <p:nvPr/>
        </p:nvSpPr>
        <p:spPr>
          <a:xfrm>
            <a:off x="0" y="0"/>
            <a:ext cx="9144000" cy="1655762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21FD077-CD0D-4AF9-850A-9320D4481272}"/>
              </a:ext>
            </a:extLst>
          </p:cNvPr>
          <p:cNvSpPr txBox="1">
            <a:spLocks/>
          </p:cNvSpPr>
          <p:nvPr/>
        </p:nvSpPr>
        <p:spPr>
          <a:xfrm>
            <a:off x="32456" y="314812"/>
            <a:ext cx="907908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None/>
            </a:pPr>
            <a:r>
              <a:rPr 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Degrees Awarded by MICUA</a:t>
            </a:r>
          </a:p>
          <a:p>
            <a:pPr marL="0" indent="0" algn="ctr" fontAlgn="b">
              <a:buNone/>
            </a:pPr>
            <a:r>
              <a:rPr 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 State-Aided Institutions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EB4B882-A3E4-4316-BBB5-576AA4859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407599"/>
              </p:ext>
            </p:extLst>
          </p:nvPr>
        </p:nvGraphicFramePr>
        <p:xfrm>
          <a:off x="446188" y="2179071"/>
          <a:ext cx="4975306" cy="3721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7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 dirty="0">
                          <a:effectLst/>
                          <a:latin typeface="Univers LT Std 85 XBlk" panose="020B0904040702020204" pitchFamily="34" charset="0"/>
                        </a:rPr>
                        <a:t>Field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20353" marR="20353" marT="203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 dirty="0">
                          <a:effectLst/>
                          <a:latin typeface="Univers LT Std 85 XBlk" panose="020B0904040702020204" pitchFamily="34" charset="0"/>
                        </a:rPr>
                        <a:t>5-YR Period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20353" marR="20353" marT="2035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effectLst/>
                        </a:rPr>
                        <a:t>All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80,442</a:t>
                      </a:r>
                    </a:p>
                  </a:txBody>
                  <a:tcPr marL="20353" marR="20353" marT="2035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Nursing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effectLst/>
                        </a:rPr>
                        <a:t>4,454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effectLst/>
                        </a:rPr>
                        <a:t>Engineering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effectLst/>
                        </a:rPr>
                        <a:t>5,851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Cybersecurity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5,839</a:t>
                      </a:r>
                    </a:p>
                  </a:txBody>
                  <a:tcPr marL="20353" marR="20353" marT="2035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effectLst/>
                        </a:rPr>
                        <a:t>STEM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effectLst/>
                        </a:rPr>
                        <a:t>23,539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0353" marR="20353" marT="2035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1BA3703-94FA-4C91-BD9E-CE52D5790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r="18747"/>
          <a:stretch/>
        </p:blipFill>
        <p:spPr>
          <a:xfrm>
            <a:off x="5427347" y="2174019"/>
            <a:ext cx="3233043" cy="37213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7A2DE5-974E-484D-A57B-E0BCF1594642}"/>
              </a:ext>
            </a:extLst>
          </p:cNvPr>
          <p:cNvSpPr/>
          <p:nvPr/>
        </p:nvSpPr>
        <p:spPr>
          <a:xfrm>
            <a:off x="440334" y="2174019"/>
            <a:ext cx="4976129" cy="37213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24C85B-43CC-479C-BD77-F428C871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0675" y="1982732"/>
            <a:ext cx="61436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Maryland Top Five</a:t>
            </a:r>
            <a:br>
              <a:rPr lang="en-US" sz="2400" dirty="0"/>
            </a:br>
            <a:r>
              <a:rPr lang="en-US" sz="2400" dirty="0" err="1"/>
              <a:t>Payscale</a:t>
            </a:r>
            <a:r>
              <a:rPr lang="en-US" sz="2400" dirty="0"/>
              <a:t> 2019-2020 Rankings of All-Alumni</a:t>
            </a:r>
          </a:p>
          <a:p>
            <a:pPr lvl="1" algn="ctr"/>
            <a:endParaRPr lang="en-US" sz="2400" dirty="0"/>
          </a:p>
          <a:p>
            <a:pPr algn="ctr"/>
            <a:r>
              <a:rPr lang="en-US" sz="2000" u="sng" dirty="0"/>
              <a:t>Mid-Career Earnings of Graduates</a:t>
            </a:r>
          </a:p>
          <a:p>
            <a:pPr lvl="1" algn="ctr"/>
            <a:endParaRPr lang="en-US" sz="2000" dirty="0"/>
          </a:p>
          <a:p>
            <a:pPr lvl="2"/>
            <a:r>
              <a:rPr lang="en-US" sz="2000" dirty="0"/>
              <a:t>#1	United States Naval Academy</a:t>
            </a:r>
          </a:p>
          <a:p>
            <a:pPr lvl="2"/>
            <a:r>
              <a:rPr lang="en-US" sz="2000" dirty="0">
                <a:solidFill>
                  <a:srgbClr val="FF0000"/>
                </a:solidFill>
              </a:rPr>
              <a:t>#2	Johns Hopkins University</a:t>
            </a:r>
          </a:p>
          <a:p>
            <a:pPr lvl="2"/>
            <a:r>
              <a:rPr lang="en-US" sz="2000" dirty="0">
                <a:solidFill>
                  <a:srgbClr val="FF0000"/>
                </a:solidFill>
              </a:rPr>
              <a:t>#3	Loyola University Maryland</a:t>
            </a:r>
          </a:p>
          <a:p>
            <a:pPr lvl="2"/>
            <a:r>
              <a:rPr lang="en-US" sz="2000" dirty="0"/>
              <a:t>#4	University of Maryland, College Park</a:t>
            </a:r>
          </a:p>
          <a:p>
            <a:pPr lvl="2"/>
            <a:r>
              <a:rPr lang="en-US" sz="2000" dirty="0">
                <a:solidFill>
                  <a:srgbClr val="FF0000"/>
                </a:solidFill>
              </a:rPr>
              <a:t>#5	Capitol Technology University</a:t>
            </a: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62433" y="3019622"/>
            <a:ext cx="46191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88CD3CB-DC5E-40CF-881E-6310A4987562}"/>
              </a:ext>
            </a:extLst>
          </p:cNvPr>
          <p:cNvSpPr/>
          <p:nvPr/>
        </p:nvSpPr>
        <p:spPr>
          <a:xfrm>
            <a:off x="0" y="0"/>
            <a:ext cx="9144000" cy="1523992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F53D9-CA7D-47EA-B35A-EF08DEF3935D}"/>
              </a:ext>
            </a:extLst>
          </p:cNvPr>
          <p:cNvSpPr txBox="1"/>
          <p:nvPr/>
        </p:nvSpPr>
        <p:spPr>
          <a:xfrm>
            <a:off x="1247775" y="457974"/>
            <a:ext cx="664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MICUA Graduate Earnings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DE25C5-8843-4DB4-995C-FCAD143E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97F1F-5AE8-4C7E-A035-0E2139247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11898" r="16362" b="69877"/>
          <a:stretch/>
        </p:blipFill>
        <p:spPr>
          <a:xfrm>
            <a:off x="712744" y="1463676"/>
            <a:ext cx="8086639" cy="24785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FDFC2-3C53-419F-8701-0A9D5531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DBBF4-59DB-4C57-A7CB-53FAD32DCED9}"/>
              </a:ext>
            </a:extLst>
          </p:cNvPr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A799B68-C032-4E6C-BA4A-10B67BEFA2A8}"/>
              </a:ext>
            </a:extLst>
          </p:cNvPr>
          <p:cNvSpPr txBox="1">
            <a:spLocks/>
          </p:cNvSpPr>
          <p:nvPr/>
        </p:nvSpPr>
        <p:spPr>
          <a:xfrm>
            <a:off x="64911" y="280645"/>
            <a:ext cx="9079087" cy="103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prstClr val="white"/>
                </a:solidFill>
                <a:latin typeface="Univers LT Std 85 XBlk" panose="020B0904040702020204" pitchFamily="34" charset="0"/>
              </a:rPr>
              <a:t>MICUA Members</a:t>
            </a:r>
          </a:p>
        </p:txBody>
      </p:sp>
      <p:pic>
        <p:nvPicPr>
          <p:cNvPr id="5" name="Picture 4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8599BDCB-8197-4C1F-B099-C35D505AE6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" t="25735" r="710" b="24783"/>
          <a:stretch/>
        </p:blipFill>
        <p:spPr>
          <a:xfrm>
            <a:off x="-92769" y="4087232"/>
            <a:ext cx="9323181" cy="305569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7BF8D74-6BE2-4B82-B16B-568ECB72F5A3}"/>
              </a:ext>
            </a:extLst>
          </p:cNvPr>
          <p:cNvSpPr txBox="1">
            <a:spLocks/>
          </p:cNvSpPr>
          <p:nvPr/>
        </p:nvSpPr>
        <p:spPr>
          <a:xfrm>
            <a:off x="6457950" y="63456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87452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E78A799C-9CE5-4639-ABA8-808323D764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716757"/>
              </p:ext>
            </p:extLst>
          </p:nvPr>
        </p:nvGraphicFramePr>
        <p:xfrm>
          <a:off x="3401210" y="2796570"/>
          <a:ext cx="4437742" cy="3746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60C89-AA09-4A63-811E-7D377FA9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353" y="6312464"/>
            <a:ext cx="2057400" cy="365125"/>
          </a:xfrm>
        </p:spPr>
        <p:txBody>
          <a:bodyPr/>
          <a:lstStyle/>
          <a:p>
            <a:fld id="{A11B1E85-012C-4C9C-ADFB-F1361E51BB7E}" type="slidenum">
              <a:rPr lang="en-US" smtClean="0"/>
              <a:t>20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6321D1-B0FD-4266-9DEB-D8F386C6D288}"/>
              </a:ext>
            </a:extLst>
          </p:cNvPr>
          <p:cNvSpPr txBox="1">
            <a:spLocks/>
          </p:cNvSpPr>
          <p:nvPr/>
        </p:nvSpPr>
        <p:spPr>
          <a:xfrm>
            <a:off x="32456" y="314812"/>
            <a:ext cx="907908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Univers LT Std 85 XBlk" panose="020B0904040702020204" pitchFamily="34" charset="0"/>
              </a:rPr>
              <a:t>Default Rates on Student Loans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5595EE-FBE4-407F-8DF5-5BE6B9186034}"/>
              </a:ext>
            </a:extLst>
          </p:cNvPr>
          <p:cNvSpPr/>
          <p:nvPr/>
        </p:nvSpPr>
        <p:spPr>
          <a:xfrm>
            <a:off x="3589149" y="6145419"/>
            <a:ext cx="4369454" cy="414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440B17-4E34-48E7-ACB9-403363D3EBC0}"/>
              </a:ext>
            </a:extLst>
          </p:cNvPr>
          <p:cNvSpPr txBox="1"/>
          <p:nvPr/>
        </p:nvSpPr>
        <p:spPr>
          <a:xfrm>
            <a:off x="7066232" y="5835551"/>
            <a:ext cx="947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Univers LT Std 85 XBlk" panose="020B0904040702020204" pitchFamily="34" charset="0"/>
              </a:rPr>
              <a:t>MICUA </a:t>
            </a:r>
          </a:p>
          <a:p>
            <a:r>
              <a:rPr lang="en-US" sz="900" b="1" dirty="0">
                <a:latin typeface="Univers LT Std 85 XBlk" panose="020B0904040702020204" pitchFamily="34" charset="0"/>
              </a:rPr>
              <a:t>institutions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D4830C-9A50-4BC1-8A12-82F45515C835}"/>
              </a:ext>
            </a:extLst>
          </p:cNvPr>
          <p:cNvSpPr txBox="1"/>
          <p:nvPr/>
        </p:nvSpPr>
        <p:spPr>
          <a:xfrm>
            <a:off x="6198143" y="5797961"/>
            <a:ext cx="9473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Univers LT Std 85 XBlk" panose="020B0904040702020204" pitchFamily="34" charset="0"/>
              </a:rPr>
              <a:t>Independent</a:t>
            </a:r>
          </a:p>
          <a:p>
            <a:r>
              <a:rPr lang="en-US" sz="900" b="1" dirty="0">
                <a:latin typeface="Univers LT Std 85 XBlk" panose="020B0904040702020204" pitchFamily="34" charset="0"/>
              </a:rPr>
              <a:t>four-year </a:t>
            </a:r>
          </a:p>
          <a:p>
            <a:r>
              <a:rPr lang="en-US" sz="900" b="1" dirty="0">
                <a:latin typeface="Univers LT Std 85 XBlk" panose="020B0904040702020204" pitchFamily="34" charset="0"/>
              </a:rPr>
              <a:t>nationally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0ACEA-651C-432D-9C8A-6D0BE684C357}"/>
              </a:ext>
            </a:extLst>
          </p:cNvPr>
          <p:cNvSpPr txBox="1"/>
          <p:nvPr/>
        </p:nvSpPr>
        <p:spPr>
          <a:xfrm>
            <a:off x="5459120" y="5763387"/>
            <a:ext cx="8680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Univers LT Std 85 XBlk" panose="020B0904040702020204" pitchFamily="34" charset="0"/>
              </a:rPr>
              <a:t>Public </a:t>
            </a:r>
          </a:p>
          <a:p>
            <a:r>
              <a:rPr lang="en-US" sz="900" b="1" dirty="0">
                <a:latin typeface="Univers LT Std 85 XBlk" panose="020B0904040702020204" pitchFamily="34" charset="0"/>
              </a:rPr>
              <a:t>four-year nationally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0F76A-DD11-4026-8B74-FC54772A9A0A}"/>
              </a:ext>
            </a:extLst>
          </p:cNvPr>
          <p:cNvSpPr txBox="1"/>
          <p:nvPr/>
        </p:nvSpPr>
        <p:spPr>
          <a:xfrm>
            <a:off x="4668730" y="5811894"/>
            <a:ext cx="85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Univers LT Std 85 XBlk" panose="020B0904040702020204" pitchFamily="34" charset="0"/>
              </a:rPr>
              <a:t>For-profit </a:t>
            </a:r>
          </a:p>
          <a:p>
            <a:r>
              <a:rPr lang="en-US" sz="900" dirty="0">
                <a:latin typeface="Univers LT Std 85 XBlk" panose="020B0904040702020204" pitchFamily="34" charset="0"/>
              </a:rPr>
              <a:t>nationally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AB3B5-65D4-4E22-8E43-F17F30684C23}"/>
              </a:ext>
            </a:extLst>
          </p:cNvPr>
          <p:cNvSpPr txBox="1"/>
          <p:nvPr/>
        </p:nvSpPr>
        <p:spPr>
          <a:xfrm>
            <a:off x="3875333" y="5809926"/>
            <a:ext cx="86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Univers LT Std 85 XBlk" panose="020B0904040702020204" pitchFamily="34" charset="0"/>
              </a:rPr>
              <a:t>All higher</a:t>
            </a:r>
          </a:p>
          <a:p>
            <a:r>
              <a:rPr lang="en-US" sz="900" dirty="0">
                <a:latin typeface="Univers LT Std 85 XBlk" panose="020B0904040702020204" pitchFamily="34" charset="0"/>
              </a:rPr>
              <a:t>education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A576AE-4FAF-4BE6-9A1E-D298F5AA37CB}"/>
              </a:ext>
            </a:extLst>
          </p:cNvPr>
          <p:cNvSpPr txBox="1"/>
          <p:nvPr/>
        </p:nvSpPr>
        <p:spPr>
          <a:xfrm>
            <a:off x="3366041" y="6263718"/>
            <a:ext cx="50068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latin typeface="+mj-lt"/>
              </a:rPr>
              <a:t>Source: U.S. Department of Education</a:t>
            </a:r>
          </a:p>
        </p:txBody>
      </p:sp>
      <p:pic>
        <p:nvPicPr>
          <p:cNvPr id="23" name="Picture 2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1AAE574-63B3-4285-BDB0-A6E9AAF0D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b="85761"/>
          <a:stretch/>
        </p:blipFill>
        <p:spPr>
          <a:xfrm>
            <a:off x="537441" y="1128697"/>
            <a:ext cx="8262579" cy="107346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B6F39E-7E6A-40DA-8CA4-0E5A1F2CBC80}"/>
              </a:ext>
            </a:extLst>
          </p:cNvPr>
          <p:cNvSpPr/>
          <p:nvPr/>
        </p:nvSpPr>
        <p:spPr>
          <a:xfrm>
            <a:off x="3207229" y="2391967"/>
            <a:ext cx="5165680" cy="453444"/>
          </a:xfrm>
          <a:prstGeom prst="rect">
            <a:avLst/>
          </a:prstGeom>
          <a:solidFill>
            <a:srgbClr val="B20837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7C9F35-DBCE-46D8-B6C5-B06EB1C72B29}"/>
              </a:ext>
            </a:extLst>
          </p:cNvPr>
          <p:cNvSpPr txBox="1"/>
          <p:nvPr/>
        </p:nvSpPr>
        <p:spPr>
          <a:xfrm>
            <a:off x="3315691" y="2500209"/>
            <a:ext cx="519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Univers LT Std 85 XBlk" panose="020B0904040702020204" pitchFamily="34" charset="0"/>
              </a:rPr>
              <a:t>Stafford Loan Cohort 3-year Default Rate - FY 2016</a:t>
            </a:r>
          </a:p>
          <a:p>
            <a:endParaRPr lang="en-US" sz="1400" dirty="0">
              <a:latin typeface="Univers LT Std 85 XBlk" panose="020B09040407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DCB8C-6E36-46DD-AC9E-385C4011CF1D}"/>
              </a:ext>
            </a:extLst>
          </p:cNvPr>
          <p:cNvSpPr/>
          <p:nvPr/>
        </p:nvSpPr>
        <p:spPr>
          <a:xfrm>
            <a:off x="771091" y="2388699"/>
            <a:ext cx="7601817" cy="4204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29" y="2845411"/>
            <a:ext cx="5165679" cy="374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5C490C-1BA3-4D56-8DA0-980A37BEE23B}"/>
              </a:ext>
            </a:extLst>
          </p:cNvPr>
          <p:cNvSpPr/>
          <p:nvPr/>
        </p:nvSpPr>
        <p:spPr>
          <a:xfrm>
            <a:off x="504984" y="1459468"/>
            <a:ext cx="4714716" cy="178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15150A-AFB7-4F80-BEE3-DEA0C4483E24}"/>
              </a:ext>
            </a:extLst>
          </p:cNvPr>
          <p:cNvSpPr/>
          <p:nvPr/>
        </p:nvSpPr>
        <p:spPr>
          <a:xfrm>
            <a:off x="771090" y="2388699"/>
            <a:ext cx="2436138" cy="4204430"/>
          </a:xfrm>
          <a:prstGeom prst="rect">
            <a:avLst/>
          </a:prstGeom>
          <a:solidFill>
            <a:srgbClr val="FFD3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D35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9E5EB-F6A6-45E4-9651-AF684881C698}"/>
              </a:ext>
            </a:extLst>
          </p:cNvPr>
          <p:cNvSpPr txBox="1"/>
          <p:nvPr/>
        </p:nvSpPr>
        <p:spPr>
          <a:xfrm>
            <a:off x="797632" y="2547368"/>
            <a:ext cx="2475299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i="1" dirty="0"/>
              <a:t>MICUA students 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have the </a:t>
            </a:r>
          </a:p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A43038"/>
                </a:solidFill>
              </a:rPr>
              <a:t>LOWEST 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student loan </a:t>
            </a:r>
          </a:p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A43038"/>
                </a:solidFill>
              </a:rPr>
              <a:t>default rates.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924EB-82E3-48AD-8231-0CAE612634D4}"/>
              </a:ext>
            </a:extLst>
          </p:cNvPr>
          <p:cNvSpPr/>
          <p:nvPr/>
        </p:nvSpPr>
        <p:spPr>
          <a:xfrm>
            <a:off x="0" y="0"/>
            <a:ext cx="9144000" cy="1459468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F9AECE-BDB4-4144-997B-02CA3A45E9CC}"/>
              </a:ext>
            </a:extLst>
          </p:cNvPr>
          <p:cNvSpPr txBox="1"/>
          <p:nvPr/>
        </p:nvSpPr>
        <p:spPr>
          <a:xfrm>
            <a:off x="1400208" y="429367"/>
            <a:ext cx="6686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Default Rates on Student Loans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EE302-D692-4B43-AD35-132240A4B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914" y="2876755"/>
            <a:ext cx="4921630" cy="3328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55047D-1A3B-4043-86E3-ED9AB75F6EC6}"/>
              </a:ext>
            </a:extLst>
          </p:cNvPr>
          <p:cNvSpPr txBox="1"/>
          <p:nvPr/>
        </p:nvSpPr>
        <p:spPr>
          <a:xfrm>
            <a:off x="8391229" y="6331802"/>
            <a:ext cx="408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BBDCF-EEC2-499E-A1D2-22929689819B}"/>
              </a:ext>
            </a:extLst>
          </p:cNvPr>
          <p:cNvSpPr txBox="1"/>
          <p:nvPr/>
        </p:nvSpPr>
        <p:spPr>
          <a:xfrm>
            <a:off x="3233769" y="2902982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14%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4DB70-077C-4227-ADE0-20AA0826CA94}"/>
              </a:ext>
            </a:extLst>
          </p:cNvPr>
          <p:cNvSpPr txBox="1"/>
          <p:nvPr/>
        </p:nvSpPr>
        <p:spPr>
          <a:xfrm>
            <a:off x="3223066" y="3245520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12%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F86FB-52F1-4C0B-BC93-5F972BF6E2AA}"/>
              </a:ext>
            </a:extLst>
          </p:cNvPr>
          <p:cNvSpPr txBox="1"/>
          <p:nvPr/>
        </p:nvSpPr>
        <p:spPr>
          <a:xfrm>
            <a:off x="3217608" y="3650347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10%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5B3567-7F1E-437A-BC0A-F08BF69FAFDA}"/>
              </a:ext>
            </a:extLst>
          </p:cNvPr>
          <p:cNvSpPr txBox="1"/>
          <p:nvPr/>
        </p:nvSpPr>
        <p:spPr>
          <a:xfrm>
            <a:off x="3233769" y="4000639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8%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C57C6F-7CAC-4939-8D39-4ACB0204FC03}"/>
              </a:ext>
            </a:extLst>
          </p:cNvPr>
          <p:cNvSpPr txBox="1"/>
          <p:nvPr/>
        </p:nvSpPr>
        <p:spPr>
          <a:xfrm>
            <a:off x="3217607" y="4429581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206831-7FF0-438A-BBED-8598EE5D4347}"/>
              </a:ext>
            </a:extLst>
          </p:cNvPr>
          <p:cNvSpPr txBox="1"/>
          <p:nvPr/>
        </p:nvSpPr>
        <p:spPr>
          <a:xfrm>
            <a:off x="3217607" y="4801621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4%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3C9CA7-27EA-40CA-BF26-7094161029BA}"/>
              </a:ext>
            </a:extLst>
          </p:cNvPr>
          <p:cNvSpPr txBox="1"/>
          <p:nvPr/>
        </p:nvSpPr>
        <p:spPr>
          <a:xfrm>
            <a:off x="3227277" y="5180838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2%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C68783-9C42-4AE0-976D-9B09B6798E72}"/>
              </a:ext>
            </a:extLst>
          </p:cNvPr>
          <p:cNvSpPr txBox="1"/>
          <p:nvPr/>
        </p:nvSpPr>
        <p:spPr>
          <a:xfrm>
            <a:off x="3227276" y="5536388"/>
            <a:ext cx="4807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16598985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43" y="1825625"/>
            <a:ext cx="758591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108C56-006E-48AF-8127-F40E891BD14E}"/>
              </a:ext>
            </a:extLst>
          </p:cNvPr>
          <p:cNvSpPr/>
          <p:nvPr/>
        </p:nvSpPr>
        <p:spPr>
          <a:xfrm>
            <a:off x="0" y="0"/>
            <a:ext cx="9144000" cy="1459468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133905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MICUA institutions contribute $2.8 billion in salaries and wages to Maryland’s economy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D1725-EF8B-430D-BFD7-ED9E49C5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42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13E9AA-8818-4A7F-854D-0E7DC493B746}"/>
              </a:ext>
            </a:extLst>
          </p:cNvPr>
          <p:cNvSpPr/>
          <p:nvPr/>
        </p:nvSpPr>
        <p:spPr>
          <a:xfrm>
            <a:off x="-1" y="1"/>
            <a:ext cx="9144000" cy="1581150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723D6A3-EEAE-445D-987B-BA23D5B2CA62}"/>
              </a:ext>
            </a:extLst>
          </p:cNvPr>
          <p:cNvSpPr txBox="1">
            <a:spLocks/>
          </p:cNvSpPr>
          <p:nvPr/>
        </p:nvSpPr>
        <p:spPr>
          <a:xfrm>
            <a:off x="64913" y="450851"/>
            <a:ext cx="9079087" cy="67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MICUA Requests for FY 2022</a:t>
            </a:r>
            <a:endParaRPr lang="en-US" sz="3200" dirty="0">
              <a:solidFill>
                <a:schemeClr val="bg1"/>
              </a:solidFill>
              <a:latin typeface="Univers LT Std 85 XBlk" panose="020B09040407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EC8037D-FCD5-4061-B2D9-ED3ABCC6B0D4}"/>
              </a:ext>
            </a:extLst>
          </p:cNvPr>
          <p:cNvSpPr txBox="1">
            <a:spLocks/>
          </p:cNvSpPr>
          <p:nvPr/>
        </p:nvSpPr>
        <p:spPr>
          <a:xfrm>
            <a:off x="4571996" y="2032002"/>
            <a:ext cx="4572003" cy="4324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en-US" sz="3600" b="1" dirty="0">
              <a:solidFill>
                <a:srgbClr val="B20837"/>
              </a:solidFill>
              <a:latin typeface="Univers LT Std 47 Cn Lt" panose="020B0406020202040204" pitchFamily="34" charset="0"/>
            </a:endParaRPr>
          </a:p>
          <a:p>
            <a:pPr marL="0" indent="0" algn="ctr">
              <a:buNone/>
            </a:pPr>
            <a:r>
              <a:rPr lang="en-US" altLang="en-US" sz="3600" b="1" dirty="0" err="1">
                <a:solidFill>
                  <a:srgbClr val="B20837"/>
                </a:solidFill>
                <a:latin typeface="Univers LT Std 47 Cn Lt" panose="020B0406020202040204" pitchFamily="34" charset="0"/>
              </a:rPr>
              <a:t>Sellinger</a:t>
            </a:r>
            <a:endParaRPr lang="en-US" altLang="en-US" sz="3600" b="1" dirty="0">
              <a:solidFill>
                <a:srgbClr val="B20837"/>
              </a:solidFill>
              <a:latin typeface="Univers LT Std 47 Cn Lt" panose="020B0406020202040204" pitchFamily="34" charset="0"/>
            </a:endParaRPr>
          </a:p>
          <a:p>
            <a:pPr marL="0" indent="0" algn="ctr">
              <a:buNone/>
            </a:pPr>
            <a:endParaRPr lang="en-US" altLang="en-US" sz="3600" b="1" dirty="0">
              <a:solidFill>
                <a:srgbClr val="B20837"/>
              </a:solidFill>
              <a:latin typeface="Univers LT Std 47 Cn Lt" panose="020B040602020204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B20837"/>
                </a:solidFill>
                <a:latin typeface="Univers LT Std 47 Cn Lt" panose="020B0406020202040204" pitchFamily="34" charset="0"/>
              </a:rPr>
              <a:t>Capital Grants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B20837"/>
              </a:solidFill>
              <a:latin typeface="Univers LT Std 47 Cn Lt" panose="020B040602020204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B20837"/>
                </a:solidFill>
                <a:latin typeface="Univers LT Std 47 Cn Lt" panose="020B0406020202040204" pitchFamily="34" charset="0"/>
              </a:rPr>
              <a:t>Student Financial Aid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B20837"/>
              </a:solidFill>
              <a:latin typeface="Univers LT Std 47 Cn Lt" panose="020B0406020202040204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B20837"/>
              </a:solidFill>
              <a:latin typeface="Univers LT Std 47 Cn Lt" panose="020B0406020202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7D520-2868-4060-B0AC-F9A8A3184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33053"/>
          <a:stretch/>
        </p:blipFill>
        <p:spPr>
          <a:xfrm>
            <a:off x="-1" y="1581150"/>
            <a:ext cx="4571997" cy="52768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C172E8-DD78-49E7-9C33-712BCFE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B7A1E-F70C-4D6E-861D-5708AA63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15478-1155-4B94-B4EB-8BF7BFBC883A}"/>
              </a:ext>
            </a:extLst>
          </p:cNvPr>
          <p:cNvSpPr/>
          <p:nvPr/>
        </p:nvSpPr>
        <p:spPr>
          <a:xfrm>
            <a:off x="0" y="0"/>
            <a:ext cx="3961177" cy="1726868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4056B3-B286-4675-8C90-C93D2E4FEA75}"/>
              </a:ext>
            </a:extLst>
          </p:cNvPr>
          <p:cNvSpPr txBox="1">
            <a:spLocks/>
          </p:cNvSpPr>
          <p:nvPr/>
        </p:nvSpPr>
        <p:spPr>
          <a:xfrm>
            <a:off x="428012" y="145718"/>
            <a:ext cx="3105151" cy="1581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Sellinger Estimate for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FY 2022</a:t>
            </a:r>
            <a:endParaRPr lang="en-US" sz="3200" dirty="0">
              <a:solidFill>
                <a:schemeClr val="bg1"/>
              </a:solidFill>
              <a:latin typeface="Univers LT Std 85 XBlk" panose="020B09040407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AD27B3A-7288-4BA5-B677-6DCD40FB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489278"/>
              </p:ext>
            </p:extLst>
          </p:nvPr>
        </p:nvGraphicFramePr>
        <p:xfrm>
          <a:off x="4171950" y="213288"/>
          <a:ext cx="4800600" cy="6431423"/>
        </p:xfrm>
        <a:graphic>
          <a:graphicData uri="http://schemas.openxmlformats.org/drawingml/2006/table">
            <a:tbl>
              <a:tblPr/>
              <a:tblGrid>
                <a:gridCol w="295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369">
                <a:tc>
                  <a:txBody>
                    <a:bodyPr/>
                    <a:lstStyle/>
                    <a:p>
                      <a:pPr algn="l" fontAlgn="t"/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6985" marR="6985" marT="69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FY 2022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Projection</a:t>
                      </a: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Eligible Institutions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Estimated State Aid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Capitol Technology University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$989,952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Goucher College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$3,484,381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Hood College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$2,885,166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Johns Hopkins University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$45,540,145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Loyola University Maryland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$9,885,757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Maryland Institute College of Art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$4,351,023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McDaniel College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$4,828,949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Mount St Mary's University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$4,029,639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Notre Dame of Maryland University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$2,602,506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St John's College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$1,334,392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Stevenson University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$6,621,019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Washington Adventist University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$1,683,084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Washington College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$2,895,549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 </a:t>
                      </a: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TOTAL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3226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GRANT PER FTE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Univers LT Std 85 XBlk" panose="020B0904040702020204" pitchFamily="34" charset="0"/>
                        </a:rPr>
                        <a:t>$</a:t>
                      </a:r>
                      <a:r>
                        <a:rPr 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Univers LT Std 85 XBlk" panose="020B0904040702020204" pitchFamily="34" charset="0"/>
                          <a:ea typeface="+mn-ea"/>
                          <a:cs typeface="+mn-cs"/>
                        </a:rPr>
                        <a:t>2,064.12</a:t>
                      </a:r>
                      <a:endParaRPr lang="en-US" sz="1200" b="1" kern="1200" dirty="0">
                        <a:solidFill>
                          <a:srgbClr val="FF0000"/>
                        </a:solidFill>
                        <a:effectLst/>
                        <a:latin typeface="Univers LT Std 85 XBlk" panose="020B0904040702020204" pitchFamily="34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Univers LT Std 85 XBlk" panose="020B0904040702020204" pitchFamily="34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23FFD15-C99E-402A-B075-6A6CFB649EC6}"/>
              </a:ext>
            </a:extLst>
          </p:cNvPr>
          <p:cNvSpPr txBox="1"/>
          <p:nvPr/>
        </p:nvSpPr>
        <p:spPr>
          <a:xfrm>
            <a:off x="8412480" y="6644711"/>
            <a:ext cx="430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146B2BD-8888-4001-9081-07C8FE653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4059" r="28710" b="10598"/>
          <a:stretch/>
        </p:blipFill>
        <p:spPr>
          <a:xfrm>
            <a:off x="-2" y="1649896"/>
            <a:ext cx="3961177" cy="520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6856D-1F83-4069-B695-063BFD548F95}"/>
              </a:ext>
            </a:extLst>
          </p:cNvPr>
          <p:cNvSpPr txBox="1"/>
          <p:nvPr/>
        </p:nvSpPr>
        <p:spPr>
          <a:xfrm>
            <a:off x="7490236" y="5696699"/>
            <a:ext cx="1352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Univers LT Std 85 XBlk" panose="020B0904040702020204" pitchFamily="34" charset="0"/>
              </a:rPr>
              <a:t>$91,131,564</a:t>
            </a:r>
          </a:p>
        </p:txBody>
      </p:sp>
    </p:spTree>
    <p:extLst>
      <p:ext uri="{BB962C8B-B14F-4D97-AF65-F5344CB8AC3E}">
        <p14:creationId xmlns:p14="http://schemas.microsoft.com/office/powerpoint/2010/main" val="240424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EEE3F-C519-4102-BD07-93E53042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A11B1E85-012C-4C9C-ADFB-F1361E51BB7E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02387C9-2CB4-4EEC-9E26-B23F315D2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41EED8-BFED-448F-92EB-88414BCD9369}"/>
              </a:ext>
            </a:extLst>
          </p:cNvPr>
          <p:cNvSpPr/>
          <p:nvPr/>
        </p:nvSpPr>
        <p:spPr>
          <a:xfrm>
            <a:off x="-14288" y="0"/>
            <a:ext cx="3217550" cy="2414588"/>
          </a:xfrm>
          <a:prstGeom prst="rect">
            <a:avLst/>
          </a:prstGeom>
          <a:solidFill>
            <a:srgbClr val="B20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CEFBCC0-EBD1-4AEA-A036-4773E3A29BCE}"/>
              </a:ext>
            </a:extLst>
          </p:cNvPr>
          <p:cNvSpPr txBox="1">
            <a:spLocks/>
          </p:cNvSpPr>
          <p:nvPr/>
        </p:nvSpPr>
        <p:spPr>
          <a:xfrm>
            <a:off x="300161" y="122502"/>
            <a:ext cx="2602933" cy="1975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FY 2020 Sellinger Utilization of Funds</a:t>
            </a:r>
            <a:endParaRPr lang="en-US" sz="3200" dirty="0">
              <a:solidFill>
                <a:schemeClr val="bg1"/>
              </a:solidFill>
              <a:latin typeface="Univers LT Std 85 XBlk" panose="020B0904040702020204" pitchFamily="34" charset="0"/>
            </a:endParaRPr>
          </a:p>
        </p:txBody>
      </p:sp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37DD43C-A989-4A66-95AF-7A53093BA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4" r="11428" b="5689"/>
          <a:stretch/>
        </p:blipFill>
        <p:spPr>
          <a:xfrm>
            <a:off x="0" y="2377132"/>
            <a:ext cx="3203262" cy="4480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A0DEBA-BC1B-4B17-99B2-E80E2F037A4F}"/>
              </a:ext>
            </a:extLst>
          </p:cNvPr>
          <p:cNvSpPr txBox="1"/>
          <p:nvPr/>
        </p:nvSpPr>
        <p:spPr>
          <a:xfrm>
            <a:off x="4457700" y="377445"/>
            <a:ext cx="365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FY 2020 Sellinger Utilization of Funds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C767D1-7F35-49DF-96EC-CC30E8FB6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15" y="1535801"/>
            <a:ext cx="5318778" cy="30933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461345-E4DF-45E7-9FA1-7D07FA57D02F}"/>
              </a:ext>
            </a:extLst>
          </p:cNvPr>
          <p:cNvSpPr/>
          <p:nvPr/>
        </p:nvSpPr>
        <p:spPr>
          <a:xfrm>
            <a:off x="4091332" y="5554940"/>
            <a:ext cx="238124" cy="18097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70191D-E10B-461B-82E4-B5E0329F7D36}"/>
              </a:ext>
            </a:extLst>
          </p:cNvPr>
          <p:cNvSpPr/>
          <p:nvPr/>
        </p:nvSpPr>
        <p:spPr>
          <a:xfrm>
            <a:off x="6338888" y="5554940"/>
            <a:ext cx="238124" cy="18097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451E57-073A-4D1E-BE86-091E91FF3729}"/>
              </a:ext>
            </a:extLst>
          </p:cNvPr>
          <p:cNvSpPr txBox="1"/>
          <p:nvPr/>
        </p:nvSpPr>
        <p:spPr>
          <a:xfrm>
            <a:off x="4329456" y="5504956"/>
            <a:ext cx="205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 Access, Success, and Innovation Programs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A3162F-9765-4D61-8940-0F12E841099E}"/>
              </a:ext>
            </a:extLst>
          </p:cNvPr>
          <p:cNvSpPr txBox="1"/>
          <p:nvPr/>
        </p:nvSpPr>
        <p:spPr>
          <a:xfrm>
            <a:off x="6577012" y="5504956"/>
            <a:ext cx="2052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Financial Aid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F8A88D-88A9-4A1F-B399-838483504F90}"/>
              </a:ext>
            </a:extLst>
          </p:cNvPr>
          <p:cNvSpPr txBox="1"/>
          <p:nvPr/>
        </p:nvSpPr>
        <p:spPr>
          <a:xfrm>
            <a:off x="5117478" y="1535801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79B89C-A56F-4DEC-9CDE-DB1C59E0CBDB}"/>
              </a:ext>
            </a:extLst>
          </p:cNvPr>
          <p:cNvSpPr txBox="1"/>
          <p:nvPr/>
        </p:nvSpPr>
        <p:spPr>
          <a:xfrm>
            <a:off x="6577012" y="4535987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27354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5F7A8-6235-4C3A-B86B-50D8B460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F4BE3-26B3-40BA-AF91-FC592991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93"/>
          <a:stretch/>
        </p:blipFill>
        <p:spPr>
          <a:xfrm>
            <a:off x="301658" y="202547"/>
            <a:ext cx="8719083" cy="6046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4DD54-9DD3-4EC8-880A-E99FDA4BAE61}"/>
              </a:ext>
            </a:extLst>
          </p:cNvPr>
          <p:cNvSpPr txBox="1"/>
          <p:nvPr/>
        </p:nvSpPr>
        <p:spPr>
          <a:xfrm>
            <a:off x="301658" y="6398156"/>
            <a:ext cx="6966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DLS, September 3, 2020, as presented to the Senate Budget and Taxation Committee and the House Appropriations Committee.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00109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587489-E349-4DD5-ABBF-D54B97E8B642}"/>
              </a:ext>
            </a:extLst>
          </p:cNvPr>
          <p:cNvSpPr/>
          <p:nvPr/>
        </p:nvSpPr>
        <p:spPr>
          <a:xfrm>
            <a:off x="-15669" y="1571337"/>
            <a:ext cx="9144000" cy="1143288"/>
          </a:xfrm>
          <a:prstGeom prst="rect">
            <a:avLst/>
          </a:prstGeom>
          <a:solidFill>
            <a:srgbClr val="FFD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15478-1155-4B94-B4EB-8BF7BFBC883A}"/>
              </a:ext>
            </a:extLst>
          </p:cNvPr>
          <p:cNvSpPr/>
          <p:nvPr/>
        </p:nvSpPr>
        <p:spPr>
          <a:xfrm>
            <a:off x="-131975" y="-210387"/>
            <a:ext cx="9292763" cy="1444624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4056B3-B286-4675-8C90-C93D2E4FEA75}"/>
              </a:ext>
            </a:extLst>
          </p:cNvPr>
          <p:cNvSpPr txBox="1">
            <a:spLocks/>
          </p:cNvSpPr>
          <p:nvPr/>
        </p:nvSpPr>
        <p:spPr>
          <a:xfrm>
            <a:off x="16788" y="430964"/>
            <a:ext cx="9079087" cy="67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COVID-19 Expenses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99751-BDF1-4C04-A62F-EF63FACC9A73}"/>
              </a:ext>
            </a:extLst>
          </p:cNvPr>
          <p:cNvSpPr txBox="1"/>
          <p:nvPr/>
        </p:nvSpPr>
        <p:spPr>
          <a:xfrm>
            <a:off x="811219" y="1751764"/>
            <a:ext cx="842803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Throughout the summer and into the fall, MICUA institutions continue to experience COVID-related losses and expenses that include:</a:t>
            </a:r>
          </a:p>
          <a:p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C7960-8FCC-42A5-AC75-5E6B5EEC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733A0-466E-4884-96F7-E309557DDB45}"/>
              </a:ext>
            </a:extLst>
          </p:cNvPr>
          <p:cNvSpPr txBox="1"/>
          <p:nvPr/>
        </p:nvSpPr>
        <p:spPr>
          <a:xfrm>
            <a:off x="1152525" y="2921315"/>
            <a:ext cx="71802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c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ancelation of campus events such as summer camps and other sporting, recreational, and social gatherings;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eclined auxiliary service revenues;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eclined charitable giving;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eclining enrollment;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he provision of personal protective equipment;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eep cleaning supplies and contracts; 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need for medical supplies and equipment.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88780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587489-E349-4DD5-ABBF-D54B97E8B642}"/>
              </a:ext>
            </a:extLst>
          </p:cNvPr>
          <p:cNvSpPr/>
          <p:nvPr/>
        </p:nvSpPr>
        <p:spPr>
          <a:xfrm>
            <a:off x="-15669" y="1571337"/>
            <a:ext cx="9144000" cy="1143288"/>
          </a:xfrm>
          <a:prstGeom prst="rect">
            <a:avLst/>
          </a:prstGeom>
          <a:solidFill>
            <a:srgbClr val="FFD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15478-1155-4B94-B4EB-8BF7BFBC883A}"/>
              </a:ext>
            </a:extLst>
          </p:cNvPr>
          <p:cNvSpPr/>
          <p:nvPr/>
        </p:nvSpPr>
        <p:spPr>
          <a:xfrm>
            <a:off x="-131975" y="-210387"/>
            <a:ext cx="9292763" cy="1444624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4056B3-B286-4675-8C90-C93D2E4FEA75}"/>
              </a:ext>
            </a:extLst>
          </p:cNvPr>
          <p:cNvSpPr txBox="1">
            <a:spLocks/>
          </p:cNvSpPr>
          <p:nvPr/>
        </p:nvSpPr>
        <p:spPr>
          <a:xfrm>
            <a:off x="16788" y="430964"/>
            <a:ext cx="9079087" cy="67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COVID-19 Expenses (cont.)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99751-BDF1-4C04-A62F-EF63FACC9A73}"/>
              </a:ext>
            </a:extLst>
          </p:cNvPr>
          <p:cNvSpPr txBox="1"/>
          <p:nvPr/>
        </p:nvSpPr>
        <p:spPr>
          <a:xfrm>
            <a:off x="742950" y="1875588"/>
            <a:ext cx="79629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implement virtual instruction, our campuses have: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Univers 55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C7960-8FCC-42A5-AC75-5E6B5EEC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0FA1-32A3-4A9B-90D6-50CF132028B9}"/>
              </a:ext>
            </a:extLst>
          </p:cNvPr>
          <p:cNvSpPr txBox="1"/>
          <p:nvPr/>
        </p:nvSpPr>
        <p:spPr>
          <a:xfrm>
            <a:off x="552450" y="2809875"/>
            <a:ext cx="80772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Ensured that everyone has reliable internet service, often in the form of institution-provided hotspots, as well as a device from which to access remote instruction effectively.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Provided extensive training and technology support for faculty.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Increased Wi-Fi capacity and retrofitted classroom space so that students have the option to participate synchronously with in-person classes from a remote location.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Invested in cybersecurity programs to ensure that the increased data and other cyberspace information is being appropriately protected.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1320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CF898A7-E8C2-4ABF-8092-3458424D4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 b="82165"/>
          <a:stretch/>
        </p:blipFill>
        <p:spPr>
          <a:xfrm>
            <a:off x="142423" y="460374"/>
            <a:ext cx="9001577" cy="81089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F116CF-55C5-4EA6-8A6C-C4D1EFDBCC3E}"/>
              </a:ext>
            </a:extLst>
          </p:cNvPr>
          <p:cNvSpPr/>
          <p:nvPr/>
        </p:nvSpPr>
        <p:spPr>
          <a:xfrm>
            <a:off x="1241946" y="1330658"/>
            <a:ext cx="228357" cy="522206"/>
          </a:xfrm>
          <a:prstGeom prst="rect">
            <a:avLst/>
          </a:prstGeom>
          <a:solidFill>
            <a:srgbClr val="A43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09C229-B473-4453-90DD-FD2669255F45}"/>
              </a:ext>
            </a:extLst>
          </p:cNvPr>
          <p:cNvSpPr/>
          <p:nvPr/>
        </p:nvSpPr>
        <p:spPr>
          <a:xfrm>
            <a:off x="1470303" y="1330658"/>
            <a:ext cx="726987" cy="52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64F60-AF2D-42D5-BBE4-2DCFD5497539}"/>
              </a:ext>
            </a:extLst>
          </p:cNvPr>
          <p:cNvSpPr txBox="1"/>
          <p:nvPr/>
        </p:nvSpPr>
        <p:spPr>
          <a:xfrm>
            <a:off x="1437998" y="120704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43038"/>
                </a:solidFill>
                <a:latin typeface="Univers 55" pitchFamily="34" charset="0"/>
              </a:rPr>
              <a:t>3%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8D239-BE62-4742-BDD5-84163E72D067}"/>
              </a:ext>
            </a:extLst>
          </p:cNvPr>
          <p:cNvSpPr/>
          <p:nvPr/>
        </p:nvSpPr>
        <p:spPr>
          <a:xfrm>
            <a:off x="2584410" y="2033921"/>
            <a:ext cx="1004951" cy="52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61F28-59D4-44AF-85E1-1ED7CDCFD5DF}"/>
              </a:ext>
            </a:extLst>
          </p:cNvPr>
          <p:cNvSpPr txBox="1"/>
          <p:nvPr/>
        </p:nvSpPr>
        <p:spPr>
          <a:xfrm>
            <a:off x="2584410" y="1937372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43038"/>
                </a:solidFill>
                <a:latin typeface="Univers 55" pitchFamily="34" charset="0"/>
              </a:rPr>
              <a:t>15%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189401-083D-4D9C-A22F-F9DD11476241}"/>
              </a:ext>
            </a:extLst>
          </p:cNvPr>
          <p:cNvSpPr/>
          <p:nvPr/>
        </p:nvSpPr>
        <p:spPr>
          <a:xfrm>
            <a:off x="3571550" y="2746733"/>
            <a:ext cx="1004951" cy="52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AB25A-C5FB-4588-BAE8-99491AEB22F8}"/>
              </a:ext>
            </a:extLst>
          </p:cNvPr>
          <p:cNvSpPr txBox="1"/>
          <p:nvPr/>
        </p:nvSpPr>
        <p:spPr>
          <a:xfrm>
            <a:off x="3541698" y="2679744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43038"/>
                </a:solidFill>
                <a:latin typeface="Univers 55" pitchFamily="34" charset="0"/>
              </a:rPr>
              <a:t>27%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17127-6F0F-4997-A14F-10CFB95BBCF9}"/>
              </a:ext>
            </a:extLst>
          </p:cNvPr>
          <p:cNvSpPr/>
          <p:nvPr/>
        </p:nvSpPr>
        <p:spPr>
          <a:xfrm>
            <a:off x="1229653" y="2035868"/>
            <a:ext cx="1354757" cy="522206"/>
          </a:xfrm>
          <a:prstGeom prst="rect">
            <a:avLst/>
          </a:prstGeom>
          <a:solidFill>
            <a:srgbClr val="A43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CD858-24B0-48CA-BF00-1B967B8771D5}"/>
              </a:ext>
            </a:extLst>
          </p:cNvPr>
          <p:cNvSpPr/>
          <p:nvPr/>
        </p:nvSpPr>
        <p:spPr>
          <a:xfrm>
            <a:off x="1229653" y="2803361"/>
            <a:ext cx="2312045" cy="522206"/>
          </a:xfrm>
          <a:prstGeom prst="rect">
            <a:avLst/>
          </a:prstGeom>
          <a:solidFill>
            <a:srgbClr val="A43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7CEA84-0690-4EAB-9A5D-1B8E5445EE8E}"/>
              </a:ext>
            </a:extLst>
          </p:cNvPr>
          <p:cNvSpPr txBox="1"/>
          <p:nvPr/>
        </p:nvSpPr>
        <p:spPr>
          <a:xfrm>
            <a:off x="2351028" y="1497434"/>
            <a:ext cx="509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of State funding for higher education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2B040-5B60-4661-8E5E-5517BB123C68}"/>
              </a:ext>
            </a:extLst>
          </p:cNvPr>
          <p:cNvSpPr txBox="1"/>
          <p:nvPr/>
        </p:nvSpPr>
        <p:spPr>
          <a:xfrm>
            <a:off x="3730822" y="2231494"/>
            <a:ext cx="509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of all college students in Maryland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689FF-2333-4477-BF3E-0EB5F3CC4E8C}"/>
              </a:ext>
            </a:extLst>
          </p:cNvPr>
          <p:cNvSpPr txBox="1"/>
          <p:nvPr/>
        </p:nvSpPr>
        <p:spPr>
          <a:xfrm>
            <a:off x="3571550" y="2956505"/>
            <a:ext cx="5092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		   of all degrees conferred</a:t>
            </a:r>
          </a:p>
          <a:p>
            <a:r>
              <a:rPr lang="en-US" sz="2000" dirty="0"/>
              <a:t>By Maryland four-year institutions</a:t>
            </a:r>
          </a:p>
        </p:txBody>
      </p:sp>
      <p:pic>
        <p:nvPicPr>
          <p:cNvPr id="1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C5C6462-0F40-4711-8E80-037B53C3B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5" b="39073"/>
          <a:stretch/>
        </p:blipFill>
        <p:spPr>
          <a:xfrm>
            <a:off x="294823" y="4026573"/>
            <a:ext cx="9001577" cy="25234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2C517-7394-4BE1-8C0F-DCC98F41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587489-E349-4DD5-ABBF-D54B97E8B642}"/>
              </a:ext>
            </a:extLst>
          </p:cNvPr>
          <p:cNvSpPr/>
          <p:nvPr/>
        </p:nvSpPr>
        <p:spPr>
          <a:xfrm>
            <a:off x="-15669" y="1571337"/>
            <a:ext cx="9144000" cy="1143288"/>
          </a:xfrm>
          <a:prstGeom prst="rect">
            <a:avLst/>
          </a:prstGeom>
          <a:solidFill>
            <a:srgbClr val="FFD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15478-1155-4B94-B4EB-8BF7BFBC883A}"/>
              </a:ext>
            </a:extLst>
          </p:cNvPr>
          <p:cNvSpPr/>
          <p:nvPr/>
        </p:nvSpPr>
        <p:spPr>
          <a:xfrm>
            <a:off x="-131975" y="-210387"/>
            <a:ext cx="9292763" cy="1444624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4056B3-B286-4675-8C90-C93D2E4FEA75}"/>
              </a:ext>
            </a:extLst>
          </p:cNvPr>
          <p:cNvSpPr txBox="1">
            <a:spLocks/>
          </p:cNvSpPr>
          <p:nvPr/>
        </p:nvSpPr>
        <p:spPr>
          <a:xfrm>
            <a:off x="16788" y="430964"/>
            <a:ext cx="9079087" cy="67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MICUA Capital Grants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99751-BDF1-4C04-A62F-EF63FACC9A73}"/>
              </a:ext>
            </a:extLst>
          </p:cNvPr>
          <p:cNvSpPr txBox="1"/>
          <p:nvPr/>
        </p:nvSpPr>
        <p:spPr>
          <a:xfrm>
            <a:off x="973144" y="1875588"/>
            <a:ext cx="8922831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MICUA coordinates the capital budget requests:</a:t>
            </a:r>
          </a:p>
          <a:p>
            <a:endParaRPr lang="en-US" sz="2200" dirty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Maintains stringent eligibility criteria to constrain requests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Limits how often an institution may request funds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Caps the amount an institution may request in any year</a:t>
            </a:r>
          </a:p>
          <a:p>
            <a:pPr algn="ctr"/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Requires approval by institution’s governing board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Reviews all projects for readiness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Prioritizes projects based on State and institutional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Univers 55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C7960-8FCC-42A5-AC75-5E6B5EEC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378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57DDC-F760-4DFB-A050-EC6FFF1AA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MICUA institutions offering face-to-face instruction: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A116F1-48BB-4DCE-8681-3CCB50AB7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59" y="2585685"/>
            <a:ext cx="3348270" cy="2095205"/>
          </a:xfrm>
        </p:spPr>
        <p:txBody>
          <a:bodyPr>
            <a:normAutofit/>
          </a:bodyPr>
          <a:lstStyle/>
          <a:p>
            <a:r>
              <a:rPr lang="en-US" sz="1800" dirty="0"/>
              <a:t>Capitol Technology University</a:t>
            </a:r>
          </a:p>
          <a:p>
            <a:r>
              <a:rPr lang="en-US" sz="1800" dirty="0"/>
              <a:t>Hood College</a:t>
            </a:r>
          </a:p>
          <a:p>
            <a:r>
              <a:rPr lang="en-US" sz="1800" dirty="0"/>
              <a:t>McDaniel College</a:t>
            </a:r>
          </a:p>
          <a:p>
            <a:r>
              <a:rPr lang="en-US" sz="1800" dirty="0"/>
              <a:t>Mount St. Mary’s University </a:t>
            </a:r>
          </a:p>
          <a:p>
            <a:r>
              <a:rPr lang="en-US" sz="1800" dirty="0"/>
              <a:t>Stevenson University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E3299F-49E9-480E-B484-89E87DB03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MICUA institutions offering virtual instruction only: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8608D6A-82E5-47F9-B4EE-5D228EE9B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85685"/>
            <a:ext cx="3887391" cy="3684588"/>
          </a:xfrm>
        </p:spPr>
        <p:txBody>
          <a:bodyPr>
            <a:normAutofit/>
          </a:bodyPr>
          <a:lstStyle/>
          <a:p>
            <a:r>
              <a:rPr lang="en-US" sz="1800" dirty="0"/>
              <a:t>Goucher College</a:t>
            </a:r>
          </a:p>
          <a:p>
            <a:r>
              <a:rPr lang="en-US" sz="1800" dirty="0"/>
              <a:t>Johns Hopkins University</a:t>
            </a:r>
          </a:p>
          <a:p>
            <a:r>
              <a:rPr lang="en-US" sz="1800" dirty="0"/>
              <a:t>Loyola University Maryland</a:t>
            </a:r>
          </a:p>
          <a:p>
            <a:r>
              <a:rPr lang="en-US" sz="1800" dirty="0"/>
              <a:t>Maryland Institute College of Art</a:t>
            </a:r>
          </a:p>
          <a:p>
            <a:r>
              <a:rPr lang="en-US" sz="1800" dirty="0"/>
              <a:t>Notre Dame of Maryland University</a:t>
            </a:r>
          </a:p>
          <a:p>
            <a:r>
              <a:rPr lang="en-US" sz="1800" dirty="0"/>
              <a:t>St. John’s College</a:t>
            </a:r>
          </a:p>
          <a:p>
            <a:r>
              <a:rPr lang="en-US" sz="1800" dirty="0"/>
              <a:t>Washington Adventist University</a:t>
            </a:r>
          </a:p>
          <a:p>
            <a:r>
              <a:rPr lang="en-US" sz="1800" dirty="0"/>
              <a:t>Washington College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FDFC2-3C53-419F-8701-0A9D5531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DBBF4-59DB-4C57-A7CB-53FAD32DCED9}"/>
              </a:ext>
            </a:extLst>
          </p:cNvPr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A799B68-C032-4E6C-BA4A-10B67BEFA2A8}"/>
              </a:ext>
            </a:extLst>
          </p:cNvPr>
          <p:cNvSpPr txBox="1">
            <a:spLocks/>
          </p:cNvSpPr>
          <p:nvPr/>
        </p:nvSpPr>
        <p:spPr>
          <a:xfrm>
            <a:off x="64911" y="280645"/>
            <a:ext cx="9079087" cy="103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prstClr val="white"/>
                </a:solidFill>
                <a:latin typeface="Univers LT Std 85 XBlk" panose="020B0904040702020204" pitchFamily="34" charset="0"/>
              </a:rPr>
              <a:t>Fall 2020 Plans</a:t>
            </a:r>
          </a:p>
        </p:txBody>
      </p:sp>
    </p:spTree>
    <p:extLst>
      <p:ext uri="{BB962C8B-B14F-4D97-AF65-F5344CB8AC3E}">
        <p14:creationId xmlns:p14="http://schemas.microsoft.com/office/powerpoint/2010/main" val="256796450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AF11C2-BF50-4E11-9DED-5ADDF1B42A6B}"/>
              </a:ext>
            </a:extLst>
          </p:cNvPr>
          <p:cNvSpPr/>
          <p:nvPr/>
        </p:nvSpPr>
        <p:spPr>
          <a:xfrm>
            <a:off x="-1" y="1"/>
            <a:ext cx="9144000" cy="1581150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BBB7EF3-49EA-4A3A-9F31-4DA9F5B45336}"/>
              </a:ext>
            </a:extLst>
          </p:cNvPr>
          <p:cNvSpPr txBox="1">
            <a:spLocks/>
          </p:cNvSpPr>
          <p:nvPr/>
        </p:nvSpPr>
        <p:spPr>
          <a:xfrm>
            <a:off x="32455" y="536576"/>
            <a:ext cx="9079087" cy="67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MICUA Capital Request for Fiscal 2022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032703-015D-45EB-BCD3-E0299294F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8" y="1897891"/>
            <a:ext cx="88392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latin typeface="+mn-lt"/>
              </a:rPr>
              <a:t>$12 Million MICUA Capital Budget Request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+mn-lt"/>
              </a:rPr>
              <a:t>Johns Hopkins University</a:t>
            </a:r>
            <a:r>
              <a:rPr lang="en-US" altLang="en-US" sz="2000" b="1" dirty="0">
                <a:latin typeface="+mn-lt"/>
              </a:rPr>
              <a:t>: </a:t>
            </a:r>
            <a:r>
              <a:rPr lang="en-US" altLang="en-US" sz="2000" dirty="0">
                <a:latin typeface="+mn-lt"/>
              </a:rPr>
              <a:t>$5 million to renovate the Eisenhower Library Building.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+mn-lt"/>
              </a:rPr>
              <a:t>Mount St. Mary’s University</a:t>
            </a:r>
            <a:r>
              <a:rPr lang="en-US" altLang="en-US" sz="2000" b="1" dirty="0">
                <a:latin typeface="+mn-lt"/>
              </a:rPr>
              <a:t>: </a:t>
            </a:r>
            <a:r>
              <a:rPr lang="en-US" altLang="en-US" sz="2000" dirty="0">
                <a:latin typeface="+mn-lt"/>
              </a:rPr>
              <a:t>$2 million to construct an addition to the Coad Science Building.</a:t>
            </a:r>
          </a:p>
          <a:p>
            <a:pPr algn="just" eaLnBrk="1" hangingPunct="1">
              <a:spcBef>
                <a:spcPct val="0"/>
              </a:spcBef>
            </a:pPr>
            <a:endParaRPr lang="en-US" altLang="en-US" sz="2000" dirty="0">
              <a:latin typeface="+mn-lt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+mn-lt"/>
              </a:rPr>
              <a:t>St. John’s College</a:t>
            </a:r>
            <a:r>
              <a:rPr lang="en-US" altLang="en-US" sz="2000" b="1" dirty="0">
                <a:latin typeface="+mn-lt"/>
              </a:rPr>
              <a:t>: </a:t>
            </a:r>
            <a:r>
              <a:rPr lang="en-US" altLang="en-US" sz="2000" dirty="0">
                <a:latin typeface="+mn-lt"/>
              </a:rPr>
              <a:t>$5 million to renovate Mellon Hall (Phase 1) and construct a new mixed-use building.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2000" dirty="0">
              <a:latin typeface="+mn-lt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2000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+mn-lt"/>
              </a:rPr>
              <a:t>The $12 million State investment in these projects will leverage over $100 million in private resources and support 800 construction jobs. </a:t>
            </a:r>
            <a:endParaRPr lang="en-US" altLang="en-US" sz="2000" i="1" u="sng" dirty="0">
              <a:latin typeface="+mn-lt"/>
            </a:endParaRPr>
          </a:p>
          <a:p>
            <a:pPr lvl="1" algn="just"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FB6F9-208B-4F9C-B449-B5C91810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0451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172DC7-2C94-4494-9441-8CDF34ED787C}"/>
              </a:ext>
            </a:extLst>
          </p:cNvPr>
          <p:cNvSpPr/>
          <p:nvPr/>
        </p:nvSpPr>
        <p:spPr>
          <a:xfrm>
            <a:off x="-1" y="3762376"/>
            <a:ext cx="9144000" cy="3095624"/>
          </a:xfrm>
          <a:prstGeom prst="rect">
            <a:avLst/>
          </a:prstGeom>
          <a:solidFill>
            <a:srgbClr val="FFD155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DA795-85E9-4D3B-8BFF-B60A61ED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AF11C2-BF50-4E11-9DED-5ADDF1B42A6B}"/>
              </a:ext>
            </a:extLst>
          </p:cNvPr>
          <p:cNvSpPr/>
          <p:nvPr/>
        </p:nvSpPr>
        <p:spPr>
          <a:xfrm>
            <a:off x="-1" y="1"/>
            <a:ext cx="9144000" cy="1552574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BBB7EF3-49EA-4A3A-9F31-4DA9F5B45336}"/>
              </a:ext>
            </a:extLst>
          </p:cNvPr>
          <p:cNvSpPr txBox="1">
            <a:spLocks/>
          </p:cNvSpPr>
          <p:nvPr/>
        </p:nvSpPr>
        <p:spPr>
          <a:xfrm>
            <a:off x="52387" y="516623"/>
            <a:ext cx="9144000" cy="67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Student Financial Aid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4DE2D-8965-4F00-B0DB-7CCAB94192C2}"/>
              </a:ext>
            </a:extLst>
          </p:cNvPr>
          <p:cNvSpPr txBox="1"/>
          <p:nvPr/>
        </p:nvSpPr>
        <p:spPr>
          <a:xfrm>
            <a:off x="862012" y="3986471"/>
            <a:ext cx="741997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libri" panose="020F0502020204030204" pitchFamily="34" charset="0"/>
              </a:rPr>
              <a:t>NASSGAP – State Grant Aid per Undergraduate Student (2017-2018):</a:t>
            </a:r>
          </a:p>
          <a:p>
            <a:pPr marL="942975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a typeface="Calibri" panose="020F0502020204030204" pitchFamily="34" charset="0"/>
              </a:rPr>
              <a:t> </a:t>
            </a:r>
          </a:p>
          <a:p>
            <a:pPr marL="342900" indent="-342900" algn="ctr">
              <a:buFont typeface="Symbol" panose="05050102010706020507" pitchFamily="18" charset="2"/>
              <a:buChar char=""/>
            </a:pPr>
            <a:r>
              <a:rPr lang="en-US" dirty="0">
                <a:ea typeface="Times New Roman" panose="02020603050405020304" pitchFamily="18" charset="0"/>
              </a:rPr>
              <a:t>Maryland (5% of total support) = </a:t>
            </a:r>
            <a:r>
              <a:rPr lang="en-US" b="1" dirty="0">
                <a:ea typeface="Times New Roman" panose="02020603050405020304" pitchFamily="18" charset="0"/>
              </a:rPr>
              <a:t>$490 (30</a:t>
            </a:r>
            <a:r>
              <a:rPr lang="en-US" b="1" baseline="30000" dirty="0">
                <a:ea typeface="Times New Roman" panose="02020603050405020304" pitchFamily="18" charset="0"/>
              </a:rPr>
              <a:t>th</a:t>
            </a:r>
            <a:r>
              <a:rPr lang="en-US" b="1" dirty="0">
                <a:ea typeface="Times New Roman" panose="02020603050405020304" pitchFamily="18" charset="0"/>
              </a:rPr>
              <a:t>)</a:t>
            </a:r>
          </a:p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1" dirty="0">
              <a:ea typeface="Times New Roman" panose="02020603050405020304" pitchFamily="18" charset="0"/>
            </a:endParaRPr>
          </a:p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Times New Roman" panose="02020603050405020304" pitchFamily="18" charset="0"/>
              </a:rPr>
              <a:t>National Average (14% of total support) = </a:t>
            </a:r>
            <a:r>
              <a:rPr lang="en-US" b="1" dirty="0">
                <a:ea typeface="Times New Roman" panose="02020603050405020304" pitchFamily="18" charset="0"/>
              </a:rPr>
              <a:t>$890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ea typeface="Calibri" panose="020F0502020204030204" pitchFamily="34" charset="0"/>
            </a:endParaRPr>
          </a:p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Times New Roman" panose="02020603050405020304" pitchFamily="18" charset="0"/>
              </a:rPr>
              <a:t>Best State – South Carolina (37% of total support) = </a:t>
            </a:r>
            <a:r>
              <a:rPr lang="en-US" b="1" dirty="0">
                <a:ea typeface="Times New Roman" panose="02020603050405020304" pitchFamily="18" charset="0"/>
              </a:rPr>
              <a:t>$2,230</a:t>
            </a:r>
            <a:endParaRPr lang="en-US" b="1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26EA8-E1C3-4BE5-9FFF-01414E22D5E2}"/>
              </a:ext>
            </a:extLst>
          </p:cNvPr>
          <p:cNvSpPr txBox="1"/>
          <p:nvPr/>
        </p:nvSpPr>
        <p:spPr>
          <a:xfrm>
            <a:off x="476249" y="1835071"/>
            <a:ext cx="81057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2000" dirty="0">
                <a:ea typeface="Calibri" panose="020F0502020204030204" pitchFamily="34" charset="0"/>
              </a:rPr>
              <a:t>MICUA Financial Aid for </a:t>
            </a:r>
            <a:r>
              <a:rPr lang="en-US" sz="2000" b="1" dirty="0">
                <a:ea typeface="Calibri" panose="020F0502020204030204" pitchFamily="34" charset="0"/>
              </a:rPr>
              <a:t>Maryland Students (2019-2020)</a:t>
            </a:r>
            <a:r>
              <a:rPr lang="en-US" sz="2000" dirty="0">
                <a:ea typeface="Calibri" panose="020F0502020204030204" pitchFamily="34" charset="0"/>
              </a:rPr>
              <a:t>:</a:t>
            </a:r>
          </a:p>
          <a:p>
            <a:pPr marL="342900" indent="-342900" algn="ctr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$51 million of State support through the Sellinger Program</a:t>
            </a:r>
          </a:p>
          <a:p>
            <a:pPr marL="342900" indent="-342900" algn="ctr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$285 million in institutional based aid</a:t>
            </a:r>
            <a:endParaRPr lang="en-US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A1F4D-EEE1-40C8-A474-E3266DF6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60DDD-2F95-4B9F-9A72-ADD4C4229E8D}"/>
              </a:ext>
            </a:extLst>
          </p:cNvPr>
          <p:cNvSpPr/>
          <p:nvPr/>
        </p:nvSpPr>
        <p:spPr>
          <a:xfrm>
            <a:off x="-1" y="1"/>
            <a:ext cx="9144000" cy="1581150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31264E0-93E4-46E7-A360-6F76F53C3369}"/>
              </a:ext>
            </a:extLst>
          </p:cNvPr>
          <p:cNvSpPr txBox="1">
            <a:spLocks/>
          </p:cNvSpPr>
          <p:nvPr/>
        </p:nvSpPr>
        <p:spPr>
          <a:xfrm>
            <a:off x="32455" y="400937"/>
            <a:ext cx="9079087" cy="137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THANK YOU!</a:t>
            </a:r>
            <a:endParaRPr lang="en-US" sz="6000" dirty="0">
              <a:solidFill>
                <a:schemeClr val="bg1"/>
              </a:solidFill>
              <a:latin typeface="Univers LT Std 85 XBlk" panose="020B09040407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13576-1E94-4DE6-9AEA-5D1A495F8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91176"/>
            <a:ext cx="9144001" cy="1238685"/>
          </a:xfrm>
          <a:prstGeom prst="rect">
            <a:avLst/>
          </a:prstGeom>
        </p:spPr>
      </p:pic>
      <p:pic>
        <p:nvPicPr>
          <p:cNvPr id="8" name="Picture 7" descr="A person wearing a hat&#10;&#10;Description automatically generated">
            <a:extLst>
              <a:ext uri="{FF2B5EF4-FFF2-40B4-BE49-F238E27FC236}">
                <a16:creationId xmlns:a16="http://schemas.microsoft.com/office/drawing/2014/main" id="{FA4BCB7C-85F0-4673-9301-D510A5604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8443" r="-355" b="24022"/>
          <a:stretch/>
        </p:blipFill>
        <p:spPr>
          <a:xfrm>
            <a:off x="-1" y="1455576"/>
            <a:ext cx="9185447" cy="41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624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FA45DF2-08E4-41ED-B2EA-76BC39766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37476"/>
          <a:stretch/>
        </p:blipFill>
        <p:spPr>
          <a:xfrm>
            <a:off x="451229" y="553204"/>
            <a:ext cx="8241541" cy="63047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06BE44-F310-4103-803C-828AA4377DCF}"/>
              </a:ext>
            </a:extLst>
          </p:cNvPr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B698530-979C-4B5D-B0E9-8DC6BE90B0E5}"/>
              </a:ext>
            </a:extLst>
          </p:cNvPr>
          <p:cNvSpPr txBox="1">
            <a:spLocks/>
          </p:cNvSpPr>
          <p:nvPr/>
        </p:nvSpPr>
        <p:spPr>
          <a:xfrm>
            <a:off x="64911" y="280645"/>
            <a:ext cx="9079087" cy="103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prstClr val="white"/>
                </a:solidFill>
                <a:latin typeface="Univers LT Std 85 XBlk" panose="020B0904040702020204" pitchFamily="34" charset="0"/>
              </a:rPr>
              <a:t>Geographic Regions Covered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17EE7F7-EA72-48D6-9F97-9E8E68EE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129156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3DAB40-958F-425E-B4DA-0B5CA3C1FEEA}"/>
              </a:ext>
            </a:extLst>
          </p:cNvPr>
          <p:cNvSpPr/>
          <p:nvPr/>
        </p:nvSpPr>
        <p:spPr>
          <a:xfrm>
            <a:off x="0" y="0"/>
            <a:ext cx="9155910" cy="1247775"/>
          </a:xfrm>
          <a:prstGeom prst="rect">
            <a:avLst/>
          </a:prstGeom>
          <a:solidFill>
            <a:srgbClr val="A430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D17D8-DED5-44B0-91DD-142A0F35A6E3}"/>
              </a:ext>
            </a:extLst>
          </p:cNvPr>
          <p:cNvSpPr txBox="1"/>
          <p:nvPr/>
        </p:nvSpPr>
        <p:spPr>
          <a:xfrm>
            <a:off x="770535" y="390525"/>
            <a:ext cx="760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Univers 55"/>
              </a:rPr>
              <a:t>MICUA Net Tuition</a:t>
            </a:r>
          </a:p>
          <a:p>
            <a:pPr algn="ctr"/>
            <a:endParaRPr lang="en-US" sz="3600" b="1" dirty="0">
              <a:latin typeface="Univers Light" panose="020B04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25" y="2476591"/>
            <a:ext cx="6562725" cy="19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/>
              <a:t>Net Price at Private Non-Profit Institutions</a:t>
            </a:r>
          </a:p>
          <a:p>
            <a:pPr>
              <a:lnSpc>
                <a:spcPct val="125000"/>
              </a:lnSpc>
            </a:pPr>
            <a:r>
              <a:rPr lang="en-US" sz="2400" b="1" dirty="0"/>
              <a:t>	US Median = $21,714</a:t>
            </a:r>
          </a:p>
          <a:p>
            <a:pPr>
              <a:lnSpc>
                <a:spcPct val="125000"/>
              </a:lnSpc>
            </a:pPr>
            <a:r>
              <a:rPr lang="en-US" sz="2400" b="1" dirty="0"/>
              <a:t>	US Average = $22,678</a:t>
            </a:r>
          </a:p>
          <a:p>
            <a:pPr>
              <a:lnSpc>
                <a:spcPct val="125000"/>
              </a:lnSpc>
            </a:pPr>
            <a:r>
              <a:rPr lang="en-US" sz="2400" b="1" dirty="0"/>
              <a:t>	MICUA Average = $28,161 (14</a:t>
            </a:r>
            <a:r>
              <a:rPr lang="en-US" sz="2400" b="1" baseline="30000" dirty="0"/>
              <a:t>th</a:t>
            </a:r>
            <a:r>
              <a:rPr lang="en-US" sz="2400" b="1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FCAF9-BD87-4C01-B194-EEBD15E6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6B31938-7CB6-402F-80CA-BADD24D24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" b="83720"/>
          <a:stretch/>
        </p:blipFill>
        <p:spPr>
          <a:xfrm>
            <a:off x="123603" y="136524"/>
            <a:ext cx="8963247" cy="151499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1AD1DD-8C85-4FC7-B41E-95501CA6DB73}"/>
              </a:ext>
            </a:extLst>
          </p:cNvPr>
          <p:cNvSpPr/>
          <p:nvPr/>
        </p:nvSpPr>
        <p:spPr>
          <a:xfrm>
            <a:off x="648363" y="4623609"/>
            <a:ext cx="9265606" cy="242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</a:rPr>
              <a:t>MICUA Institutions:</a:t>
            </a:r>
          </a:p>
          <a:p>
            <a:endParaRPr lang="en-US" sz="900" b="1" baseline="30000" dirty="0">
              <a:solidFill>
                <a:srgbClr val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aseline="30000" dirty="0">
                <a:solidFill>
                  <a:srgbClr val="000000"/>
                </a:solidFill>
              </a:rPr>
              <a:t>1 in 3 (34%) students is a </a:t>
            </a:r>
            <a:r>
              <a:rPr lang="en-US" sz="3200" b="1" baseline="30000" dirty="0">
                <a:solidFill>
                  <a:srgbClr val="B20738"/>
                </a:solidFill>
              </a:rPr>
              <a:t>student of color</a:t>
            </a:r>
            <a:r>
              <a:rPr lang="en-US" sz="3200" baseline="30000" dirty="0">
                <a:solidFill>
                  <a:srgbClr val="000000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aseline="30000" dirty="0">
                <a:solidFill>
                  <a:srgbClr val="000000"/>
                </a:solidFill>
              </a:rPr>
              <a:t>1 in 4 (24%) students is a </a:t>
            </a:r>
            <a:r>
              <a:rPr lang="en-US" sz="3200" b="1" baseline="30000" dirty="0">
                <a:solidFill>
                  <a:srgbClr val="B20738"/>
                </a:solidFill>
              </a:rPr>
              <a:t>low-income student</a:t>
            </a:r>
            <a:r>
              <a:rPr lang="en-US" sz="3200" baseline="30000" dirty="0">
                <a:solidFill>
                  <a:srgbClr val="000000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aseline="30000" dirty="0">
                <a:solidFill>
                  <a:srgbClr val="000000"/>
                </a:solidFill>
              </a:rPr>
              <a:t>1 in 6 (15%) of new undergraduate students are </a:t>
            </a:r>
            <a:r>
              <a:rPr lang="en-US" sz="3200" b="1" baseline="30000" dirty="0">
                <a:solidFill>
                  <a:srgbClr val="B20738"/>
                </a:solidFill>
              </a:rPr>
              <a:t>transfer students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aseline="30000" dirty="0">
                <a:solidFill>
                  <a:srgbClr val="000000"/>
                </a:solidFill>
              </a:rPr>
              <a:t>An increasing number of students are </a:t>
            </a:r>
            <a:r>
              <a:rPr lang="en-US" sz="3200" b="1" baseline="30000" dirty="0">
                <a:solidFill>
                  <a:srgbClr val="B20738"/>
                </a:solidFill>
              </a:rPr>
              <a:t>adult learners</a:t>
            </a:r>
          </a:p>
          <a:p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DF8AF-4E82-4F19-A2AC-83318BE2BDCC}"/>
              </a:ext>
            </a:extLst>
          </p:cNvPr>
          <p:cNvSpPr/>
          <p:nvPr/>
        </p:nvSpPr>
        <p:spPr>
          <a:xfrm>
            <a:off x="0" y="0"/>
            <a:ext cx="9144000" cy="942975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E5D452-96EC-428A-B17B-E992B85E815C}"/>
              </a:ext>
            </a:extLst>
          </p:cNvPr>
          <p:cNvSpPr txBox="1">
            <a:spLocks/>
          </p:cNvSpPr>
          <p:nvPr/>
        </p:nvSpPr>
        <p:spPr>
          <a:xfrm>
            <a:off x="64911" y="280645"/>
            <a:ext cx="9079087" cy="103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prstClr val="white"/>
                </a:solidFill>
                <a:latin typeface="Univers LT Std 85 XBlk" panose="020B0904040702020204" pitchFamily="34" charset="0"/>
              </a:rPr>
              <a:t>Students Served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8363" y="1023803"/>
            <a:ext cx="7847274" cy="400110"/>
          </a:xfrm>
          <a:prstGeom prst="rect">
            <a:avLst/>
          </a:prstGeom>
          <a:solidFill>
            <a:srgbClr val="FFD4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MICUA members serve more than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66,000 students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annually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83AEE-44D3-4031-85E6-BB8A43C0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12" descr="A group of people walking on a stone building&#10;&#10;Description automatically generated">
            <a:extLst>
              <a:ext uri="{FF2B5EF4-FFF2-40B4-BE49-F238E27FC236}">
                <a16:creationId xmlns:a16="http://schemas.microsoft.com/office/drawing/2014/main" id="{45F357FE-8C56-4B4C-A76B-5116C612C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5" t="30143" b="16862"/>
          <a:stretch/>
        </p:blipFill>
        <p:spPr>
          <a:xfrm>
            <a:off x="520905" y="1637522"/>
            <a:ext cx="7994445" cy="279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7924EB-82E3-48AD-8231-0CAE612634D4}"/>
              </a:ext>
            </a:extLst>
          </p:cNvPr>
          <p:cNvSpPr/>
          <p:nvPr/>
        </p:nvSpPr>
        <p:spPr>
          <a:xfrm>
            <a:off x="0" y="0"/>
            <a:ext cx="9144000" cy="1341738"/>
          </a:xfrm>
          <a:prstGeom prst="rect">
            <a:avLst/>
          </a:prstGeom>
          <a:solidFill>
            <a:srgbClr val="B2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6321D1-B0FD-4266-9DEB-D8F386C6D288}"/>
              </a:ext>
            </a:extLst>
          </p:cNvPr>
          <p:cNvSpPr txBox="1">
            <a:spLocks/>
          </p:cNvSpPr>
          <p:nvPr/>
        </p:nvSpPr>
        <p:spPr>
          <a:xfrm>
            <a:off x="-210015" y="131992"/>
            <a:ext cx="9564030" cy="103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prstClr val="white"/>
                </a:solidFill>
                <a:latin typeface="Univers LT Std 85 XBlk" panose="020B0904040702020204" pitchFamily="34" charset="0"/>
              </a:rPr>
              <a:t>Trends in Opening Fall Headcount Enrollment MICUA State-Aided Institutions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prstClr val="white"/>
                </a:solidFill>
                <a:latin typeface="Univers LT Std 85 XBlk" panose="020B0904040702020204" pitchFamily="34" charset="0"/>
              </a:rPr>
              <a:t>Actual and Projected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AC619E-C537-4910-B314-07500373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649FE40-8112-4F71-965A-26A34EC5DE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860147"/>
              </p:ext>
            </p:extLst>
          </p:nvPr>
        </p:nvGraphicFramePr>
        <p:xfrm>
          <a:off x="207390" y="1423446"/>
          <a:ext cx="8748074" cy="510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82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441E67-5185-4987-9E20-D13318D375A8}"/>
              </a:ext>
            </a:extLst>
          </p:cNvPr>
          <p:cNvSpPr/>
          <p:nvPr/>
        </p:nvSpPr>
        <p:spPr>
          <a:xfrm>
            <a:off x="-11171" y="-2"/>
            <a:ext cx="9155171" cy="1888959"/>
          </a:xfrm>
          <a:prstGeom prst="rect">
            <a:avLst/>
          </a:prstGeom>
          <a:solidFill>
            <a:srgbClr val="B20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9256B-03B1-4599-84FB-CF29AD65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1" y="278760"/>
            <a:ext cx="8962311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Number of Underrepresented Minority Students Enrolled at MICUA Institutions </a:t>
            </a:r>
            <a:br>
              <a:rPr 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Univers LT Std 85 XBlk" panose="020B0904040702020204" pitchFamily="34" charset="0"/>
              </a:rPr>
              <a:t>(Fall Headcount)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2BB0D-922B-4D8E-95C6-8819F1723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76" y="2004718"/>
            <a:ext cx="7610475" cy="4733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C9D99-0438-4204-8B0C-F5BE06AC2E4F}"/>
              </a:ext>
            </a:extLst>
          </p:cNvPr>
          <p:cNvSpPr txBox="1"/>
          <p:nvPr/>
        </p:nvSpPr>
        <p:spPr>
          <a:xfrm>
            <a:off x="914401" y="6501592"/>
            <a:ext cx="1847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IPEDS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88C6C-2B82-42C0-B65F-F8992813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1E85-012C-4C9C-ADFB-F1361E51BB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FB3A4E-F35A-479D-B356-A0DF6358A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/>
          <a:stretch/>
        </p:blipFill>
        <p:spPr>
          <a:xfrm>
            <a:off x="0" y="1781217"/>
            <a:ext cx="9020624" cy="4259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0" y="2102177"/>
            <a:ext cx="2196184" cy="3170099"/>
          </a:xfrm>
          <a:prstGeom prst="rect">
            <a:avLst/>
          </a:prstGeom>
          <a:solidFill>
            <a:srgbClr val="FFD3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pc="-190" dirty="0">
                <a:solidFill>
                  <a:srgbClr val="C00000"/>
                </a:solidFill>
                <a:latin typeface="Arial Black" panose="020B0A04020102020204" pitchFamily="34" charset="0"/>
              </a:rPr>
              <a:t>54.4%</a:t>
            </a:r>
            <a:r>
              <a:rPr lang="en-US" sz="2400" spc="-19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2400" spc="-190" dirty="0">
                <a:solidFill>
                  <a:srgbClr val="C00000"/>
                </a:solidFill>
                <a:latin typeface="Arial Black" panose="020B0A04020102020204" pitchFamily="34" charset="0"/>
              </a:rPr>
              <a:t>Growth in Enrollment of Students Who Are Under-represented Minorities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7A6E57-D33C-4C4B-90D5-0835BA38B26A}"/>
              </a:ext>
            </a:extLst>
          </p:cNvPr>
          <p:cNvSpPr/>
          <p:nvPr/>
        </p:nvSpPr>
        <p:spPr>
          <a:xfrm>
            <a:off x="0" y="-17145"/>
            <a:ext cx="9144000" cy="1574276"/>
          </a:xfrm>
          <a:prstGeom prst="rect">
            <a:avLst/>
          </a:prstGeom>
          <a:solidFill>
            <a:srgbClr val="B20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2B94CC-49B6-493B-91A5-52DAEB768076}"/>
              </a:ext>
            </a:extLst>
          </p:cNvPr>
          <p:cNvSpPr txBox="1">
            <a:spLocks noChangeArrowheads="1"/>
          </p:cNvSpPr>
          <p:nvPr/>
        </p:nvSpPr>
        <p:spPr>
          <a:xfrm>
            <a:off x="-242544" y="321435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dirty="0">
                <a:solidFill>
                  <a:schemeClr val="bg1"/>
                </a:solidFill>
                <a:latin typeface="Univers LT Std 47 Cn Lt" panose="020B0406020202040204" pitchFamily="34" charset="0"/>
              </a:rPr>
              <a:t>Remarkable Growth </a:t>
            </a:r>
            <a:r>
              <a:rPr lang="en-US" altLang="en-US" sz="1800" dirty="0">
                <a:solidFill>
                  <a:schemeClr val="bg1"/>
                </a:solidFill>
                <a:latin typeface="Univers LT Std 85 XBlk" panose="020B0904040702020204" pitchFamily="34" charset="0"/>
              </a:rPr>
              <a:t>in Diversity</a:t>
            </a:r>
            <a:endParaRPr lang="en-US" altLang="en-US" sz="2800" dirty="0">
              <a:solidFill>
                <a:schemeClr val="bg1"/>
              </a:solidFill>
              <a:latin typeface="Univers LT Std 85 XBlk" panose="020B09040407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8537D-5F58-434A-B00B-7AA6A639DFAB}"/>
              </a:ext>
            </a:extLst>
          </p:cNvPr>
          <p:cNvSpPr txBox="1"/>
          <p:nvPr/>
        </p:nvSpPr>
        <p:spPr>
          <a:xfrm>
            <a:off x="3016002" y="1839487"/>
            <a:ext cx="57418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% of ALL Undergraduates Who are Underrepresented Minorities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7367A6-8548-4EF8-8DA2-D81C6142D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87" y="2102177"/>
            <a:ext cx="6090030" cy="35102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C1AE-A654-4B11-A21A-F8D4721A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9DD-41BB-4F84-8CCD-913152E32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BCE269-A65C-4980-8686-4B7662DB367E}"/>
              </a:ext>
            </a:extLst>
          </p:cNvPr>
          <p:cNvSpPr/>
          <p:nvPr/>
        </p:nvSpPr>
        <p:spPr>
          <a:xfrm>
            <a:off x="4091332" y="5645427"/>
            <a:ext cx="238124" cy="1809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DB0E4-B0E5-453B-9979-1537B3DED647}"/>
              </a:ext>
            </a:extLst>
          </p:cNvPr>
          <p:cNvSpPr txBox="1"/>
          <p:nvPr/>
        </p:nvSpPr>
        <p:spPr>
          <a:xfrm>
            <a:off x="4329456" y="5594128"/>
            <a:ext cx="2052294" cy="28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Underrepresented Minorities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C8621-BE6A-4247-959A-00DE64842A3E}"/>
              </a:ext>
            </a:extLst>
          </p:cNvPr>
          <p:cNvSpPr/>
          <p:nvPr/>
        </p:nvSpPr>
        <p:spPr>
          <a:xfrm>
            <a:off x="6381750" y="5655491"/>
            <a:ext cx="238124" cy="180974"/>
          </a:xfrm>
          <a:prstGeom prst="rect">
            <a:avLst/>
          </a:prstGeom>
          <a:solidFill>
            <a:srgbClr val="A4303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C8482-29B2-43BA-AAE7-7A096747B7D8}"/>
              </a:ext>
            </a:extLst>
          </p:cNvPr>
          <p:cNvSpPr txBox="1"/>
          <p:nvPr/>
        </p:nvSpPr>
        <p:spPr>
          <a:xfrm>
            <a:off x="6619874" y="5603254"/>
            <a:ext cx="2052294" cy="28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Students </a:t>
            </a:r>
          </a:p>
        </p:txBody>
      </p:sp>
    </p:spTree>
    <p:extLst>
      <p:ext uri="{BB962C8B-B14F-4D97-AF65-F5344CB8AC3E}">
        <p14:creationId xmlns:p14="http://schemas.microsoft.com/office/powerpoint/2010/main" val="93561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4AC88BD01D0E428BF76ED396EF1FDB" ma:contentTypeVersion="1" ma:contentTypeDescription="Create a new document." ma:contentTypeScope="" ma:versionID="aa63d604bac66fb2e6ed7e3f4c3d10f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dcc10a156eb2aa295318eab019ded2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44E953-AE05-416D-B15E-334EB4F2F349}"/>
</file>

<file path=customXml/itemProps2.xml><?xml version="1.0" encoding="utf-8"?>
<ds:datastoreItem xmlns:ds="http://schemas.openxmlformats.org/officeDocument/2006/customXml" ds:itemID="{4A85BF45-8C89-4007-8E08-A5BE42279547}"/>
</file>

<file path=customXml/itemProps3.xml><?xml version="1.0" encoding="utf-8"?>
<ds:datastoreItem xmlns:ds="http://schemas.openxmlformats.org/officeDocument/2006/customXml" ds:itemID="{39ECB2BB-1EF4-4CC5-9BC8-87AB18197EE8}"/>
</file>

<file path=docProps/app.xml><?xml version="1.0" encoding="utf-8"?>
<Properties xmlns="http://schemas.openxmlformats.org/officeDocument/2006/extended-properties" xmlns:vt="http://schemas.openxmlformats.org/officeDocument/2006/docPropsVTypes">
  <TotalTime>21698</TotalTime>
  <Words>1446</Words>
  <Application>Microsoft Office PowerPoint</Application>
  <PresentationFormat>On-screen Show (4:3)</PresentationFormat>
  <Paragraphs>355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Calibri Light</vt:lpstr>
      <vt:lpstr>Symbol</vt:lpstr>
      <vt:lpstr>Times New Roman</vt:lpstr>
      <vt:lpstr>Univers 55</vt:lpstr>
      <vt:lpstr>Univers Light</vt:lpstr>
      <vt:lpstr>Univers LT Std 47 Cn Lt</vt:lpstr>
      <vt:lpstr>Univers LT Std 57 Cn</vt:lpstr>
      <vt:lpstr>Univers LT Std 85 XBlk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Underrepresented Minority Students Enrolled at MICUA Institutions  (Fall Headcount)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MICUA institutions contribute $2.8 billion in salaries and wages to Maryland’s economy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MICUA Budget Presentation</dc:title>
  <dc:creator>Aries Matheos</dc:creator>
  <cp:lastModifiedBy>Reiner,  Anthony</cp:lastModifiedBy>
  <cp:revision>285</cp:revision>
  <cp:lastPrinted>2020-09-16T11:43:24Z</cp:lastPrinted>
  <dcterms:created xsi:type="dcterms:W3CDTF">2018-09-21T15:21:37Z</dcterms:created>
  <dcterms:modified xsi:type="dcterms:W3CDTF">2020-09-22T12:50:36Z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0x010100254AC88BD01D0E428BF76ED396EF1FDB</vt:lpwstr>
  </property>
</Properties>
</file>