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91" r:id="rId3"/>
    <p:sldId id="292" r:id="rId4"/>
    <p:sldId id="261" r:id="rId5"/>
    <p:sldId id="284" r:id="rId6"/>
    <p:sldId id="289" r:id="rId7"/>
    <p:sldId id="282" r:id="rId8"/>
    <p:sldId id="265" r:id="rId9"/>
    <p:sldId id="266" r:id="rId10"/>
    <p:sldId id="267" r:id="rId11"/>
    <p:sldId id="268" r:id="rId12"/>
    <p:sldId id="286" r:id="rId13"/>
    <p:sldId id="269" r:id="rId14"/>
    <p:sldId id="287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3" r:id="rId23"/>
    <p:sldId id="29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FFCC00"/>
    <a:srgbClr val="E8AEA2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1657" autoAdjust="0"/>
  </p:normalViewPr>
  <p:slideViewPr>
    <p:cSldViewPr snapToGrid="0">
      <p:cViewPr varScale="1">
        <p:scale>
          <a:sx n="64" d="100"/>
          <a:sy n="64" d="100"/>
        </p:scale>
        <p:origin x="7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A299C-019A-4EB1-B42A-241B3CE1B147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3C9DF-060C-4DE8-A5F8-C89A1DD52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0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3C9DF-060C-4DE8-A5F8-C89A1DD528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64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3C9DF-060C-4DE8-A5F8-C89A1DD528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64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3C9DF-060C-4DE8-A5F8-C89A1DD528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5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3C9DF-060C-4DE8-A5F8-C89A1DD528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63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80 days,</a:t>
            </a:r>
            <a:r>
              <a:rPr lang="en-US" baseline="0" dirty="0" smtClean="0"/>
              <a:t> at most, from start to finish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7243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Faculty who are subject matter experts determine course equivalencies (not non-academic staff)</a:t>
            </a:r>
          </a:p>
          <a:p>
            <a:endParaRPr lang="en-US" sz="1200" dirty="0" smtClean="0"/>
          </a:p>
          <a:p>
            <a:r>
              <a:rPr lang="en-US" sz="1200" dirty="0" smtClean="0"/>
              <a:t>Can only be transferred if grade earned is what is required of non-transfer students at receiving institution</a:t>
            </a:r>
          </a:p>
          <a:p>
            <a:endParaRPr lang="en-US" sz="1200" dirty="0" smtClean="0"/>
          </a:p>
          <a:p>
            <a:r>
              <a:rPr lang="en-US" sz="1200" dirty="0" smtClean="0"/>
              <a:t>An institution shall have an established process to evaluate course learning outcome equivalencies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9867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(a) Arts and humanities,</a:t>
            </a:r>
          </a:p>
          <a:p>
            <a:r>
              <a:rPr lang="en-US" sz="1200" b="0" i="0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(b) Social and behavioral sciences,</a:t>
            </a:r>
          </a:p>
          <a:p>
            <a:r>
              <a:rPr lang="en-US" sz="1200" b="0" i="0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(c) Biological and physical sciences,</a:t>
            </a:r>
          </a:p>
          <a:p>
            <a:r>
              <a:rPr lang="en-US" sz="1200" b="0" i="0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(d) Mathematics, and</a:t>
            </a:r>
          </a:p>
          <a:p>
            <a:r>
              <a:rPr lang="en-US" sz="1200" b="0" i="0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(e) English composition;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6094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both new program proposals and substantial</a:t>
            </a:r>
            <a:r>
              <a:rPr lang="en-US" baseline="0" dirty="0" smtClean="0"/>
              <a:t> modifications</a:t>
            </a:r>
          </a:p>
          <a:p>
            <a:r>
              <a:rPr lang="en-US" baseline="0" dirty="0" smtClean="0"/>
              <a:t>Required for public institutions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75201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3C9DF-060C-4DE8-A5F8-C89A1DD5284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87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CB5AA-BEBD-4D97-A6E6-03A3D2AA4630}" type="datetime1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5377-E453-4FAF-B274-757C62B91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78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B4C0-8543-493B-9F74-4CEF179DD476}" type="datetime1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5377-E453-4FAF-B274-757C62B91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68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D653-8DEA-4E46-AF7B-F6279B82243F}" type="datetime1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5377-E453-4FAF-B274-757C62B91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03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0D8B-3190-406D-98A0-784DB7D223A1}" type="datetime1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50553" y="5511800"/>
            <a:ext cx="396667" cy="365125"/>
          </a:xfrm>
        </p:spPr>
        <p:txBody>
          <a:bodyPr/>
          <a:lstStyle/>
          <a:p>
            <a:fld id="{87535377-E453-4FAF-B274-757C62B916F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14" t="42529" r="38313" b="20657"/>
          <a:stretch>
            <a:fillRect/>
          </a:stretch>
        </p:blipFill>
        <p:spPr bwMode="auto">
          <a:xfrm>
            <a:off x="11036628" y="5876925"/>
            <a:ext cx="1010592" cy="8905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3234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0964-139E-47B7-9AB5-B6B9D910B4B2}" type="datetime1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5377-E453-4FAF-B274-757C62B916F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14" t="42529" r="38313" b="20657"/>
          <a:stretch>
            <a:fillRect/>
          </a:stretch>
        </p:blipFill>
        <p:spPr bwMode="auto">
          <a:xfrm>
            <a:off x="405319" y="502630"/>
            <a:ext cx="1386840" cy="118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0086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2193-9BAD-4A9A-B7B9-749F6702A2A9}" type="datetime1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1650553" y="5511800"/>
            <a:ext cx="396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535377-E453-4FAF-B274-757C62B916F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14" t="42529" r="38313" b="20657"/>
          <a:stretch>
            <a:fillRect/>
          </a:stretch>
        </p:blipFill>
        <p:spPr bwMode="auto">
          <a:xfrm>
            <a:off x="11036628" y="5876925"/>
            <a:ext cx="1010592" cy="8905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2720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C5CA-25ED-4733-989E-BA4786899537}" type="datetime1">
              <a:rPr lang="en-US" smtClean="0"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11650553" y="5511800"/>
            <a:ext cx="396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535377-E453-4FAF-B274-757C62B916F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14" t="42529" r="38313" b="20657"/>
          <a:stretch>
            <a:fillRect/>
          </a:stretch>
        </p:blipFill>
        <p:spPr bwMode="auto">
          <a:xfrm>
            <a:off x="11036628" y="5876925"/>
            <a:ext cx="1010592" cy="8905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608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E3BDD-7D18-4AB0-ACB3-7ABD5CA8FA6F}" type="datetime1">
              <a:rPr lang="en-US" smtClean="0"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50553" y="5511800"/>
            <a:ext cx="396667" cy="365125"/>
          </a:xfrm>
        </p:spPr>
        <p:txBody>
          <a:bodyPr/>
          <a:lstStyle/>
          <a:p>
            <a:fld id="{87535377-E453-4FAF-B274-757C62B916F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14" t="42529" r="38313" b="20657"/>
          <a:stretch>
            <a:fillRect/>
          </a:stretch>
        </p:blipFill>
        <p:spPr bwMode="auto">
          <a:xfrm>
            <a:off x="11036628" y="5876925"/>
            <a:ext cx="1010592" cy="8905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3160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0371-EFF2-4497-B2BA-2F8A9823D4F5}" type="datetime1">
              <a:rPr lang="en-US" smtClean="0"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5377-E453-4FAF-B274-757C62B91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1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1D2A-4273-4B08-AF46-4DA99900C4EC}" type="datetime1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50553" y="5511800"/>
            <a:ext cx="396667" cy="365125"/>
          </a:xfrm>
        </p:spPr>
        <p:txBody>
          <a:bodyPr/>
          <a:lstStyle/>
          <a:p>
            <a:fld id="{87535377-E453-4FAF-B274-757C62B916F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14" t="42529" r="38313" b="20657"/>
          <a:stretch>
            <a:fillRect/>
          </a:stretch>
        </p:blipFill>
        <p:spPr bwMode="auto">
          <a:xfrm>
            <a:off x="11036628" y="5876925"/>
            <a:ext cx="1010592" cy="8905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2096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0F87B-2D75-46DA-9801-A5E3D3B51362}" type="datetime1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50553" y="5511800"/>
            <a:ext cx="396667" cy="365125"/>
          </a:xfrm>
        </p:spPr>
        <p:txBody>
          <a:bodyPr/>
          <a:lstStyle/>
          <a:p>
            <a:fld id="{87535377-E453-4FAF-B274-757C62B916F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14" t="42529" r="38313" b="20657"/>
          <a:stretch>
            <a:fillRect/>
          </a:stretch>
        </p:blipFill>
        <p:spPr bwMode="auto">
          <a:xfrm>
            <a:off x="11036628" y="5876925"/>
            <a:ext cx="1010592" cy="8905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3159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A07FE-AD35-4513-8971-C2B250F7CBD0}" type="datetime1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35377-E453-4FAF-B274-757C62B91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46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app.powerbigov.us/view?r=eyJrIjoiY2I4Y2FlYzUtZDQ4Yi00NjU2LWEyYjYtZmZkNGQ4MWRlOWIyIiwidCI6IjYwYWZlOWUyLTQ5Y2QtNDliMS04ODUxLTY0ZGYwMjc2YTJlOCJ9" TargetMode="Externa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An Overview of the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Transfer </a:t>
            </a:r>
            <a:r>
              <a:rPr lang="en-US" b="1" dirty="0"/>
              <a:t>with Success Act and </a:t>
            </a:r>
            <a:r>
              <a:rPr lang="en-US" b="1" dirty="0" smtClean="0"/>
              <a:t>Regulatory </a:t>
            </a:r>
            <a:r>
              <a:rPr lang="en-US" b="1" dirty="0"/>
              <a:t>Changes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2132012"/>
          </a:xfrm>
        </p:spPr>
        <p:txBody>
          <a:bodyPr numCol="1">
            <a:normAutofit/>
          </a:bodyPr>
          <a:lstStyle/>
          <a:p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Maryland Higher Education Commission</a:t>
            </a:r>
          </a:p>
          <a:p>
            <a:r>
              <a:rPr lang="en-US" sz="1800" dirty="0" smtClean="0"/>
              <a:t>November 15, 2023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b="1" dirty="0" smtClean="0"/>
              <a:t>Emily A. A. Dow, Ph.D., Assistant Secretary of Academic Affairs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5377-E453-4FAF-B274-757C62B916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6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Evaluation and Review Process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77383"/>
            <a:ext cx="5181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Is it transferable?</a:t>
            </a:r>
          </a:p>
          <a:p>
            <a:endParaRPr lang="en-US" dirty="0" smtClean="0"/>
          </a:p>
          <a:p>
            <a:r>
              <a:rPr lang="en-US" dirty="0" smtClean="0"/>
              <a:t>Is there an articulation agreement, course equivalency list or other institutional publication specific to the course(s)/credits transfer?</a:t>
            </a:r>
          </a:p>
          <a:p>
            <a:r>
              <a:rPr lang="en-US" dirty="0" smtClean="0"/>
              <a:t>Does the course/credit fulfill a general education requirement?</a:t>
            </a:r>
          </a:p>
          <a:p>
            <a:r>
              <a:rPr lang="en-US" dirty="0" smtClean="0"/>
              <a:t>Is there a course equivalency?</a:t>
            </a:r>
          </a:p>
          <a:p>
            <a:r>
              <a:rPr lang="en-US" dirty="0" smtClean="0"/>
              <a:t>Is the credit equivalent for credit for prior learning?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81200" y="1164336"/>
            <a:ext cx="7620000" cy="1153160"/>
          </a:xfrm>
          <a:prstGeom prst="rect">
            <a:avLst/>
          </a:prstGeom>
          <a:ln>
            <a:noFill/>
          </a:ln>
        </p:spPr>
      </p:sp>
      <p:sp>
        <p:nvSpPr>
          <p:cNvPr id="14" name="TextBox 13"/>
          <p:cNvSpPr txBox="1"/>
          <p:nvPr/>
        </p:nvSpPr>
        <p:spPr>
          <a:xfrm>
            <a:off x="6515560" y="4998802"/>
            <a:ext cx="3249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If no to </a:t>
            </a:r>
            <a:r>
              <a:rPr lang="en-US" sz="2400" i="1" dirty="0">
                <a:cs typeface="Times New Roman" panose="02020603050405020304" pitchFamily="18" charset="0"/>
              </a:rPr>
              <a:t>all</a:t>
            </a:r>
            <a:r>
              <a:rPr lang="en-US" sz="2400" dirty="0">
                <a:cs typeface="Times New Roman" panose="02020603050405020304" pitchFamily="18" charset="0"/>
              </a:rPr>
              <a:t>, then course or credit is denied for transfer.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939268" y="3242602"/>
            <a:ext cx="32323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939268" y="6496829"/>
            <a:ext cx="32323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262503" y="3242602"/>
            <a:ext cx="9218" cy="325759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420166" y="3564185"/>
            <a:ext cx="33445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If yes to at least one, </a:t>
            </a:r>
            <a:r>
              <a:rPr lang="en-US" sz="2400" dirty="0" smtClean="0">
                <a:cs typeface="Times New Roman" panose="02020603050405020304" pitchFamily="18" charset="0"/>
              </a:rPr>
              <a:t>course is transferable.</a:t>
            </a:r>
            <a:endParaRPr lang="en-US" sz="2400" dirty="0">
              <a:cs typeface="Times New Roman" panose="02020603050405020304" pitchFamily="18" charset="0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924129" y="1406822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1. Transfer Evaluation Request</a:t>
            </a:r>
          </a:p>
        </p:txBody>
      </p:sp>
      <p:sp>
        <p:nvSpPr>
          <p:cNvPr id="35" name="Freeform 34"/>
          <p:cNvSpPr/>
          <p:nvPr/>
        </p:nvSpPr>
        <p:spPr>
          <a:xfrm>
            <a:off x="2841999" y="1406822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2. Evaluation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Course or Credit</a:t>
            </a:r>
          </a:p>
        </p:txBody>
      </p:sp>
      <p:sp>
        <p:nvSpPr>
          <p:cNvPr id="36" name="Freeform 35"/>
          <p:cNvSpPr/>
          <p:nvPr/>
        </p:nvSpPr>
        <p:spPr>
          <a:xfrm>
            <a:off x="4759869" y="1406822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3. Transfer Evaluation Report</a:t>
            </a:r>
          </a:p>
        </p:txBody>
      </p:sp>
      <p:sp>
        <p:nvSpPr>
          <p:cNvPr id="37" name="Freeform 36"/>
          <p:cNvSpPr/>
          <p:nvPr/>
        </p:nvSpPr>
        <p:spPr>
          <a:xfrm>
            <a:off x="6677739" y="1406822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4. Review of Denial</a:t>
            </a:r>
          </a:p>
        </p:txBody>
      </p:sp>
      <p:sp>
        <p:nvSpPr>
          <p:cNvPr id="38" name="Freeform 37"/>
          <p:cNvSpPr/>
          <p:nvPr/>
        </p:nvSpPr>
        <p:spPr>
          <a:xfrm>
            <a:off x="8566952" y="1404436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5. Final Determination</a:t>
            </a:r>
          </a:p>
        </p:txBody>
      </p:sp>
    </p:spTree>
    <p:extLst>
      <p:ext uri="{BB962C8B-B14F-4D97-AF65-F5344CB8AC3E}">
        <p14:creationId xmlns:p14="http://schemas.microsoft.com/office/powerpoint/2010/main" val="191523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Evaluation and Review Process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67655"/>
            <a:ext cx="10515600" cy="435133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Applicability is a different evaluative process from transferability</a:t>
            </a:r>
          </a:p>
          <a:p>
            <a:endParaRPr lang="en-US" dirty="0" smtClean="0"/>
          </a:p>
          <a:p>
            <a:r>
              <a:rPr lang="en-US" dirty="0" smtClean="0"/>
              <a:t>Exception: If more than 70 credits can be transferred, receiving institution should transfer the most valuable courses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81200" y="1164336"/>
            <a:ext cx="7620000" cy="1153160"/>
          </a:xfrm>
          <a:prstGeom prst="rect">
            <a:avLst/>
          </a:prstGeom>
          <a:ln>
            <a:noFill/>
          </a:ln>
        </p:spPr>
      </p:sp>
      <p:sp>
        <p:nvSpPr>
          <p:cNvPr id="22" name="Freeform 21"/>
          <p:cNvSpPr/>
          <p:nvPr/>
        </p:nvSpPr>
        <p:spPr>
          <a:xfrm>
            <a:off x="924129" y="1406822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1. Transfer Evaluation Request</a:t>
            </a:r>
          </a:p>
        </p:txBody>
      </p:sp>
      <p:sp>
        <p:nvSpPr>
          <p:cNvPr id="23" name="Freeform 22"/>
          <p:cNvSpPr/>
          <p:nvPr/>
        </p:nvSpPr>
        <p:spPr>
          <a:xfrm>
            <a:off x="2841999" y="1406822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2. Evaluation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Course or Credit</a:t>
            </a:r>
          </a:p>
        </p:txBody>
      </p:sp>
      <p:sp>
        <p:nvSpPr>
          <p:cNvPr id="24" name="Freeform 23"/>
          <p:cNvSpPr/>
          <p:nvPr/>
        </p:nvSpPr>
        <p:spPr>
          <a:xfrm>
            <a:off x="4759869" y="1406822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3. Transfer Evaluation Report</a:t>
            </a:r>
          </a:p>
        </p:txBody>
      </p:sp>
      <p:sp>
        <p:nvSpPr>
          <p:cNvPr id="25" name="Freeform 24"/>
          <p:cNvSpPr/>
          <p:nvPr/>
        </p:nvSpPr>
        <p:spPr>
          <a:xfrm>
            <a:off x="6677739" y="1406822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4. Review of Denial</a:t>
            </a:r>
          </a:p>
        </p:txBody>
      </p:sp>
      <p:sp>
        <p:nvSpPr>
          <p:cNvPr id="26" name="Freeform 25"/>
          <p:cNvSpPr/>
          <p:nvPr/>
        </p:nvSpPr>
        <p:spPr>
          <a:xfrm>
            <a:off x="8566952" y="1404436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5. Final Determination</a:t>
            </a:r>
          </a:p>
        </p:txBody>
      </p:sp>
    </p:spTree>
    <p:extLst>
      <p:ext uri="{BB962C8B-B14F-4D97-AF65-F5344CB8AC3E}">
        <p14:creationId xmlns:p14="http://schemas.microsoft.com/office/powerpoint/2010/main" val="135838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Evaluation and Review Process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67655"/>
            <a:ext cx="10515600" cy="435133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What about the grade earned: use the same standard as you would for a non-transfer student</a:t>
            </a:r>
          </a:p>
          <a:p>
            <a:endParaRPr lang="en-US" dirty="0" smtClean="0"/>
          </a:p>
          <a:p>
            <a:r>
              <a:rPr lang="en-US" dirty="0" smtClean="0"/>
              <a:t>Number of credits awarded: cannot be less than what the student earned at the sending institution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81200" y="1164336"/>
            <a:ext cx="7620000" cy="1153160"/>
          </a:xfrm>
          <a:prstGeom prst="rect">
            <a:avLst/>
          </a:prstGeom>
          <a:ln>
            <a:noFill/>
          </a:ln>
        </p:spPr>
      </p:sp>
      <p:sp>
        <p:nvSpPr>
          <p:cNvPr id="22" name="Freeform 21"/>
          <p:cNvSpPr/>
          <p:nvPr/>
        </p:nvSpPr>
        <p:spPr>
          <a:xfrm>
            <a:off x="924129" y="1406822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1. Transfer Evaluation Request</a:t>
            </a:r>
          </a:p>
        </p:txBody>
      </p:sp>
      <p:sp>
        <p:nvSpPr>
          <p:cNvPr id="23" name="Freeform 22"/>
          <p:cNvSpPr/>
          <p:nvPr/>
        </p:nvSpPr>
        <p:spPr>
          <a:xfrm>
            <a:off x="2841999" y="1406822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2. Evaluation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Course or Credit</a:t>
            </a:r>
          </a:p>
        </p:txBody>
      </p:sp>
      <p:sp>
        <p:nvSpPr>
          <p:cNvPr id="24" name="Freeform 23"/>
          <p:cNvSpPr/>
          <p:nvPr/>
        </p:nvSpPr>
        <p:spPr>
          <a:xfrm>
            <a:off x="4759869" y="1406822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3. Transfer Evaluation Report</a:t>
            </a:r>
          </a:p>
        </p:txBody>
      </p:sp>
      <p:sp>
        <p:nvSpPr>
          <p:cNvPr id="25" name="Freeform 24"/>
          <p:cNvSpPr/>
          <p:nvPr/>
        </p:nvSpPr>
        <p:spPr>
          <a:xfrm>
            <a:off x="6677739" y="1406822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4. Review of Denial</a:t>
            </a:r>
          </a:p>
        </p:txBody>
      </p:sp>
      <p:sp>
        <p:nvSpPr>
          <p:cNvPr id="26" name="Freeform 25"/>
          <p:cNvSpPr/>
          <p:nvPr/>
        </p:nvSpPr>
        <p:spPr>
          <a:xfrm>
            <a:off x="8566952" y="1404436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5. Final Determination</a:t>
            </a:r>
          </a:p>
        </p:txBody>
      </p:sp>
    </p:spTree>
    <p:extLst>
      <p:ext uri="{BB962C8B-B14F-4D97-AF65-F5344CB8AC3E}">
        <p14:creationId xmlns:p14="http://schemas.microsoft.com/office/powerpoint/2010/main" val="275718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Evaluation and Review Process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838200" y="2633024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3200" b="1" dirty="0" smtClean="0"/>
              <a:t>-- must be done for </a:t>
            </a:r>
            <a:r>
              <a:rPr lang="en-US" sz="3200" b="1" i="1" dirty="0" smtClean="0"/>
              <a:t>both</a:t>
            </a:r>
            <a:r>
              <a:rPr lang="en-US" sz="3200" b="1" dirty="0" smtClean="0"/>
              <a:t> transfer and denied courses --</a:t>
            </a:r>
          </a:p>
          <a:p>
            <a:pPr marL="0" indent="0">
              <a:buNone/>
            </a:pPr>
            <a:r>
              <a:rPr lang="en-US" dirty="0" smtClean="0"/>
              <a:t>Transfer Evaluation Report – what is included: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A statement that the sending institution will review, without further action on the part of the student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Contact person and information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81200" y="1164336"/>
            <a:ext cx="7620000" cy="1153160"/>
          </a:xfrm>
          <a:prstGeom prst="rect">
            <a:avLst/>
          </a:prstGeom>
          <a:ln>
            <a:noFill/>
          </a:ln>
        </p:spPr>
      </p:sp>
      <p:sp>
        <p:nvSpPr>
          <p:cNvPr id="14" name="TextBox 13"/>
          <p:cNvSpPr txBox="1"/>
          <p:nvPr/>
        </p:nvSpPr>
        <p:spPr>
          <a:xfrm>
            <a:off x="7354111" y="6037280"/>
            <a:ext cx="284603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**Goes </a:t>
            </a:r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to both student and sending institution(s).</a:t>
            </a:r>
          </a:p>
        </p:txBody>
      </p:sp>
      <p:sp>
        <p:nvSpPr>
          <p:cNvPr id="15" name="Freeform 14"/>
          <p:cNvSpPr/>
          <p:nvPr/>
        </p:nvSpPr>
        <p:spPr>
          <a:xfrm>
            <a:off x="1809346" y="3584609"/>
            <a:ext cx="3517222" cy="1617339"/>
          </a:xfrm>
          <a:custGeom>
            <a:avLst/>
            <a:gdLst>
              <a:gd name="connsiteX0" fmla="*/ 0 w 1987563"/>
              <a:gd name="connsiteY0" fmla="*/ 309125 h 1854713"/>
              <a:gd name="connsiteX1" fmla="*/ 309125 w 1987563"/>
              <a:gd name="connsiteY1" fmla="*/ 0 h 1854713"/>
              <a:gd name="connsiteX2" fmla="*/ 1678438 w 1987563"/>
              <a:gd name="connsiteY2" fmla="*/ 0 h 1854713"/>
              <a:gd name="connsiteX3" fmla="*/ 1987563 w 1987563"/>
              <a:gd name="connsiteY3" fmla="*/ 309125 h 1854713"/>
              <a:gd name="connsiteX4" fmla="*/ 1987563 w 1987563"/>
              <a:gd name="connsiteY4" fmla="*/ 1545588 h 1854713"/>
              <a:gd name="connsiteX5" fmla="*/ 1678438 w 1987563"/>
              <a:gd name="connsiteY5" fmla="*/ 1854713 h 1854713"/>
              <a:gd name="connsiteX6" fmla="*/ 309125 w 1987563"/>
              <a:gd name="connsiteY6" fmla="*/ 1854713 h 1854713"/>
              <a:gd name="connsiteX7" fmla="*/ 0 w 1987563"/>
              <a:gd name="connsiteY7" fmla="*/ 1545588 h 1854713"/>
              <a:gd name="connsiteX8" fmla="*/ 0 w 1987563"/>
              <a:gd name="connsiteY8" fmla="*/ 309125 h 1854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87563" h="1854713">
                <a:moveTo>
                  <a:pt x="0" y="309125"/>
                </a:moveTo>
                <a:cubicBezTo>
                  <a:pt x="0" y="138400"/>
                  <a:pt x="138400" y="0"/>
                  <a:pt x="309125" y="0"/>
                </a:cubicBezTo>
                <a:lnTo>
                  <a:pt x="1678438" y="0"/>
                </a:lnTo>
                <a:cubicBezTo>
                  <a:pt x="1849163" y="0"/>
                  <a:pt x="1987563" y="138400"/>
                  <a:pt x="1987563" y="309125"/>
                </a:cubicBezTo>
                <a:lnTo>
                  <a:pt x="1987563" y="1545588"/>
                </a:lnTo>
                <a:cubicBezTo>
                  <a:pt x="1987563" y="1716313"/>
                  <a:pt x="1849163" y="1854713"/>
                  <a:pt x="1678438" y="1854713"/>
                </a:cubicBezTo>
                <a:lnTo>
                  <a:pt x="309125" y="1854713"/>
                </a:lnTo>
                <a:cubicBezTo>
                  <a:pt x="138400" y="1854713"/>
                  <a:pt x="0" y="1716313"/>
                  <a:pt x="0" y="1545588"/>
                </a:cubicBezTo>
                <a:lnTo>
                  <a:pt x="0" y="309125"/>
                </a:lnTo>
                <a:close/>
              </a:path>
            </a:pathLst>
          </a:custGeom>
          <a:solidFill>
            <a:srgbClr val="FF9B9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5940" tIns="115940" rIns="115940" bIns="115940" numCol="1" spcCol="1270" anchor="t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Transferred Credit</a:t>
            </a:r>
          </a:p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basis for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transferability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5578456" y="3584609"/>
            <a:ext cx="3517222" cy="1617339"/>
          </a:xfrm>
          <a:custGeom>
            <a:avLst/>
            <a:gdLst>
              <a:gd name="connsiteX0" fmla="*/ 0 w 1987563"/>
              <a:gd name="connsiteY0" fmla="*/ 309125 h 1854713"/>
              <a:gd name="connsiteX1" fmla="*/ 309125 w 1987563"/>
              <a:gd name="connsiteY1" fmla="*/ 0 h 1854713"/>
              <a:gd name="connsiteX2" fmla="*/ 1678438 w 1987563"/>
              <a:gd name="connsiteY2" fmla="*/ 0 h 1854713"/>
              <a:gd name="connsiteX3" fmla="*/ 1987563 w 1987563"/>
              <a:gd name="connsiteY3" fmla="*/ 309125 h 1854713"/>
              <a:gd name="connsiteX4" fmla="*/ 1987563 w 1987563"/>
              <a:gd name="connsiteY4" fmla="*/ 1545588 h 1854713"/>
              <a:gd name="connsiteX5" fmla="*/ 1678438 w 1987563"/>
              <a:gd name="connsiteY5" fmla="*/ 1854713 h 1854713"/>
              <a:gd name="connsiteX6" fmla="*/ 309125 w 1987563"/>
              <a:gd name="connsiteY6" fmla="*/ 1854713 h 1854713"/>
              <a:gd name="connsiteX7" fmla="*/ 0 w 1987563"/>
              <a:gd name="connsiteY7" fmla="*/ 1545588 h 1854713"/>
              <a:gd name="connsiteX8" fmla="*/ 0 w 1987563"/>
              <a:gd name="connsiteY8" fmla="*/ 309125 h 1854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87563" h="1854713">
                <a:moveTo>
                  <a:pt x="0" y="309125"/>
                </a:moveTo>
                <a:cubicBezTo>
                  <a:pt x="0" y="138400"/>
                  <a:pt x="138400" y="0"/>
                  <a:pt x="309125" y="0"/>
                </a:cubicBezTo>
                <a:lnTo>
                  <a:pt x="1678438" y="0"/>
                </a:lnTo>
                <a:cubicBezTo>
                  <a:pt x="1849163" y="0"/>
                  <a:pt x="1987563" y="138400"/>
                  <a:pt x="1987563" y="309125"/>
                </a:cubicBezTo>
                <a:lnTo>
                  <a:pt x="1987563" y="1545588"/>
                </a:lnTo>
                <a:cubicBezTo>
                  <a:pt x="1987563" y="1716313"/>
                  <a:pt x="1849163" y="1854713"/>
                  <a:pt x="1678438" y="1854713"/>
                </a:cubicBezTo>
                <a:lnTo>
                  <a:pt x="309125" y="1854713"/>
                </a:lnTo>
                <a:cubicBezTo>
                  <a:pt x="138400" y="1854713"/>
                  <a:pt x="0" y="1716313"/>
                  <a:pt x="0" y="1545588"/>
                </a:cubicBezTo>
                <a:lnTo>
                  <a:pt x="0" y="309125"/>
                </a:lnTo>
                <a:close/>
              </a:path>
            </a:pathLst>
          </a:custGeom>
          <a:solidFill>
            <a:srgbClr val="FF9B9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5940" tIns="115940" rIns="115940" bIns="115940" numCol="1" spcCol="1270" anchor="t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Denied Credit</a:t>
            </a:r>
          </a:p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clear and detailed explanation for the denial</a:t>
            </a:r>
          </a:p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clear and detailed explanation when over 70 credit limit</a:t>
            </a:r>
          </a:p>
        </p:txBody>
      </p:sp>
      <p:sp>
        <p:nvSpPr>
          <p:cNvPr id="28" name="Freeform 27"/>
          <p:cNvSpPr/>
          <p:nvPr/>
        </p:nvSpPr>
        <p:spPr>
          <a:xfrm>
            <a:off x="924129" y="1406822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1. Transfer Evaluation Request</a:t>
            </a:r>
          </a:p>
        </p:txBody>
      </p:sp>
      <p:sp>
        <p:nvSpPr>
          <p:cNvPr id="29" name="Freeform 28"/>
          <p:cNvSpPr/>
          <p:nvPr/>
        </p:nvSpPr>
        <p:spPr>
          <a:xfrm>
            <a:off x="2841999" y="1406822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2. Evaluation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Course or Credit</a:t>
            </a:r>
          </a:p>
        </p:txBody>
      </p:sp>
      <p:sp>
        <p:nvSpPr>
          <p:cNvPr id="30" name="Freeform 29"/>
          <p:cNvSpPr/>
          <p:nvPr/>
        </p:nvSpPr>
        <p:spPr>
          <a:xfrm>
            <a:off x="4759869" y="1406822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3. Transfer Evaluation Report</a:t>
            </a:r>
          </a:p>
        </p:txBody>
      </p:sp>
      <p:sp>
        <p:nvSpPr>
          <p:cNvPr id="31" name="Freeform 30"/>
          <p:cNvSpPr/>
          <p:nvPr/>
        </p:nvSpPr>
        <p:spPr>
          <a:xfrm>
            <a:off x="6677739" y="1406822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4. Review of Denial</a:t>
            </a:r>
          </a:p>
        </p:txBody>
      </p:sp>
      <p:sp>
        <p:nvSpPr>
          <p:cNvPr id="32" name="Freeform 31"/>
          <p:cNvSpPr/>
          <p:nvPr/>
        </p:nvSpPr>
        <p:spPr>
          <a:xfrm>
            <a:off x="8566952" y="1404436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5. Final Determination</a:t>
            </a:r>
          </a:p>
        </p:txBody>
      </p:sp>
    </p:spTree>
    <p:extLst>
      <p:ext uri="{BB962C8B-B14F-4D97-AF65-F5344CB8AC3E}">
        <p14:creationId xmlns:p14="http://schemas.microsoft.com/office/powerpoint/2010/main" val="427830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and Review Process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838200" y="2451369"/>
            <a:ext cx="10515600" cy="372559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Review of Denial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Only happens when: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There is a denial of transfer AND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sending institution is a public Maryland college or university</a:t>
            </a:r>
          </a:p>
        </p:txBody>
      </p:sp>
      <p:sp>
        <p:nvSpPr>
          <p:cNvPr id="25" name="Freeform 24"/>
          <p:cNvSpPr/>
          <p:nvPr/>
        </p:nvSpPr>
        <p:spPr>
          <a:xfrm>
            <a:off x="924129" y="1406822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1. Transfer Evaluation Request</a:t>
            </a:r>
          </a:p>
        </p:txBody>
      </p:sp>
      <p:sp>
        <p:nvSpPr>
          <p:cNvPr id="26" name="Freeform 25"/>
          <p:cNvSpPr/>
          <p:nvPr/>
        </p:nvSpPr>
        <p:spPr>
          <a:xfrm>
            <a:off x="2841999" y="1406822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2. Evaluation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Course or Credit</a:t>
            </a:r>
          </a:p>
        </p:txBody>
      </p:sp>
      <p:sp>
        <p:nvSpPr>
          <p:cNvPr id="27" name="Freeform 26"/>
          <p:cNvSpPr/>
          <p:nvPr/>
        </p:nvSpPr>
        <p:spPr>
          <a:xfrm>
            <a:off x="4759869" y="1406822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3. Transfer Evaluation Report</a:t>
            </a:r>
          </a:p>
        </p:txBody>
      </p:sp>
      <p:sp>
        <p:nvSpPr>
          <p:cNvPr id="28" name="Freeform 27"/>
          <p:cNvSpPr/>
          <p:nvPr/>
        </p:nvSpPr>
        <p:spPr>
          <a:xfrm>
            <a:off x="6677739" y="1406822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4. Review of Denial</a:t>
            </a:r>
          </a:p>
        </p:txBody>
      </p:sp>
      <p:sp>
        <p:nvSpPr>
          <p:cNvPr id="29" name="Freeform 28"/>
          <p:cNvSpPr/>
          <p:nvPr/>
        </p:nvSpPr>
        <p:spPr>
          <a:xfrm>
            <a:off x="8566952" y="1404436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5. Final Determination</a:t>
            </a:r>
          </a:p>
        </p:txBody>
      </p:sp>
    </p:spTree>
    <p:extLst>
      <p:ext uri="{BB962C8B-B14F-4D97-AF65-F5344CB8AC3E}">
        <p14:creationId xmlns:p14="http://schemas.microsoft.com/office/powerpoint/2010/main" val="264305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and Review Process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838200" y="2451369"/>
            <a:ext cx="10515600" cy="372559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Review of Denial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Sending institution shall conduct an analysis</a:t>
            </a:r>
          </a:p>
          <a:p>
            <a:endParaRPr lang="en-US" dirty="0" smtClean="0"/>
          </a:p>
          <a:p>
            <a:r>
              <a:rPr lang="en-US" dirty="0" smtClean="0"/>
              <a:t>Does the sending institution agree or disagree with the receiving institution’s evaluation of denial?</a:t>
            </a:r>
          </a:p>
        </p:txBody>
      </p:sp>
      <p:sp>
        <p:nvSpPr>
          <p:cNvPr id="25" name="Freeform 24"/>
          <p:cNvSpPr/>
          <p:nvPr/>
        </p:nvSpPr>
        <p:spPr>
          <a:xfrm>
            <a:off x="924129" y="1406822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1. Transfer Evaluation Request</a:t>
            </a:r>
          </a:p>
        </p:txBody>
      </p:sp>
      <p:sp>
        <p:nvSpPr>
          <p:cNvPr id="26" name="Freeform 25"/>
          <p:cNvSpPr/>
          <p:nvPr/>
        </p:nvSpPr>
        <p:spPr>
          <a:xfrm>
            <a:off x="2841999" y="1406822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2. Evaluation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Course or Credit</a:t>
            </a:r>
          </a:p>
        </p:txBody>
      </p:sp>
      <p:sp>
        <p:nvSpPr>
          <p:cNvPr id="27" name="Freeform 26"/>
          <p:cNvSpPr/>
          <p:nvPr/>
        </p:nvSpPr>
        <p:spPr>
          <a:xfrm>
            <a:off x="4759869" y="1406822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3. Transfer Evaluation Report</a:t>
            </a:r>
          </a:p>
        </p:txBody>
      </p:sp>
      <p:sp>
        <p:nvSpPr>
          <p:cNvPr id="28" name="Freeform 27"/>
          <p:cNvSpPr/>
          <p:nvPr/>
        </p:nvSpPr>
        <p:spPr>
          <a:xfrm>
            <a:off x="6677739" y="1406822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4. Review of Denial</a:t>
            </a:r>
          </a:p>
        </p:txBody>
      </p:sp>
      <p:sp>
        <p:nvSpPr>
          <p:cNvPr id="29" name="Freeform 28"/>
          <p:cNvSpPr/>
          <p:nvPr/>
        </p:nvSpPr>
        <p:spPr>
          <a:xfrm>
            <a:off x="8566952" y="1404436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5. Final Determination</a:t>
            </a:r>
          </a:p>
        </p:txBody>
      </p:sp>
    </p:spTree>
    <p:extLst>
      <p:ext uri="{BB962C8B-B14F-4D97-AF65-F5344CB8AC3E}">
        <p14:creationId xmlns:p14="http://schemas.microsoft.com/office/powerpoint/2010/main" val="1403361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Evaluation and Review Process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838200" y="242597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Review of Denial: Meeting</a:t>
            </a:r>
          </a:p>
          <a:p>
            <a:r>
              <a:rPr lang="en-US" dirty="0" smtClean="0"/>
              <a:t>Institutions shall meet to discuss the analysis</a:t>
            </a:r>
          </a:p>
          <a:p>
            <a:endParaRPr lang="en-US" dirty="0" smtClean="0"/>
          </a:p>
          <a:p>
            <a:r>
              <a:rPr lang="en-US" dirty="0" smtClean="0"/>
              <a:t>Waiver of meeting can be requested to MHEC by sending institution for good cause</a:t>
            </a:r>
          </a:p>
          <a:p>
            <a:endParaRPr lang="en-US" dirty="0" smtClean="0"/>
          </a:p>
          <a:p>
            <a:r>
              <a:rPr lang="en-US" dirty="0" smtClean="0"/>
              <a:t>Sending institution will either revise the analysis or provide written notification that no revisions are necessary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81200" y="1164336"/>
            <a:ext cx="7620000" cy="1153160"/>
          </a:xfrm>
          <a:prstGeom prst="rect">
            <a:avLst/>
          </a:prstGeom>
          <a:ln>
            <a:noFill/>
          </a:ln>
        </p:spPr>
      </p:sp>
      <p:sp>
        <p:nvSpPr>
          <p:cNvPr id="25" name="Freeform 24"/>
          <p:cNvSpPr/>
          <p:nvPr/>
        </p:nvSpPr>
        <p:spPr>
          <a:xfrm>
            <a:off x="924129" y="1406822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1. Transfer Evaluation Request</a:t>
            </a:r>
          </a:p>
        </p:txBody>
      </p:sp>
      <p:sp>
        <p:nvSpPr>
          <p:cNvPr id="26" name="Freeform 25"/>
          <p:cNvSpPr/>
          <p:nvPr/>
        </p:nvSpPr>
        <p:spPr>
          <a:xfrm>
            <a:off x="2841999" y="1406822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2. Evaluation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Course or Credit</a:t>
            </a:r>
          </a:p>
        </p:txBody>
      </p:sp>
      <p:sp>
        <p:nvSpPr>
          <p:cNvPr id="27" name="Freeform 26"/>
          <p:cNvSpPr/>
          <p:nvPr/>
        </p:nvSpPr>
        <p:spPr>
          <a:xfrm>
            <a:off x="4759869" y="1406822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3. Transfer Evaluation Report</a:t>
            </a:r>
          </a:p>
        </p:txBody>
      </p:sp>
      <p:sp>
        <p:nvSpPr>
          <p:cNvPr id="28" name="Freeform 27"/>
          <p:cNvSpPr/>
          <p:nvPr/>
        </p:nvSpPr>
        <p:spPr>
          <a:xfrm>
            <a:off x="6677739" y="1406822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4. Review of Denial</a:t>
            </a:r>
          </a:p>
        </p:txBody>
      </p:sp>
      <p:sp>
        <p:nvSpPr>
          <p:cNvPr id="29" name="Freeform 28"/>
          <p:cNvSpPr/>
          <p:nvPr/>
        </p:nvSpPr>
        <p:spPr>
          <a:xfrm>
            <a:off x="8566952" y="1404436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5. Final Determination</a:t>
            </a:r>
          </a:p>
        </p:txBody>
      </p:sp>
    </p:spTree>
    <p:extLst>
      <p:ext uri="{BB962C8B-B14F-4D97-AF65-F5344CB8AC3E}">
        <p14:creationId xmlns:p14="http://schemas.microsoft.com/office/powerpoint/2010/main" val="290160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Evaluation and Review Process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838200" y="2489899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Final Determination</a:t>
            </a:r>
          </a:p>
          <a:p>
            <a:endParaRPr lang="en-US" dirty="0" smtClean="0"/>
          </a:p>
          <a:p>
            <a:r>
              <a:rPr lang="en-US" dirty="0" smtClean="0"/>
              <a:t>The receiving institution shall provide to the student: </a:t>
            </a:r>
          </a:p>
          <a:p>
            <a:pPr lvl="1"/>
            <a:r>
              <a:rPr lang="en-US" dirty="0" smtClean="0"/>
              <a:t>A Revised Transfer Evaluation Report, or </a:t>
            </a:r>
          </a:p>
          <a:p>
            <a:pPr lvl="1"/>
            <a:r>
              <a:rPr lang="en-US" dirty="0" smtClean="0"/>
              <a:t>Written notification that the review process has not resulted in any changes to the Transfer Evaluation Report. </a:t>
            </a:r>
          </a:p>
          <a:p>
            <a:endParaRPr lang="en-US" dirty="0" smtClean="0"/>
          </a:p>
          <a:p>
            <a:r>
              <a:rPr lang="en-US" dirty="0" smtClean="0"/>
              <a:t>The decision regarding the transferability arising out of the review process constitutes the final decision of the receiving institution and is not subject to appeal.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81200" y="1164336"/>
            <a:ext cx="7620000" cy="1153160"/>
          </a:xfrm>
          <a:prstGeom prst="rect">
            <a:avLst/>
          </a:prstGeom>
          <a:ln>
            <a:noFill/>
          </a:ln>
        </p:spPr>
      </p:sp>
      <p:sp>
        <p:nvSpPr>
          <p:cNvPr id="30" name="Rectangle 29"/>
          <p:cNvSpPr/>
          <p:nvPr/>
        </p:nvSpPr>
        <p:spPr>
          <a:xfrm>
            <a:off x="1981200" y="1164336"/>
            <a:ext cx="7620000" cy="1153160"/>
          </a:xfrm>
          <a:prstGeom prst="rect">
            <a:avLst/>
          </a:prstGeom>
          <a:ln>
            <a:noFill/>
          </a:ln>
        </p:spPr>
      </p:sp>
      <p:sp>
        <p:nvSpPr>
          <p:cNvPr id="31" name="Freeform 30"/>
          <p:cNvSpPr/>
          <p:nvPr/>
        </p:nvSpPr>
        <p:spPr>
          <a:xfrm>
            <a:off x="924129" y="1406822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1. Transfer Evaluation Request</a:t>
            </a:r>
          </a:p>
        </p:txBody>
      </p:sp>
      <p:sp>
        <p:nvSpPr>
          <p:cNvPr id="32" name="Freeform 31"/>
          <p:cNvSpPr/>
          <p:nvPr/>
        </p:nvSpPr>
        <p:spPr>
          <a:xfrm>
            <a:off x="2841999" y="1406822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2. Evaluation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Course or Credit</a:t>
            </a:r>
          </a:p>
        </p:txBody>
      </p:sp>
      <p:sp>
        <p:nvSpPr>
          <p:cNvPr id="33" name="Freeform 32"/>
          <p:cNvSpPr/>
          <p:nvPr/>
        </p:nvSpPr>
        <p:spPr>
          <a:xfrm>
            <a:off x="4759869" y="1406822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3. Transfer Evaluation Report</a:t>
            </a:r>
          </a:p>
        </p:txBody>
      </p:sp>
      <p:sp>
        <p:nvSpPr>
          <p:cNvPr id="34" name="Freeform 33"/>
          <p:cNvSpPr/>
          <p:nvPr/>
        </p:nvSpPr>
        <p:spPr>
          <a:xfrm>
            <a:off x="6677739" y="1406822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4. Review of Denial</a:t>
            </a:r>
          </a:p>
        </p:txBody>
      </p:sp>
      <p:sp>
        <p:nvSpPr>
          <p:cNvPr id="35" name="Freeform 34"/>
          <p:cNvSpPr/>
          <p:nvPr/>
        </p:nvSpPr>
        <p:spPr>
          <a:xfrm>
            <a:off x="8566952" y="1404436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5. Final Determination</a:t>
            </a:r>
          </a:p>
        </p:txBody>
      </p:sp>
    </p:spTree>
    <p:extLst>
      <p:ext uri="{BB962C8B-B14F-4D97-AF65-F5344CB8AC3E}">
        <p14:creationId xmlns:p14="http://schemas.microsoft.com/office/powerpoint/2010/main" val="33809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Course Equivalencies: The New 70% Rule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course at a sending institution is deemed equivalent when the receiving institution determines that at least 70 percent of the course learning objectives* are the same for a course at the receiving institution.</a:t>
            </a:r>
          </a:p>
          <a:p>
            <a:endParaRPr lang="en-US" dirty="0" smtClean="0"/>
          </a:p>
          <a:p>
            <a:r>
              <a:rPr lang="en-US" dirty="0" smtClean="0"/>
              <a:t>No other standard or method can be used to determine equivalency (e.g., textbook, assessments)</a:t>
            </a:r>
          </a:p>
          <a:p>
            <a:endParaRPr lang="en-US" dirty="0" smtClean="0"/>
          </a:p>
          <a:p>
            <a:r>
              <a:rPr lang="en-US" dirty="0" smtClean="0"/>
              <a:t> Cannot consider the course numbers or levels to determine equivalency</a:t>
            </a:r>
          </a:p>
          <a:p>
            <a:endParaRPr lang="en-US" dirty="0" smtClean="0"/>
          </a:p>
          <a:p>
            <a:r>
              <a:rPr lang="en-US" dirty="0" smtClean="0"/>
              <a:t>Equivalencies must be determined by faculty who are subject matter experts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-US" smtClean="0"/>
              <a:pPr algn="ctr"/>
              <a:t>18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5653348"/>
            <a:ext cx="79461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*</a:t>
            </a:r>
            <a:r>
              <a:rPr lang="en-US" sz="1600" dirty="0">
                <a:cs typeface="Times New Roman" panose="02020603050405020304" pitchFamily="18" charset="0"/>
              </a:rPr>
              <a:t>“Learning objective” means a description of the knowledge, skills, competencies, or expertise that a student is expected to obtain, exhibit, or meet upon the successful completion of a specific course or program.</a:t>
            </a:r>
          </a:p>
        </p:txBody>
      </p:sp>
    </p:spTree>
    <p:extLst>
      <p:ext uri="{BB962C8B-B14F-4D97-AF65-F5344CB8AC3E}">
        <p14:creationId xmlns:p14="http://schemas.microsoft.com/office/powerpoint/2010/main" val="317160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Transfer of Courses &amp; Credits</a:t>
            </a:r>
            <a:br>
              <a:rPr lang="en-US" b="1" dirty="0" smtClean="0"/>
            </a:br>
            <a:r>
              <a:rPr lang="en-US" sz="3000" b="1" dirty="0"/>
              <a:t>General Education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General education courses transfer, no questions asked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 transferred course should be applied to the same core area at the receiving institution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Transfer should happen regardless of whether an equivalent course exists at receiving institution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Each public institution shall designate on the student transcript those courses that have met a general education requirement, including the specific core </a:t>
            </a:r>
            <a:r>
              <a:rPr lang="en-US" dirty="0" smtClean="0"/>
              <a:t>area (from Gen Ed regulations)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-US" smtClean="0"/>
              <a:pPr algn="ctr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4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5377-E453-4FAF-B274-757C62B916FB}" type="slidenum">
              <a:rPr lang="en-US" smtClean="0"/>
              <a:t>2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49925" y="6184899"/>
            <a:ext cx="49079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hlinkClick r:id="rId2"/>
              </a:rPr>
              <a:t>https://</a:t>
            </a:r>
            <a:r>
              <a:rPr lang="en-US" sz="1000" dirty="0" smtClean="0">
                <a:hlinkClick r:id="rId2"/>
              </a:rPr>
              <a:t>app.powerbigov.us/view?r=eyJrIjoiY2I4Y2FlYzUtZDQ4Yi00NjU2LWEyYjYtZmZkNGQ4MWRlOWIyIiwidCI6IjYwYWZlOWUyLTQ5Y2QtNDliMS04ODUxLTY0ZGYwMjc2YTJlOCJ9</a:t>
            </a:r>
            <a:r>
              <a:rPr lang="en-US" sz="1000" dirty="0" smtClean="0"/>
              <a:t> </a:t>
            </a:r>
            <a:endParaRPr lang="en-US" sz="1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060" y="167606"/>
            <a:ext cx="10630786" cy="601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6564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Articulation Agreements </a:t>
            </a:r>
            <a:br>
              <a:rPr lang="en-US" b="1" dirty="0" smtClean="0"/>
            </a:br>
            <a:r>
              <a:rPr lang="en-US" b="1" dirty="0" smtClean="0"/>
              <a:t>via Academic Program Review</a:t>
            </a:r>
            <a:endParaRPr lang="en-US" b="1" dirty="0"/>
          </a:p>
        </p:txBody>
      </p:sp>
      <p:sp>
        <p:nvSpPr>
          <p:cNvPr id="4" name="Tex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Academic Program Proposals for undergraduate degrees will be required to include: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 proposed articulation agreement, or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Proposed revisions to existing articulation agreement(s), or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Justification for why an articulation agreement in not feasible or applicable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06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Transfer Coordinators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Serves as a resource person to students seeking to transfer courses and credits.</a:t>
            </a:r>
          </a:p>
          <a:p>
            <a:endParaRPr lang="en-US" smtClean="0"/>
          </a:p>
          <a:p>
            <a:r>
              <a:rPr lang="en-US" smtClean="0"/>
              <a:t>Is responsible for coordinating the application of the policies and procedures established.</a:t>
            </a:r>
          </a:p>
          <a:p>
            <a:endParaRPr lang="en-US" smtClean="0"/>
          </a:p>
          <a:p>
            <a:r>
              <a:rPr lang="en-US" smtClean="0"/>
              <a:t>Is responsible for overseeing the process of the evaluation of student transfer requests.</a:t>
            </a:r>
          </a:p>
          <a:p>
            <a:endParaRPr lang="en-US" smtClean="0"/>
          </a:p>
          <a:p>
            <a:r>
              <a:rPr lang="en-US" smtClean="0"/>
              <a:t>Is not responsible for determining course equivalencies or credit for prior learning (that lives with faculty who are subject matter experts).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-US" smtClean="0"/>
              <a:pPr algn="ctr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9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Articulation Agreements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5377-E453-4FAF-B274-757C62B916FB}" type="slidenum">
              <a:rPr lang="en-US" smtClean="0"/>
              <a:t>22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05326" y="3390943"/>
            <a:ext cx="3181345" cy="132587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2773" tIns="102773" rIns="102773" bIns="102773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u="sng" kern="1200" dirty="0" smtClean="0">
                <a:solidFill>
                  <a:schemeClr val="tx1"/>
                </a:solidFill>
              </a:rPr>
              <a:t>Articulation Agreement</a:t>
            </a:r>
            <a:endParaRPr lang="en-US" sz="1400" u="sng" kern="1200" dirty="0" smtClean="0">
              <a:solidFill>
                <a:schemeClr val="tx1"/>
              </a:solidFill>
            </a:endParaRP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chemeClr val="tx1"/>
                </a:solidFill>
              </a:rPr>
              <a:t>a written agreement for the awarding of credit by an institution of higher education for the completion of coursework or prior learning at another institution or entity.</a:t>
            </a:r>
            <a:endParaRPr lang="en-US" sz="1400" kern="1200" dirty="0">
              <a:solidFill>
                <a:schemeClr val="tx1"/>
              </a:solidFill>
            </a:endParaRPr>
          </a:p>
        </p:txBody>
      </p:sp>
      <p:sp>
        <p:nvSpPr>
          <p:cNvPr id="13" name="Round Diagonal Corner Rectangle 12"/>
          <p:cNvSpPr/>
          <p:nvPr/>
        </p:nvSpPr>
        <p:spPr>
          <a:xfrm>
            <a:off x="3796881" y="1438612"/>
            <a:ext cx="4598233" cy="1854713"/>
          </a:xfrm>
          <a:prstGeom prst="round2DiagRect">
            <a:avLst/>
          </a:prstGeom>
          <a:solidFill>
            <a:srgbClr val="E8AEA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5940" tIns="115940" rIns="115940" bIns="11594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u="sng" kern="1200" dirty="0" smtClean="0">
                <a:solidFill>
                  <a:schemeClr val="tx1"/>
                </a:solidFill>
              </a:rPr>
              <a:t>Program Transfer Agreement</a:t>
            </a:r>
            <a:r>
              <a:rPr lang="en-US" sz="1600" u="sng" kern="1200" dirty="0" smtClean="0">
                <a:solidFill>
                  <a:schemeClr val="tx1"/>
                </a:solidFill>
              </a:rPr>
              <a:t> 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>
                <a:solidFill>
                  <a:schemeClr val="tx1"/>
                </a:solidFill>
              </a:rPr>
              <a:t>an articulation agreement between a receiving institution and a sending institution that sets forth the course and other degree requirements within a single bachelor’s degree program offered by the receiving institution that may be completed at the sending institution.</a:t>
            </a:r>
            <a:endParaRPr lang="en-US" sz="1600" kern="1200" dirty="0">
              <a:solidFill>
                <a:schemeClr val="tx1"/>
              </a:solidFill>
            </a:endParaRPr>
          </a:p>
        </p:txBody>
      </p:sp>
      <p:sp>
        <p:nvSpPr>
          <p:cNvPr id="15" name="Round Diagonal Corner Rectangle 14"/>
          <p:cNvSpPr/>
          <p:nvPr/>
        </p:nvSpPr>
        <p:spPr>
          <a:xfrm>
            <a:off x="6244376" y="4814431"/>
            <a:ext cx="4598233" cy="1854713"/>
          </a:xfrm>
          <a:prstGeom prst="round2DiagRect">
            <a:avLst/>
          </a:prstGeom>
          <a:solidFill>
            <a:srgbClr val="E8AEA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5940" tIns="115940" rIns="115940" bIns="11594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u="sng" kern="1200" dirty="0" smtClean="0">
                <a:solidFill>
                  <a:schemeClr val="tx1"/>
                </a:solidFill>
              </a:rPr>
              <a:t>Prior Learning Transfer Agreement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>
                <a:solidFill>
                  <a:schemeClr val="tx1"/>
                </a:solidFill>
              </a:rPr>
              <a:t>an articulation agreement for a receiving institution toward academic credit for demonstrated proficiency, a satisfactory score on a specific assessment, applied experience, or other learning experience completed at an institution of postsecondary education or other entity.</a:t>
            </a:r>
            <a:endParaRPr lang="en-US" sz="1600" kern="1200" dirty="0">
              <a:solidFill>
                <a:schemeClr val="tx1"/>
              </a:solidFill>
            </a:endParaRPr>
          </a:p>
        </p:txBody>
      </p:sp>
      <p:sp>
        <p:nvSpPr>
          <p:cNvPr id="17" name="Round Diagonal Corner Rectangle 16"/>
          <p:cNvSpPr/>
          <p:nvPr/>
        </p:nvSpPr>
        <p:spPr>
          <a:xfrm>
            <a:off x="838199" y="4814431"/>
            <a:ext cx="4598233" cy="1854713"/>
          </a:xfrm>
          <a:prstGeom prst="round2DiagRect">
            <a:avLst/>
          </a:prstGeom>
          <a:solidFill>
            <a:srgbClr val="E8AEA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5940" tIns="115940" rIns="115940" bIns="11594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u="sng" kern="1200" dirty="0" smtClean="0">
                <a:solidFill>
                  <a:schemeClr val="tx1"/>
                </a:solidFill>
              </a:rPr>
              <a:t>Course Transfer Agreement 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>
                <a:solidFill>
                  <a:schemeClr val="tx1"/>
                </a:solidFill>
              </a:rPr>
              <a:t>an articulation agreement regarding the award of credit by a receiving institution for courses completed at the sending institution that are not specific to the completion of an academic program at the receiving institution.</a:t>
            </a:r>
            <a:endParaRPr lang="en-US" sz="1600" kern="1200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>
            <a:stCxn id="13" idx="1"/>
            <a:endCxn id="11" idx="0"/>
          </p:cNvCxnSpPr>
          <p:nvPr/>
        </p:nvCxnSpPr>
        <p:spPr>
          <a:xfrm>
            <a:off x="6095998" y="3293325"/>
            <a:ext cx="1" cy="976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1" idx="2"/>
            <a:endCxn id="17" idx="3"/>
          </p:cNvCxnSpPr>
          <p:nvPr/>
        </p:nvCxnSpPr>
        <p:spPr>
          <a:xfrm flipH="1">
            <a:off x="3137316" y="4716813"/>
            <a:ext cx="2958683" cy="976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2"/>
            <a:endCxn id="15" idx="3"/>
          </p:cNvCxnSpPr>
          <p:nvPr/>
        </p:nvCxnSpPr>
        <p:spPr>
          <a:xfrm>
            <a:off x="6095999" y="4716813"/>
            <a:ext cx="2447494" cy="976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Current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>
              <a:buNone/>
            </a:pPr>
            <a:r>
              <a:rPr lang="en-US" dirty="0" smtClean="0"/>
              <a:t>Course Equivalency Guidance: document being prepared in consultation with the Faculty Advisory Council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Data Collection: Reviewing the initial submissions and developing the guidance for future submissions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5377-E453-4FAF-B274-757C62B916F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5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5377-E453-4FAF-B274-757C62B916FB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599" y="682003"/>
            <a:ext cx="10662201" cy="501235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049925" y="6184899"/>
            <a:ext cx="490792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Students with Title IV aid and enrolled in community colleges as their first postsecondary institution in 2014; students followed for 8 years.  Source: Office of Chief Economist, US Department of Education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542905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Transfer with Success Act </a:t>
            </a:r>
            <a:br>
              <a:rPr lang="en-US" b="1" dirty="0" smtClean="0"/>
            </a:br>
            <a:r>
              <a:rPr lang="en-US" dirty="0" smtClean="0"/>
              <a:t>(HB460/SB886)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Legislation passed in 2021</a:t>
            </a:r>
          </a:p>
          <a:p>
            <a:endParaRPr lang="en-US" smtClean="0"/>
          </a:p>
          <a:p>
            <a:r>
              <a:rPr lang="en-US" smtClean="0"/>
              <a:t>Created a new requirement for public institutions to jointly review credits or courses that are denied when a student transfers from one public institution to another.</a:t>
            </a:r>
          </a:p>
          <a:p>
            <a:endParaRPr lang="en-US" smtClean="0"/>
          </a:p>
          <a:p>
            <a:r>
              <a:rPr lang="en-US" smtClean="0"/>
              <a:t>Created a new annual reporting requirement: institutions are now obligated to submit to the Commission a report listing all denials over the course of each year, including the reasons for each denial.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62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Recent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>
              <a:buNone/>
            </a:pPr>
            <a:r>
              <a:rPr lang="en-US" dirty="0" smtClean="0"/>
              <a:t>2021-2022: Stakeholder workgroup met regularly to inform regulatory changes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Late spring – summer 2022: regulations went through AELR process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Oct 2022: Guidance was released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Jan 2023: Implementation plans received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5377-E453-4FAF-B274-757C62B916F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1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Current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>
              <a:buNone/>
            </a:pPr>
            <a:r>
              <a:rPr lang="en-US" dirty="0" smtClean="0"/>
              <a:t>Course Equivalency Guidance: document being prepared in consultation with the Faculty Advisory Council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Data Collection: Reviewing the initial submissions and developing the guidance for future submissions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5377-E453-4FAF-B274-757C62B916F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0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Statewide Transfer Principles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Maximizing </a:t>
            </a:r>
            <a:r>
              <a:rPr lang="en-US" dirty="0"/>
              <a:t>the Transfer of Courses and </a:t>
            </a:r>
            <a:r>
              <a:rPr lang="en-US" dirty="0" smtClean="0"/>
              <a:t>Credits</a:t>
            </a:r>
            <a:endParaRPr lang="en-US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Difference between “credits” and “</a:t>
            </a:r>
            <a:r>
              <a:rPr lang="en-US" dirty="0" smtClean="0"/>
              <a:t>courses” </a:t>
            </a:r>
            <a:endParaRPr lang="en-US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Difference between transferability and </a:t>
            </a:r>
            <a:r>
              <a:rPr lang="en-US" dirty="0" smtClean="0"/>
              <a:t>applicability </a:t>
            </a:r>
            <a:endParaRPr lang="en-US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Transparency</a:t>
            </a:r>
            <a:endParaRPr lang="en-US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Equality</a:t>
            </a:r>
            <a:endParaRPr lang="en-US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Collaboration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5377-E453-4FAF-B274-757C62B916F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44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Evaluation and Review Process</a:t>
            </a:r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81200" y="1164336"/>
            <a:ext cx="7620000" cy="1153160"/>
          </a:xfrm>
          <a:prstGeom prst="rect">
            <a:avLst/>
          </a:prstGeom>
          <a:ln>
            <a:noFill/>
          </a:ln>
        </p:spPr>
      </p:sp>
      <p:sp>
        <p:nvSpPr>
          <p:cNvPr id="8" name="Freeform 7"/>
          <p:cNvSpPr/>
          <p:nvPr/>
        </p:nvSpPr>
        <p:spPr>
          <a:xfrm>
            <a:off x="924129" y="1406822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1. Transfer Evaluation Request</a:t>
            </a:r>
          </a:p>
        </p:txBody>
      </p:sp>
      <p:sp>
        <p:nvSpPr>
          <p:cNvPr id="9" name="Freeform 8"/>
          <p:cNvSpPr/>
          <p:nvPr/>
        </p:nvSpPr>
        <p:spPr>
          <a:xfrm>
            <a:off x="2841999" y="1406822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2. Evaluation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Course or Credit</a:t>
            </a:r>
          </a:p>
        </p:txBody>
      </p:sp>
      <p:sp>
        <p:nvSpPr>
          <p:cNvPr id="10" name="Freeform 9"/>
          <p:cNvSpPr/>
          <p:nvPr/>
        </p:nvSpPr>
        <p:spPr>
          <a:xfrm>
            <a:off x="4759869" y="1406822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3. Transfer Evaluation Report</a:t>
            </a:r>
          </a:p>
        </p:txBody>
      </p:sp>
      <p:sp>
        <p:nvSpPr>
          <p:cNvPr id="11" name="Freeform 10"/>
          <p:cNvSpPr/>
          <p:nvPr/>
        </p:nvSpPr>
        <p:spPr>
          <a:xfrm>
            <a:off x="6677739" y="1406822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4. Review of Denial</a:t>
            </a:r>
          </a:p>
        </p:txBody>
      </p:sp>
      <p:sp>
        <p:nvSpPr>
          <p:cNvPr id="12" name="Freeform 11"/>
          <p:cNvSpPr/>
          <p:nvPr/>
        </p:nvSpPr>
        <p:spPr>
          <a:xfrm>
            <a:off x="8566952" y="1404436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5. Final Determination</a:t>
            </a:r>
          </a:p>
        </p:txBody>
      </p:sp>
    </p:spTree>
    <p:extLst>
      <p:ext uri="{BB962C8B-B14F-4D97-AF65-F5344CB8AC3E}">
        <p14:creationId xmlns:p14="http://schemas.microsoft.com/office/powerpoint/2010/main" val="305075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and Review Process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838200" y="2489899"/>
            <a:ext cx="10515600" cy="368706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Transfer Evaluation Request by Student</a:t>
            </a:r>
          </a:p>
          <a:p>
            <a:pPr lvl="1"/>
            <a:r>
              <a:rPr lang="en-US" dirty="0" smtClean="0"/>
              <a:t>Student submits a request</a:t>
            </a:r>
          </a:p>
          <a:p>
            <a:endParaRPr lang="en-US" dirty="0" smtClean="0"/>
          </a:p>
          <a:p>
            <a:r>
              <a:rPr lang="en-US" dirty="0" smtClean="0"/>
              <a:t>The request shall be in the form and manner required by the receiving institution</a:t>
            </a:r>
          </a:p>
          <a:p>
            <a:endParaRPr lang="en-US" dirty="0" smtClean="0"/>
          </a:p>
          <a:p>
            <a:r>
              <a:rPr lang="en-US" dirty="0" smtClean="0"/>
              <a:t>Request shall identify each completed course and each credit awarded for prior learning that the student desires to transfer to the receiving institution.</a:t>
            </a:r>
          </a:p>
          <a:p>
            <a:pPr lvl="1"/>
            <a:r>
              <a:rPr lang="en-US" dirty="0" smtClean="0"/>
              <a:t>Campuses can create an automatic opt-in or opt-out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81200" y="1164336"/>
            <a:ext cx="7620000" cy="1153160"/>
          </a:xfrm>
          <a:prstGeom prst="rect">
            <a:avLst/>
          </a:prstGeom>
          <a:ln>
            <a:noFill/>
          </a:ln>
        </p:spPr>
      </p:sp>
      <p:sp>
        <p:nvSpPr>
          <p:cNvPr id="25" name="Freeform 24"/>
          <p:cNvSpPr/>
          <p:nvPr/>
        </p:nvSpPr>
        <p:spPr>
          <a:xfrm>
            <a:off x="924129" y="1406822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1. Transfer Evaluation Request</a:t>
            </a:r>
          </a:p>
        </p:txBody>
      </p:sp>
      <p:sp>
        <p:nvSpPr>
          <p:cNvPr id="26" name="Freeform 25"/>
          <p:cNvSpPr/>
          <p:nvPr/>
        </p:nvSpPr>
        <p:spPr>
          <a:xfrm>
            <a:off x="2841999" y="1406822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2. Evaluation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Course or Credit</a:t>
            </a:r>
          </a:p>
        </p:txBody>
      </p:sp>
      <p:sp>
        <p:nvSpPr>
          <p:cNvPr id="27" name="Freeform 26"/>
          <p:cNvSpPr/>
          <p:nvPr/>
        </p:nvSpPr>
        <p:spPr>
          <a:xfrm>
            <a:off x="4759869" y="1406822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3. Transfer Evaluation Report</a:t>
            </a:r>
          </a:p>
        </p:txBody>
      </p:sp>
      <p:sp>
        <p:nvSpPr>
          <p:cNvPr id="28" name="Freeform 27"/>
          <p:cNvSpPr/>
          <p:nvPr/>
        </p:nvSpPr>
        <p:spPr>
          <a:xfrm>
            <a:off x="6677739" y="1406822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4. Review of Denial</a:t>
            </a:r>
          </a:p>
        </p:txBody>
      </p:sp>
      <p:sp>
        <p:nvSpPr>
          <p:cNvPr id="29" name="Freeform 28"/>
          <p:cNvSpPr/>
          <p:nvPr/>
        </p:nvSpPr>
        <p:spPr>
          <a:xfrm>
            <a:off x="8566952" y="1404436"/>
            <a:ext cx="2240816" cy="910674"/>
          </a:xfrm>
          <a:custGeom>
            <a:avLst/>
            <a:gdLst>
              <a:gd name="connsiteX0" fmla="*/ 0 w 1655712"/>
              <a:gd name="connsiteY0" fmla="*/ 0 h 662285"/>
              <a:gd name="connsiteX1" fmla="*/ 1324570 w 1655712"/>
              <a:gd name="connsiteY1" fmla="*/ 0 h 662285"/>
              <a:gd name="connsiteX2" fmla="*/ 1655712 w 1655712"/>
              <a:gd name="connsiteY2" fmla="*/ 331143 h 662285"/>
              <a:gd name="connsiteX3" fmla="*/ 1324570 w 1655712"/>
              <a:gd name="connsiteY3" fmla="*/ 662285 h 662285"/>
              <a:gd name="connsiteX4" fmla="*/ 0 w 1655712"/>
              <a:gd name="connsiteY4" fmla="*/ 662285 h 662285"/>
              <a:gd name="connsiteX5" fmla="*/ 331143 w 1655712"/>
              <a:gd name="connsiteY5" fmla="*/ 331143 h 662285"/>
              <a:gd name="connsiteX6" fmla="*/ 0 w 1655712"/>
              <a:gd name="connsiteY6" fmla="*/ 0 h 6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712" h="662285">
                <a:moveTo>
                  <a:pt x="0" y="0"/>
                </a:moveTo>
                <a:lnTo>
                  <a:pt x="1324570" y="0"/>
                </a:lnTo>
                <a:lnTo>
                  <a:pt x="1655712" y="331143"/>
                </a:lnTo>
                <a:lnTo>
                  <a:pt x="1324570" y="662285"/>
                </a:lnTo>
                <a:lnTo>
                  <a:pt x="0" y="662285"/>
                </a:lnTo>
                <a:lnTo>
                  <a:pt x="331143" y="33114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5149" tIns="14669" rIns="345811" bIns="14669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5. Final Determination</a:t>
            </a:r>
          </a:p>
        </p:txBody>
      </p:sp>
    </p:spTree>
    <p:extLst>
      <p:ext uri="{BB962C8B-B14F-4D97-AF65-F5344CB8AC3E}">
        <p14:creationId xmlns:p14="http://schemas.microsoft.com/office/powerpoint/2010/main" val="167418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4AC88BD01D0E428BF76ED396EF1FDB" ma:contentTypeVersion="1" ma:contentTypeDescription="Create a new document." ma:contentTypeScope="" ma:versionID="aa63d604bac66fb2e6ed7e3f4c3d10f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dcc10a156eb2aa295318eab019ded2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EC129DF-97D0-4642-8EF3-908C1D50DCF7}"/>
</file>

<file path=customXml/itemProps2.xml><?xml version="1.0" encoding="utf-8"?>
<ds:datastoreItem xmlns:ds="http://schemas.openxmlformats.org/officeDocument/2006/customXml" ds:itemID="{841DF209-914D-492D-B36A-2D5AB91B8363}"/>
</file>

<file path=customXml/itemProps3.xml><?xml version="1.0" encoding="utf-8"?>
<ds:datastoreItem xmlns:ds="http://schemas.openxmlformats.org/officeDocument/2006/customXml" ds:itemID="{2363955F-B324-4D24-A30F-1385C5B8906E}"/>
</file>

<file path=docProps/app.xml><?xml version="1.0" encoding="utf-8"?>
<Properties xmlns="http://schemas.openxmlformats.org/officeDocument/2006/extended-properties" xmlns:vt="http://schemas.openxmlformats.org/officeDocument/2006/docPropsVTypes">
  <TotalTime>1013</TotalTime>
  <Words>1591</Words>
  <Application>Microsoft Office PowerPoint</Application>
  <PresentationFormat>Widescreen</PresentationFormat>
  <Paragraphs>243</Paragraphs>
  <Slides>23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Wingdings</vt:lpstr>
      <vt:lpstr>Office Theme</vt:lpstr>
      <vt:lpstr>An Overview of the  Transfer with Success Act and Regulatory Changes</vt:lpstr>
      <vt:lpstr>PowerPoint Presentation</vt:lpstr>
      <vt:lpstr>PowerPoint Presentation</vt:lpstr>
      <vt:lpstr>Transfer with Success Act  (HB460/SB886)</vt:lpstr>
      <vt:lpstr>Recent Work</vt:lpstr>
      <vt:lpstr>Current Work</vt:lpstr>
      <vt:lpstr>Statewide Transfer Principles</vt:lpstr>
      <vt:lpstr>Evaluation and Review Process</vt:lpstr>
      <vt:lpstr>Evaluation and Review Process</vt:lpstr>
      <vt:lpstr>Evaluation and Review Process</vt:lpstr>
      <vt:lpstr>Evaluation and Review Process</vt:lpstr>
      <vt:lpstr>Evaluation and Review Process</vt:lpstr>
      <vt:lpstr>Evaluation and Review Process</vt:lpstr>
      <vt:lpstr>Evaluation and Review Process</vt:lpstr>
      <vt:lpstr>Evaluation and Review Process</vt:lpstr>
      <vt:lpstr>Evaluation and Review Process</vt:lpstr>
      <vt:lpstr>Evaluation and Review Process</vt:lpstr>
      <vt:lpstr>Course Equivalencies: The New 70% Rule</vt:lpstr>
      <vt:lpstr>Transfer of Courses &amp; Credits General Education</vt:lpstr>
      <vt:lpstr>Articulation Agreements  via Academic Program Review</vt:lpstr>
      <vt:lpstr>Transfer Coordinators</vt:lpstr>
      <vt:lpstr>Articulation Agreements</vt:lpstr>
      <vt:lpstr>Current Work</vt:lpstr>
    </vt:vector>
  </TitlesOfParts>
  <Company>Maryland State Department of Information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Dow, Emily</dc:creator>
  <cp:lastModifiedBy>Reiner,  Anthony</cp:lastModifiedBy>
  <cp:revision>59</cp:revision>
  <dcterms:created xsi:type="dcterms:W3CDTF">2022-07-22T19:33:44Z</dcterms:created>
  <dcterms:modified xsi:type="dcterms:W3CDTF">2023-11-20T20:07:26Z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0x010100254AC88BD01D0E428BF76ED396EF1FDB</vt:lpwstr>
  </property>
</Properties>
</file>