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  <p:sldMasterId id="2147484955" r:id="rId6"/>
    <p:sldMasterId id="2147484967" r:id="rId7"/>
    <p:sldMasterId id="2147484979" r:id="rId8"/>
  </p:sldMasterIdLst>
  <p:notesMasterIdLst>
    <p:notesMasterId r:id="rId45"/>
  </p:notesMasterIdLst>
  <p:handoutMasterIdLst>
    <p:handoutMasterId r:id="rId46"/>
  </p:handoutMasterIdLst>
  <p:sldIdLst>
    <p:sldId id="838841889" r:id="rId9"/>
    <p:sldId id="358" r:id="rId10"/>
    <p:sldId id="838841890" r:id="rId11"/>
    <p:sldId id="544" r:id="rId12"/>
    <p:sldId id="534" r:id="rId13"/>
    <p:sldId id="284" r:id="rId14"/>
    <p:sldId id="547" r:id="rId15"/>
    <p:sldId id="838841847" r:id="rId16"/>
    <p:sldId id="838841865" r:id="rId17"/>
    <p:sldId id="545" r:id="rId18"/>
    <p:sldId id="838841870" r:id="rId19"/>
    <p:sldId id="543" r:id="rId20"/>
    <p:sldId id="838841854" r:id="rId21"/>
    <p:sldId id="546" r:id="rId22"/>
    <p:sldId id="838841891" r:id="rId23"/>
    <p:sldId id="343" r:id="rId24"/>
    <p:sldId id="296" r:id="rId25"/>
    <p:sldId id="542" r:id="rId26"/>
    <p:sldId id="838841855" r:id="rId27"/>
    <p:sldId id="519" r:id="rId28"/>
    <p:sldId id="348" r:id="rId29"/>
    <p:sldId id="838841850" r:id="rId30"/>
    <p:sldId id="838841867" r:id="rId31"/>
    <p:sldId id="532" r:id="rId32"/>
    <p:sldId id="530" r:id="rId33"/>
    <p:sldId id="551" r:id="rId34"/>
    <p:sldId id="838841868" r:id="rId35"/>
    <p:sldId id="384" r:id="rId36"/>
    <p:sldId id="838841876" r:id="rId37"/>
    <p:sldId id="838841877" r:id="rId38"/>
    <p:sldId id="536" r:id="rId39"/>
    <p:sldId id="838841882" r:id="rId40"/>
    <p:sldId id="838841881" r:id="rId41"/>
    <p:sldId id="256" r:id="rId42"/>
    <p:sldId id="838841874" r:id="rId43"/>
    <p:sldId id="838841875" r:id="rId44"/>
  </p:sldIdLst>
  <p:sldSz cx="9144000" cy="6858000" type="screen4x3"/>
  <p:notesSz cx="6985000" cy="92837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 userDrawn="1">
          <p15:clr>
            <a:srgbClr val="A4A3A4"/>
          </p15:clr>
        </p15:guide>
        <p15:guide id="2" pos="220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A41CE08-1925-3089-2A56-05E950CBAE27}" name="Candace Caraco" initials="CC" userId="S::ccaraco@usmd.edu::639c37f9-92fd-4935-a7d7-80d44956713a" providerId="AD"/>
  <p188:author id="{2C498633-9B6E-FA0F-533E-2B37135CFA54}" name="Alison Wrynn" initials="AW" userId="S::awrynn@usmd.edu::10b16e71-5567-4b72-9084-5b9c664c197f" providerId="AD"/>
  <p188:author id="{2F9D2934-CD87-7F23-8F36-0D2033209A54}" name="Chad Muntz" initials="CM" userId="S::cmuntz@usmd.edu::a3f742af-4f79-4e25-9bce-359c9dcd8fb3" providerId="AD"/>
  <p188:author id="{6E198E56-ACF2-7B7E-9784-EE4B380AD12D}" name="Sophia Kasdan" initials="SCK" userId="Sophia Kasdan" providerId="None"/>
  <p188:author id="{6F7B27F5-F491-9FC7-51B4-E483EAAA7028}" name="Colleen Auburger" initials="CA" userId="S::cauburger@usmd.edu::3f8893af-10af-4ced-bfb1-8dde039f377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505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CFF6AC-8493-4D83-BCFF-BCC14493AA04}" v="16" dt="2023-09-11T20:32:00.9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2788" autoAdjust="0"/>
  </p:normalViewPr>
  <p:slideViewPr>
    <p:cSldViewPr snapToGrid="0">
      <p:cViewPr varScale="1">
        <p:scale>
          <a:sx n="79" d="100"/>
          <a:sy n="79" d="100"/>
        </p:scale>
        <p:origin x="254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notesMaster" Target="notesMasters/notesMaster1.xml"/><Relationship Id="rId53" Type="http://schemas.microsoft.com/office/2018/10/relationships/authors" Target="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4.xml"/><Relationship Id="rId5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leen Auburger" userId="3f8893af-10af-4ced-bfb1-8dde039f3777" providerId="ADAL" clId="{E2CFF6AC-8493-4D83-BCFF-BCC14493AA04}"/>
    <pc:docChg chg="custSel modSld">
      <pc:chgData name="Colleen Auburger" userId="3f8893af-10af-4ced-bfb1-8dde039f3777" providerId="ADAL" clId="{E2CFF6AC-8493-4D83-BCFF-BCC14493AA04}" dt="2023-09-11T20:32:00.908" v="27" actId="368"/>
      <pc:docMkLst>
        <pc:docMk/>
      </pc:docMkLst>
      <pc:sldChg chg="modNotes">
        <pc:chgData name="Colleen Auburger" userId="3f8893af-10af-4ced-bfb1-8dde039f3777" providerId="ADAL" clId="{E2CFF6AC-8493-4D83-BCFF-BCC14493AA04}" dt="2023-09-11T20:32:00.868" v="5" actId="368"/>
        <pc:sldMkLst>
          <pc:docMk/>
          <pc:sldMk cId="83540171" sldId="284"/>
        </pc:sldMkLst>
      </pc:sldChg>
      <pc:sldChg chg="modNotes">
        <pc:chgData name="Colleen Auburger" userId="3f8893af-10af-4ced-bfb1-8dde039f3777" providerId="ADAL" clId="{E2CFF6AC-8493-4D83-BCFF-BCC14493AA04}" dt="2023-09-11T20:32:00.896" v="23" actId="368"/>
        <pc:sldMkLst>
          <pc:docMk/>
          <pc:sldMk cId="3896875860" sldId="296"/>
        </pc:sldMkLst>
      </pc:sldChg>
      <pc:sldChg chg="modNotes">
        <pc:chgData name="Colleen Auburger" userId="3f8893af-10af-4ced-bfb1-8dde039f3777" providerId="ADAL" clId="{E2CFF6AC-8493-4D83-BCFF-BCC14493AA04}" dt="2023-09-11T20:32:00.855" v="3" actId="368"/>
        <pc:sldMkLst>
          <pc:docMk/>
          <pc:sldMk cId="0" sldId="534"/>
        </pc:sldMkLst>
      </pc:sldChg>
      <pc:sldChg chg="modNotes">
        <pc:chgData name="Colleen Auburger" userId="3f8893af-10af-4ced-bfb1-8dde039f3777" providerId="ADAL" clId="{E2CFF6AC-8493-4D83-BCFF-BCC14493AA04}" dt="2023-09-11T20:32:00.896" v="25" actId="368"/>
        <pc:sldMkLst>
          <pc:docMk/>
          <pc:sldMk cId="1735521697" sldId="542"/>
        </pc:sldMkLst>
      </pc:sldChg>
      <pc:sldChg chg="modNotes">
        <pc:chgData name="Colleen Auburger" userId="3f8893af-10af-4ced-bfb1-8dde039f3777" providerId="ADAL" clId="{E2CFF6AC-8493-4D83-BCFF-BCC14493AA04}" dt="2023-09-11T20:32:00.887" v="17" actId="368"/>
        <pc:sldMkLst>
          <pc:docMk/>
          <pc:sldMk cId="3026009010" sldId="543"/>
        </pc:sldMkLst>
      </pc:sldChg>
      <pc:sldChg chg="modNotes">
        <pc:chgData name="Colleen Auburger" userId="3f8893af-10af-4ced-bfb1-8dde039f3777" providerId="ADAL" clId="{E2CFF6AC-8493-4D83-BCFF-BCC14493AA04}" dt="2023-09-11T20:32:00.854" v="1" actId="368"/>
        <pc:sldMkLst>
          <pc:docMk/>
          <pc:sldMk cId="1790634762" sldId="544"/>
        </pc:sldMkLst>
      </pc:sldChg>
      <pc:sldChg chg="modNotes">
        <pc:chgData name="Colleen Auburger" userId="3f8893af-10af-4ced-bfb1-8dde039f3777" providerId="ADAL" clId="{E2CFF6AC-8493-4D83-BCFF-BCC14493AA04}" dt="2023-09-11T20:32:00.881" v="13" actId="368"/>
        <pc:sldMkLst>
          <pc:docMk/>
          <pc:sldMk cId="2607005843" sldId="545"/>
        </pc:sldMkLst>
      </pc:sldChg>
      <pc:sldChg chg="modNotes">
        <pc:chgData name="Colleen Auburger" userId="3f8893af-10af-4ced-bfb1-8dde039f3777" providerId="ADAL" clId="{E2CFF6AC-8493-4D83-BCFF-BCC14493AA04}" dt="2023-09-11T20:32:00.893" v="21" actId="368"/>
        <pc:sldMkLst>
          <pc:docMk/>
          <pc:sldMk cId="2752094735" sldId="546"/>
        </pc:sldMkLst>
      </pc:sldChg>
      <pc:sldChg chg="modNotes">
        <pc:chgData name="Colleen Auburger" userId="3f8893af-10af-4ced-bfb1-8dde039f3777" providerId="ADAL" clId="{E2CFF6AC-8493-4D83-BCFF-BCC14493AA04}" dt="2023-09-11T20:32:00.871" v="7" actId="368"/>
        <pc:sldMkLst>
          <pc:docMk/>
          <pc:sldMk cId="1138655362" sldId="547"/>
        </pc:sldMkLst>
      </pc:sldChg>
      <pc:sldChg chg="modNotes">
        <pc:chgData name="Colleen Auburger" userId="3f8893af-10af-4ced-bfb1-8dde039f3777" providerId="ADAL" clId="{E2CFF6AC-8493-4D83-BCFF-BCC14493AA04}" dt="2023-09-11T20:32:00.875" v="9" actId="368"/>
        <pc:sldMkLst>
          <pc:docMk/>
          <pc:sldMk cId="329705573" sldId="838841847"/>
        </pc:sldMkLst>
      </pc:sldChg>
      <pc:sldChg chg="modNotes">
        <pc:chgData name="Colleen Auburger" userId="3f8893af-10af-4ced-bfb1-8dde039f3777" providerId="ADAL" clId="{E2CFF6AC-8493-4D83-BCFF-BCC14493AA04}" dt="2023-09-11T20:32:00.908" v="27" actId="368"/>
        <pc:sldMkLst>
          <pc:docMk/>
          <pc:sldMk cId="1805735878" sldId="838841850"/>
        </pc:sldMkLst>
      </pc:sldChg>
      <pc:sldChg chg="modNotes">
        <pc:chgData name="Colleen Auburger" userId="3f8893af-10af-4ced-bfb1-8dde039f3777" providerId="ADAL" clId="{E2CFF6AC-8493-4D83-BCFF-BCC14493AA04}" dt="2023-09-11T20:32:00.890" v="19" actId="368"/>
        <pc:sldMkLst>
          <pc:docMk/>
          <pc:sldMk cId="1926858354" sldId="838841854"/>
        </pc:sldMkLst>
      </pc:sldChg>
      <pc:sldChg chg="modNotes">
        <pc:chgData name="Colleen Auburger" userId="3f8893af-10af-4ced-bfb1-8dde039f3777" providerId="ADAL" clId="{E2CFF6AC-8493-4D83-BCFF-BCC14493AA04}" dt="2023-09-11T20:32:00.878" v="11" actId="368"/>
        <pc:sldMkLst>
          <pc:docMk/>
          <pc:sldMk cId="2535938986" sldId="838841865"/>
        </pc:sldMkLst>
      </pc:sldChg>
      <pc:sldChg chg="modNotes">
        <pc:chgData name="Colleen Auburger" userId="3f8893af-10af-4ced-bfb1-8dde039f3777" providerId="ADAL" clId="{E2CFF6AC-8493-4D83-BCFF-BCC14493AA04}" dt="2023-09-11T20:32:00.884" v="15" actId="368"/>
        <pc:sldMkLst>
          <pc:docMk/>
          <pc:sldMk cId="916157314" sldId="83884187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spPr>
            <a:pattFill prst="pct30">
              <a:fgClr>
                <a:srgbClr val="FF0000"/>
              </a:fgClr>
              <a:bgClr>
                <a:sysClr val="window" lastClr="FFFFFF"/>
              </a:bgClr>
            </a:pattFill>
          </c:spPr>
          <c:dPt>
            <c:idx val="0"/>
            <c:bubble3D val="0"/>
            <c:spPr>
              <a:pattFill prst="pct80">
                <a:fgClr>
                  <a:srgbClr val="C00000"/>
                </a:fgClr>
                <a:bgClr>
                  <a:sysClr val="window" lastClr="FFFFFF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728-44BD-BA10-BBAC6ACF77D0}"/>
              </c:ext>
            </c:extLst>
          </c:dPt>
          <c:dPt>
            <c:idx val="1"/>
            <c:bubble3D val="0"/>
            <c:spPr>
              <a:pattFill prst="pct30">
                <a:fgClr>
                  <a:sysClr val="window" lastClr="FFFFFF"/>
                </a:fgClr>
                <a:bgClr>
                  <a:srgbClr val="C00000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728-44BD-BA10-BBAC6ACF77D0}"/>
              </c:ext>
            </c:extLst>
          </c:dPt>
          <c:dPt>
            <c:idx val="2"/>
            <c:bubble3D val="0"/>
            <c:spPr>
              <a:solidFill>
                <a:srgbClr val="FFCC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728-44BD-BA10-BBAC6ACF77D0}"/>
              </c:ext>
            </c:extLst>
          </c:dPt>
          <c:dPt>
            <c:idx val="3"/>
            <c:bubble3D val="0"/>
            <c:spPr>
              <a:solidFill>
                <a:sysClr val="window" lastClr="FFFFFF">
                  <a:lumMod val="6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728-44BD-BA10-BBAC6ACF77D0}"/>
              </c:ext>
            </c:extLst>
          </c:dPt>
          <c:dPt>
            <c:idx val="4"/>
            <c:bubble3D val="0"/>
            <c:spPr>
              <a:solidFill>
                <a:srgbClr val="FFCC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728-44BD-BA10-BBAC6ACF77D0}"/>
              </c:ext>
            </c:extLst>
          </c:dPt>
          <c:dLbls>
            <c:dLbl>
              <c:idx val="0"/>
              <c:layout>
                <c:manualLayout>
                  <c:x val="-8.7975965814190579E-2"/>
                  <c:y val="-6.17879060646752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28-44BD-BA10-BBAC6ACF77D0}"/>
                </c:ext>
              </c:extLst>
            </c:dLbl>
            <c:dLbl>
              <c:idx val="1"/>
              <c:layout>
                <c:manualLayout>
                  <c:x val="-9.4511905020136941E-2"/>
                  <c:y val="1.5898683246189184E-2"/>
                </c:manualLayout>
              </c:layout>
              <c:spPr>
                <a:xfrm>
                  <a:off x="214816" y="445874"/>
                  <a:ext cx="1177772" cy="1273984"/>
                </a:xfrm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2">
                          <a:lumMod val="6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13449"/>
                        <a:gd name="adj2" fmla="val -11201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7031770498807353"/>
                      <c:h val="0.261101258615677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728-44BD-BA10-BBAC6ACF77D0}"/>
                </c:ext>
              </c:extLst>
            </c:dLbl>
            <c:dLbl>
              <c:idx val="2"/>
              <c:layout>
                <c:manualLayout>
                  <c:x val="9.3256793524073345E-2"/>
                  <c:y val="3.587056923632225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728-44BD-BA10-BBAC6ACF77D0}"/>
                </c:ext>
              </c:extLst>
            </c:dLbl>
            <c:dLbl>
              <c:idx val="3"/>
              <c:layout>
                <c:manualLayout>
                  <c:x val="3.6993322543580336E-2"/>
                  <c:y val="2.333162846368550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728-44BD-BA10-BBAC6ACF77D0}"/>
                </c:ext>
              </c:extLst>
            </c:dLbl>
            <c:dLbl>
              <c:idx val="4"/>
              <c:layout>
                <c:manualLayout>
                  <c:x val="1.6694400032876131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728-44BD-BA10-BBAC6ACF77D0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2">
                        <a:lumMod val="6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'FY 2024 OB BOR Slide'!$F$2:$F$6</c:f>
              <c:strCache>
                <c:ptCount val="5"/>
                <c:pt idx="0">
                  <c:v>Tuition and Fees</c:v>
                </c:pt>
                <c:pt idx="1">
                  <c:v>General Funds &amp; HEIF</c:v>
                </c:pt>
                <c:pt idx="2">
                  <c:v>Auxiliary Services</c:v>
                </c:pt>
                <c:pt idx="3">
                  <c:v>Restricted Funds</c:v>
                </c:pt>
                <c:pt idx="4">
                  <c:v>Other Revenues</c:v>
                </c:pt>
              </c:strCache>
            </c:strRef>
          </c:cat>
          <c:val>
            <c:numRef>
              <c:f>'FY 2024 OB BOR Slide'!$H$2:$H$6</c:f>
              <c:numCache>
                <c:formatCode>0%</c:formatCode>
                <c:ptCount val="5"/>
                <c:pt idx="0">
                  <c:v>0.26760563380281688</c:v>
                </c:pt>
                <c:pt idx="1">
                  <c:v>0.3098591549295775</c:v>
                </c:pt>
                <c:pt idx="2">
                  <c:v>0.11267605633802819</c:v>
                </c:pt>
                <c:pt idx="3">
                  <c:v>0.22535211267605637</c:v>
                </c:pt>
                <c:pt idx="4">
                  <c:v>8.4507042253521125E-2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728-44BD-BA10-BBAC6ACF77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66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38360554227974E-2"/>
          <c:y val="4.0165433506574547E-2"/>
          <c:w val="0.75449202590003306"/>
          <c:h val="0.87154279775996335"/>
        </c:manualLayout>
      </c:layout>
      <c:pi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 2024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 w="19050">
              <a:solidFill>
                <a:schemeClr val="lt1"/>
              </a:solidFill>
            </a:ln>
            <a:effectLst/>
          </c:spPr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2C4-4DEF-A8D8-29652CACFB3D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2C4-4DEF-A8D8-29652CACFB3D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2C4-4DEF-A8D8-29652CACFB3D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  <a:alpha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2C4-4DEF-A8D8-29652CACFB3D}"/>
              </c:ext>
            </c:extLst>
          </c:dPt>
          <c:dPt>
            <c:idx val="4"/>
            <c:bubble3D val="0"/>
            <c:spPr>
              <a:solidFill>
                <a:srgbClr val="C00000">
                  <a:alpha val="6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2C4-4DEF-A8D8-29652CACFB3D}"/>
              </c:ext>
            </c:extLst>
          </c:dPt>
          <c:dLbls>
            <c:dLbl>
              <c:idx val="0"/>
              <c:layout>
                <c:manualLayout>
                  <c:x val="3.197601064535531E-3"/>
                  <c:y val="-0.2724391820913874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FC89E727-A621-4116-9747-D41E5CB39090}" type="CATEGORYNAME">
                      <a:rPr lang="en-US" sz="14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40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sz="1400" baseline="0"/>
                      <a:t>
</a:t>
                    </a:r>
                    <a:fld id="{BE7CB41D-9B51-4F5C-B018-BF81906904F9}" type="PERCENTAGE">
                      <a:rPr lang="en-US" sz="1400" baseline="0"/>
                      <a:pPr>
                        <a:defRPr sz="140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 sz="1400" baseline="0"/>
                  </a:p>
                </c:rich>
              </c:tx>
              <c:spPr>
                <a:solidFill>
                  <a:prstClr val="white"/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2770185544094567"/>
                      <c:h val="0.2880264297863960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2C4-4DEF-A8D8-29652CACFB3D}"/>
                </c:ext>
              </c:extLst>
            </c:dLbl>
            <c:dLbl>
              <c:idx val="1"/>
              <c:layout>
                <c:manualLayout>
                  <c:x val="5.2543816643687839E-2"/>
                  <c:y val="7.404894022574597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518512001188137"/>
                      <c:h val="0.246327383246965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52C4-4DEF-A8D8-29652CACFB3D}"/>
                </c:ext>
              </c:extLst>
            </c:dLbl>
            <c:dLbl>
              <c:idx val="2"/>
              <c:layout>
                <c:manualLayout>
                  <c:x val="6.5113937468743693E-2"/>
                  <c:y val="-7.3989427192844945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>
                            <a:lumMod val="65000"/>
                          </a:schemeClr>
                        </a:solidFill>
                      </a:rPr>
                      <a:t>Student Aid/</a:t>
                    </a:r>
                  </a:p>
                  <a:p>
                    <a:r>
                      <a:rPr lang="en-US">
                        <a:solidFill>
                          <a:schemeClr val="bg1">
                            <a:lumMod val="65000"/>
                          </a:schemeClr>
                        </a:solidFill>
                      </a:rPr>
                      <a:t>Subsidies</a:t>
                    </a:r>
                    <a:r>
                      <a:rPr lang="en-US" baseline="0"/>
                      <a:t>
</a:t>
                    </a:r>
                    <a:fld id="{91F2C9C3-0FB1-4D75-BDB0-E8ACABC53945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368722463993318"/>
                      <c:h val="0.1838613823516641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2C4-4DEF-A8D8-29652CACFB3D}"/>
                </c:ext>
              </c:extLst>
            </c:dLbl>
            <c:dLbl>
              <c:idx val="3"/>
              <c:layout>
                <c:manualLayout>
                  <c:x val="0.12684278005382507"/>
                  <c:y val="-5.886884017666718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667259091998493"/>
                      <c:h val="0.285557842214576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52C4-4DEF-A8D8-29652CACFB3D}"/>
                </c:ext>
              </c:extLst>
            </c:dLbl>
            <c:dLbl>
              <c:idx val="4"/>
              <c:layout>
                <c:manualLayout>
                  <c:x val="3.4683731292620285E-2"/>
                  <c:y val="-1.859818514988319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362561135654725"/>
                      <c:h val="0.196721883066493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2C4-4DEF-A8D8-29652CACFB3D}"/>
                </c:ext>
              </c:extLst>
            </c:dLbl>
            <c:spPr>
              <a:solidFill>
                <a:prstClr val="white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bg1">
                      <a:lumMod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Sheet1!$A$2:$A$6</c:f>
              <c:strCache>
                <c:ptCount val="5"/>
                <c:pt idx="0">
                  <c:v>Salaries and Wages</c:v>
                </c:pt>
                <c:pt idx="1">
                  <c:v>Contractual Services</c:v>
                </c:pt>
                <c:pt idx="2">
                  <c:v>Student Aid/Subsidies</c:v>
                </c:pt>
                <c:pt idx="3">
                  <c:v>Supplies/Materials</c:v>
                </c:pt>
                <c:pt idx="4">
                  <c:v>Other Operating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4.4000000000000004</c:v>
                </c:pt>
                <c:pt idx="1">
                  <c:v>1</c:v>
                </c:pt>
                <c:pt idx="2">
                  <c:v>0.7</c:v>
                </c:pt>
                <c:pt idx="3">
                  <c:v>0.2</c:v>
                </c:pt>
                <c:pt idx="4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C4-4DEF-A8D8-29652CACFB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3">
                <a:tint val="77000"/>
              </a:schemeClr>
            </a:solidFill>
            <a:ln w="19050">
              <a:solidFill>
                <a:schemeClr val="lt1"/>
              </a:solidFill>
            </a:ln>
            <a:effectLst/>
          </c:spPr>
          <c:cat>
            <c:strRef>
              <c:f>Sheet1!$A$2:$A$6</c:f>
              <c:strCache>
                <c:ptCount val="5"/>
                <c:pt idx="0">
                  <c:v>Salaries and Wages</c:v>
                </c:pt>
                <c:pt idx="1">
                  <c:v>Contractual Services</c:v>
                </c:pt>
                <c:pt idx="2">
                  <c:v>Student Aid/Subsidies</c:v>
                </c:pt>
                <c:pt idx="3">
                  <c:v>Supplies/Materials</c:v>
                </c:pt>
                <c:pt idx="4">
                  <c:v>Other Operating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0.61971830985915488</c:v>
                </c:pt>
                <c:pt idx="1">
                  <c:v>0.14084507042253519</c:v>
                </c:pt>
                <c:pt idx="2">
                  <c:v>9.8591549295774628E-2</c:v>
                </c:pt>
                <c:pt idx="3">
                  <c:v>2.8169014084507043E-2</c:v>
                </c:pt>
                <c:pt idx="4">
                  <c:v>0.11267605633802817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D5-40F6-9ECD-35E5570870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64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1020989632933"/>
          <c:y val="4.0165462898094709E-2"/>
          <c:w val="0.60352867396000276"/>
          <c:h val="0.78924760055087551"/>
        </c:manualLayout>
      </c:layout>
      <c:pi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 2024</c:v>
                </c:pt>
              </c:strCache>
            </c:strRef>
          </c:tx>
          <c:spPr>
            <a:solidFill>
              <a:schemeClr val="accent3">
                <a:shade val="65000"/>
              </a:schemeClr>
            </a:solidFill>
            <a:ln w="19050">
              <a:solidFill>
                <a:schemeClr val="lt1"/>
              </a:solidFill>
            </a:ln>
            <a:effectLst/>
          </c:spPr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2C4-4DEF-A8D8-29652CACFB3D}"/>
              </c:ext>
            </c:extLst>
          </c:dPt>
          <c:dPt>
            <c:idx val="1"/>
            <c:bubble3D val="0"/>
            <c:spPr>
              <a:pattFill prst="pct75">
                <a:fgClr>
                  <a:srgbClr val="C00000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2C4-4DEF-A8D8-29652CACFB3D}"/>
              </c:ext>
            </c:extLst>
          </c:dPt>
          <c:dPt>
            <c:idx val="2"/>
            <c:bubble3D val="0"/>
            <c:spPr>
              <a:solidFill>
                <a:schemeClr val="tx2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2C4-4DEF-A8D8-29652CACFB3D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2C4-4DEF-A8D8-29652CACFB3D}"/>
              </c:ext>
            </c:extLst>
          </c:dPt>
          <c:dPt>
            <c:idx val="4"/>
            <c:bubble3D val="0"/>
            <c:spPr>
              <a:pattFill prst="wdDnDiag">
                <a:fgClr>
                  <a:srgbClr val="FFCC00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816A-495B-8CEF-4E4492DA0757}"/>
              </c:ext>
            </c:extLst>
          </c:dPt>
          <c:dLbls>
            <c:dLbl>
              <c:idx val="0"/>
              <c:layout>
                <c:manualLayout>
                  <c:x val="7.0712498016430913E-3"/>
                  <c:y val="-0.134841526665969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C4-4DEF-A8D8-29652CACFB3D}"/>
                </c:ext>
              </c:extLst>
            </c:dLbl>
            <c:dLbl>
              <c:idx val="1"/>
              <c:layout>
                <c:manualLayout>
                  <c:x val="8.1593075201882956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2C4-4DEF-A8D8-29652CACFB3D}"/>
                </c:ext>
              </c:extLst>
            </c:dLbl>
            <c:dLbl>
              <c:idx val="2"/>
              <c:layout>
                <c:manualLayout>
                  <c:x val="4.6294412313504917E-2"/>
                  <c:y val="5.18352290181216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C4-4DEF-A8D8-29652CACFB3D}"/>
                </c:ext>
              </c:extLst>
            </c:dLbl>
            <c:dLbl>
              <c:idx val="3"/>
              <c:layout>
                <c:manualLayout>
                  <c:x val="1.3451521571487744E-2"/>
                  <c:y val="2.69544340567196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2C4-4DEF-A8D8-29652CACFB3D}"/>
                </c:ext>
              </c:extLst>
            </c:dLbl>
            <c:dLbl>
              <c:idx val="4"/>
              <c:layout>
                <c:manualLayout>
                  <c:x val="-0.21049143330150344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16A-495B-8CEF-4E4492DA07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bg1">
                      <a:lumMod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Sheet1!$A$15:$A$19</c:f>
              <c:strCache>
                <c:ptCount val="5"/>
                <c:pt idx="0">
                  <c:v>Instruction, Student Services, Academic Support, Scholarships</c:v>
                </c:pt>
                <c:pt idx="1">
                  <c:v>Research and Public Service</c:v>
                </c:pt>
                <c:pt idx="2">
                  <c:v>Institutional Support</c:v>
                </c:pt>
                <c:pt idx="3">
                  <c:v>Auxiliary Enterprises</c:v>
                </c:pt>
                <c:pt idx="4">
                  <c:v>Plant Operations and Maintenance</c:v>
                </c:pt>
              </c:strCache>
            </c:strRef>
          </c:cat>
          <c:val>
            <c:numRef>
              <c:f>Sheet1!$B$15:$B$19</c:f>
              <c:numCache>
                <c:formatCode>_(* #,##0_);_(* \(#,##0\);_(* "-"??_);_(@_)</c:formatCode>
                <c:ptCount val="5"/>
                <c:pt idx="0" formatCode="#,##0_);\(#,##0\)">
                  <c:v>3297994841</c:v>
                </c:pt>
                <c:pt idx="1">
                  <c:v>1856334910</c:v>
                </c:pt>
                <c:pt idx="2">
                  <c:v>771460496</c:v>
                </c:pt>
                <c:pt idx="3">
                  <c:v>649996016</c:v>
                </c:pt>
                <c:pt idx="4">
                  <c:v>504448250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C4-4DEF-A8D8-29652CACFB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 2025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Sheet1!$A$15:$A$19</c:f>
              <c:strCache>
                <c:ptCount val="5"/>
                <c:pt idx="0">
                  <c:v>Instruction, Student Services, Academic Support, Scholarships</c:v>
                </c:pt>
                <c:pt idx="1">
                  <c:v>Research and Public Service</c:v>
                </c:pt>
                <c:pt idx="2">
                  <c:v>Institutional Support</c:v>
                </c:pt>
                <c:pt idx="3">
                  <c:v>Auxiliary Enterprises</c:v>
                </c:pt>
                <c:pt idx="4">
                  <c:v>Plant Operations and Maintenance</c:v>
                </c:pt>
              </c:strCache>
            </c:strRef>
          </c:cat>
          <c:val>
            <c:numRef>
              <c:f>Sheet1!$C$15:$C$19</c:f>
              <c:numCache>
                <c:formatCode>#,##0.0</c:formatCode>
                <c:ptCount val="5"/>
                <c:pt idx="0">
                  <c:v>3.3</c:v>
                </c:pt>
                <c:pt idx="1">
                  <c:v>1.9</c:v>
                </c:pt>
                <c:pt idx="2">
                  <c:v>0.8</c:v>
                </c:pt>
                <c:pt idx="3">
                  <c:v>0.6</c:v>
                </c:pt>
                <c:pt idx="4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D5-40F6-9ECD-35E5570870D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3">
                <a:tint val="65000"/>
              </a:schemeClr>
            </a:solidFill>
            <a:ln w="19050">
              <a:solidFill>
                <a:schemeClr val="lt1"/>
              </a:solidFill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Sheet1!$A$15:$A$19</c:f>
              <c:strCache>
                <c:ptCount val="5"/>
                <c:pt idx="0">
                  <c:v>Instruction, Student Services, Academic Support, Scholarships</c:v>
                </c:pt>
                <c:pt idx="1">
                  <c:v>Research and Public Service</c:v>
                </c:pt>
                <c:pt idx="2">
                  <c:v>Institutional Support</c:v>
                </c:pt>
                <c:pt idx="3">
                  <c:v>Auxiliary Enterprises</c:v>
                </c:pt>
                <c:pt idx="4">
                  <c:v>Plant Operations and Maintenance</c:v>
                </c:pt>
              </c:strCache>
            </c:strRef>
          </c:cat>
          <c:val>
            <c:numRef>
              <c:f>Sheet1!$D$15:$D$19</c:f>
              <c:numCache>
                <c:formatCode>0%</c:formatCode>
                <c:ptCount val="5"/>
                <c:pt idx="0">
                  <c:v>0.46580305143064971</c:v>
                </c:pt>
                <c:pt idx="1">
                  <c:v>0.26218551187698491</c:v>
                </c:pt>
                <c:pt idx="2">
                  <c:v>0.10895973778601872</c:v>
                </c:pt>
                <c:pt idx="3">
                  <c:v>9.1804306030618621E-2</c:v>
                </c:pt>
                <c:pt idx="4">
                  <c:v>7.1247392875728038E-2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983-415D-8F9D-FD6C94DFA4D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97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1415150692370356E-2"/>
          <c:y val="0.11409825624094162"/>
          <c:w val="0.8971076141830342"/>
          <c:h val="0.713160598877833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In-State</c:v>
                </c:pt>
              </c:strCache>
            </c:strRef>
          </c:tx>
          <c:spPr>
            <a:solidFill>
              <a:srgbClr val="000000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No Debt</c:v>
                </c:pt>
                <c:pt idx="1">
                  <c:v>Less than 10000</c:v>
                </c:pt>
                <c:pt idx="2">
                  <c:v>10 to 20</c:v>
                </c:pt>
                <c:pt idx="3">
                  <c:v>20 to 30</c:v>
                </c:pt>
                <c:pt idx="4">
                  <c:v>30 to 40</c:v>
                </c:pt>
                <c:pt idx="5">
                  <c:v>40 to 50</c:v>
                </c:pt>
                <c:pt idx="6">
                  <c:v>50 to 60</c:v>
                </c:pt>
                <c:pt idx="7">
                  <c:v>60 to 70</c:v>
                </c:pt>
                <c:pt idx="8">
                  <c:v>70 to 80</c:v>
                </c:pt>
                <c:pt idx="9">
                  <c:v>80 to 90</c:v>
                </c:pt>
                <c:pt idx="10">
                  <c:v>90 to 100</c:v>
                </c:pt>
                <c:pt idx="11">
                  <c:v>Greater than 100000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0.47397091771734834</c:v>
                </c:pt>
                <c:pt idx="1">
                  <c:v>9.1947458595088516E-2</c:v>
                </c:pt>
                <c:pt idx="2">
                  <c:v>0.14339058999253174</c:v>
                </c:pt>
                <c:pt idx="3">
                  <c:v>0.15358256820278521</c:v>
                </c:pt>
                <c:pt idx="4">
                  <c:v>7.468259895444361E-2</c:v>
                </c:pt>
                <c:pt idx="5">
                  <c:v>3.2421034134340818E-2</c:v>
                </c:pt>
                <c:pt idx="6">
                  <c:v>1.7264859640644906E-2</c:v>
                </c:pt>
                <c:pt idx="7">
                  <c:v>4.5248868778280547E-3</c:v>
                </c:pt>
                <c:pt idx="8">
                  <c:v>3.338751482669244E-3</c:v>
                </c:pt>
                <c:pt idx="9">
                  <c:v>2.8115801959319947E-3</c:v>
                </c:pt>
                <c:pt idx="10">
                  <c:v>9.2254975179018582E-4</c:v>
                </c:pt>
                <c:pt idx="11">
                  <c:v>1.1422044545973729E-3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CD-43E5-8578-1B63A8AA63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Out-of-State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No Debt</c:v>
                </c:pt>
                <c:pt idx="1">
                  <c:v>Less than 10000</c:v>
                </c:pt>
                <c:pt idx="2">
                  <c:v>10 to 20</c:v>
                </c:pt>
                <c:pt idx="3">
                  <c:v>20 to 30</c:v>
                </c:pt>
                <c:pt idx="4">
                  <c:v>30 to 40</c:v>
                </c:pt>
                <c:pt idx="5">
                  <c:v>40 to 50</c:v>
                </c:pt>
                <c:pt idx="6">
                  <c:v>50 to 60</c:v>
                </c:pt>
                <c:pt idx="7">
                  <c:v>60 to 70</c:v>
                </c:pt>
                <c:pt idx="8">
                  <c:v>70 to 80</c:v>
                </c:pt>
                <c:pt idx="9">
                  <c:v>80 to 90</c:v>
                </c:pt>
                <c:pt idx="10">
                  <c:v>90 to 100</c:v>
                </c:pt>
                <c:pt idx="11">
                  <c:v>Greater than 100000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0.5287461773700306</c:v>
                </c:pt>
                <c:pt idx="1">
                  <c:v>6.0550458715596334E-2</c:v>
                </c:pt>
                <c:pt idx="2">
                  <c:v>9.7553516819571862E-2</c:v>
                </c:pt>
                <c:pt idx="3">
                  <c:v>0.14831804281345565</c:v>
                </c:pt>
                <c:pt idx="4">
                  <c:v>6.0244648318042812E-2</c:v>
                </c:pt>
                <c:pt idx="5">
                  <c:v>2.7522935779816515E-2</c:v>
                </c:pt>
                <c:pt idx="6">
                  <c:v>2.2629969418960245E-2</c:v>
                </c:pt>
                <c:pt idx="7">
                  <c:v>1.0397553516819572E-2</c:v>
                </c:pt>
                <c:pt idx="8">
                  <c:v>8.2568807339449546E-3</c:v>
                </c:pt>
                <c:pt idx="9">
                  <c:v>6.1162079510703364E-3</c:v>
                </c:pt>
                <c:pt idx="10">
                  <c:v>6.7278287461773698E-3</c:v>
                </c:pt>
                <c:pt idx="11">
                  <c:v>2.2935779816513763E-2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CD-43E5-8578-1B63A8AA63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025920"/>
        <c:axId val="67027712"/>
      </c:barChart>
      <c:catAx>
        <c:axId val="67025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i="1"/>
            </a:pPr>
            <a:endParaRPr lang="en-US"/>
          </a:p>
        </c:txPr>
        <c:crossAx val="67027712"/>
        <c:crossesAt val="0"/>
        <c:auto val="1"/>
        <c:lblAlgn val="ctr"/>
        <c:lblOffset val="100"/>
        <c:noMultiLvlLbl val="0"/>
      </c:catAx>
      <c:valAx>
        <c:axId val="67027712"/>
        <c:scaling>
          <c:orientation val="minMax"/>
          <c:max val="0.5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Percent of Degree Recipients</a:t>
                </a:r>
                <a:r>
                  <a:rPr lang="en-US" sz="1200" baseline="0"/>
                  <a:t> </a:t>
                </a:r>
                <a:endParaRPr lang="en-US" sz="1200"/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00" i="1"/>
            </a:pPr>
            <a:endParaRPr lang="en-US"/>
          </a:p>
        </c:txPr>
        <c:crossAx val="67025920"/>
        <c:crosses val="autoZero"/>
        <c:crossBetween val="between"/>
        <c:majorUnit val="0.1"/>
        <c:minorUnit val="0.1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9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900"/>
            </a:pPr>
            <a:endParaRPr lang="en-US"/>
          </a:p>
        </c:txPr>
      </c:legendEntry>
      <c:layout>
        <c:manualLayout>
          <c:xMode val="edge"/>
          <c:yMode val="edge"/>
          <c:x val="0.29996533422476845"/>
          <c:y val="0.88448127076108385"/>
          <c:w val="0.35703452432747035"/>
          <c:h val="0.101538145231809"/>
        </c:manualLayout>
      </c:layout>
      <c:overlay val="0"/>
      <c:spPr>
        <a:ln>
          <a:noFill/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6591873069874095"/>
          <c:y val="3.37066812746645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279032787869583"/>
          <c:y val="0.19984399380115553"/>
          <c:w val="0.37649021803244526"/>
          <c:h val="0.7072633120821997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Capital Improvement Program</c:v>
                </c:pt>
              </c:strCache>
            </c:strRef>
          </c:tx>
          <c:spPr>
            <a:solidFill>
              <a:srgbClr val="C00000"/>
            </a:solidFill>
          </c:spPr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137-4979-926A-D90842888178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137-4979-926A-D90842888178}"/>
              </c:ext>
            </c:extLst>
          </c:dPt>
          <c:dLbls>
            <c:dLbl>
              <c:idx val="0"/>
              <c:layout>
                <c:manualLayout>
                  <c:x val="-1.9251632682614993E-2"/>
                  <c:y val="-0.37414416214877705"/>
                </c:manualLayout>
              </c:layout>
              <c:tx>
                <c:rich>
                  <a:bodyPr/>
                  <a:lstStyle/>
                  <a:p>
                    <a:fld id="{00A616AD-E215-4A53-9897-027DDE3E8D5F}" type="CATEGORYNAME">
                      <a:rPr lang="en-US" sz="1800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r>
                      <a:rPr lang="en-US" sz="1800" baseline="0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fld id="{E0AC3EEA-BF30-455A-9C27-5AFAFA8655D5}" type="PERCENTAGE">
                      <a:rPr lang="en-US" sz="1800" baseline="0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[PERCENTAGE]</a:t>
                    </a:fld>
                    <a:endParaRPr lang="en-US" sz="1800" baseline="0">
                      <a:solidFill>
                        <a:schemeClr val="accent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4507263627469"/>
                      <c:h val="0.2215733907249298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137-4979-926A-D90842888178}"/>
                </c:ext>
              </c:extLst>
            </c:dLbl>
            <c:dLbl>
              <c:idx val="1"/>
              <c:layout>
                <c:manualLayout>
                  <c:x val="6.25E-2"/>
                  <c:y val="6.7413362549329061E-3"/>
                </c:manualLayout>
              </c:layout>
              <c:tx>
                <c:rich>
                  <a:bodyPr/>
                  <a:lstStyle/>
                  <a:p>
                    <a:fld id="{8133C2A0-6A47-4145-B125-685B8E09E10F}" type="CATEGORYNAME">
                      <a:rPr lang="en-US" sz="1800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r>
                      <a:rPr lang="en-US" sz="1800" baseline="0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</a:rPr>
                      <a:t>
</a:t>
                    </a:r>
                    <a:fld id="{51BE3264-B98F-4247-9EF6-9791B230932C}" type="PERCENTAGE">
                      <a:rPr lang="en-US" sz="1800" baseline="0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</a:rPr>
                      <a:pPr/>
                      <a:t>[PERCENTAGE]</a:t>
                    </a:fld>
                    <a:endParaRPr lang="en-US" sz="1800" baseline="0">
                      <a:solidFill>
                        <a:schemeClr val="accent1">
                          <a:lumMod val="50000"/>
                          <a:lumOff val="50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418569553805775"/>
                      <c:h val="0.2345921319051254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137-4979-926A-D90842888178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5F5F5F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Facilities Renewal</c:v>
                </c:pt>
                <c:pt idx="1">
                  <c:v>STEM/ Research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69</c:v>
                </c:pt>
                <c:pt idx="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37-4979-926A-D9084288817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BC0-4AA0-AC61-A3A155DD5B1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BC0-4AA0-AC61-A3A155DD5B15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srgbClr val="5F5F5F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Facilities Renewal</c:v>
                </c:pt>
                <c:pt idx="1">
                  <c:v>STEM/ Research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0.69</c:v>
                </c:pt>
                <c:pt idx="1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37-4979-926A-D908428881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25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173EF9-A7CA-4344-8811-9EB6D1396089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CFADFA-7464-45F7-AE2E-20A81C485D1A}">
      <dgm:prSet phldrT="[Text]"/>
      <dgm:spPr/>
      <dgm:t>
        <a:bodyPr/>
        <a:lstStyle/>
        <a:p>
          <a:r>
            <a:rPr lang="en-US" dirty="0"/>
            <a:t>Transform Maryland’s Education System</a:t>
          </a:r>
        </a:p>
      </dgm:t>
    </dgm:pt>
    <dgm:pt modelId="{9F7145AF-01F8-4EFE-844D-1E721EDDC642}" type="parTrans" cxnId="{E3194901-004E-4E94-ADD6-57A74D94B20D}">
      <dgm:prSet/>
      <dgm:spPr/>
      <dgm:t>
        <a:bodyPr/>
        <a:lstStyle/>
        <a:p>
          <a:endParaRPr lang="en-US"/>
        </a:p>
      </dgm:t>
    </dgm:pt>
    <dgm:pt modelId="{4171477F-0309-4086-8236-996432E47C63}" type="sibTrans" cxnId="{E3194901-004E-4E94-ADD6-57A74D94B20D}">
      <dgm:prSet/>
      <dgm:spPr/>
      <dgm:t>
        <a:bodyPr/>
        <a:lstStyle/>
        <a:p>
          <a:endParaRPr lang="en-US"/>
        </a:p>
      </dgm:t>
    </dgm:pt>
    <dgm:pt modelId="{B4CD6CC1-F89A-430B-8C6B-18A8F40C0B2D}">
      <dgm:prSet phldrT="[Text]"/>
      <dgm:spPr/>
      <dgm:t>
        <a:bodyPr/>
        <a:lstStyle/>
        <a:p>
          <a:r>
            <a:rPr lang="en-US" dirty="0"/>
            <a:t>Set students up for success</a:t>
          </a:r>
        </a:p>
      </dgm:t>
    </dgm:pt>
    <dgm:pt modelId="{E5739C1B-36C8-473B-82F1-4F63DD011981}" type="parTrans" cxnId="{E2D3B42E-0C1C-400F-B136-9B8135DA65AB}">
      <dgm:prSet/>
      <dgm:spPr/>
      <dgm:t>
        <a:bodyPr/>
        <a:lstStyle/>
        <a:p>
          <a:endParaRPr lang="en-US"/>
        </a:p>
      </dgm:t>
    </dgm:pt>
    <dgm:pt modelId="{F4702D7C-D6EE-48B5-90D8-8D0C21E527A0}" type="sibTrans" cxnId="{E2D3B42E-0C1C-400F-B136-9B8135DA65AB}">
      <dgm:prSet/>
      <dgm:spPr/>
      <dgm:t>
        <a:bodyPr/>
        <a:lstStyle/>
        <a:p>
          <a:endParaRPr lang="en-US"/>
        </a:p>
      </dgm:t>
    </dgm:pt>
    <dgm:pt modelId="{290FE020-6FFB-4843-AC01-33407FFF4851}">
      <dgm:prSet phldrT="[Text]"/>
      <dgm:spPr/>
      <dgm:t>
        <a:bodyPr/>
        <a:lstStyle/>
        <a:p>
          <a:r>
            <a:rPr lang="en-US" dirty="0"/>
            <a:t>Modern workforce readiness</a:t>
          </a:r>
        </a:p>
      </dgm:t>
    </dgm:pt>
    <dgm:pt modelId="{C0B907AC-4D72-4A84-A8CD-42566A61230D}" type="parTrans" cxnId="{7CF7D86C-18C1-4EE4-B847-E69CCA22E14B}">
      <dgm:prSet/>
      <dgm:spPr/>
      <dgm:t>
        <a:bodyPr/>
        <a:lstStyle/>
        <a:p>
          <a:endParaRPr lang="en-US"/>
        </a:p>
      </dgm:t>
    </dgm:pt>
    <dgm:pt modelId="{34C90323-B197-4E24-B572-D82F6BEF0EDB}" type="sibTrans" cxnId="{7CF7D86C-18C1-4EE4-B847-E69CCA22E14B}">
      <dgm:prSet/>
      <dgm:spPr/>
      <dgm:t>
        <a:bodyPr/>
        <a:lstStyle/>
        <a:p>
          <a:endParaRPr lang="en-US"/>
        </a:p>
      </dgm:t>
    </dgm:pt>
    <dgm:pt modelId="{D2346173-C288-4915-8721-9534AF930689}">
      <dgm:prSet phldrT="[Text]"/>
      <dgm:spPr/>
      <dgm:t>
        <a:bodyPr/>
        <a:lstStyle/>
        <a:p>
          <a:r>
            <a:rPr lang="en-US" dirty="0"/>
            <a:t>Attract and retain education workforce</a:t>
          </a:r>
        </a:p>
      </dgm:t>
    </dgm:pt>
    <dgm:pt modelId="{F3FE37B6-2D1D-43D3-A769-CBB5D6094DE2}" type="parTrans" cxnId="{4663A5A6-B4C6-4D5A-9B60-51B31EBF2DF6}">
      <dgm:prSet/>
      <dgm:spPr/>
      <dgm:t>
        <a:bodyPr/>
        <a:lstStyle/>
        <a:p>
          <a:endParaRPr lang="en-US"/>
        </a:p>
      </dgm:t>
    </dgm:pt>
    <dgm:pt modelId="{7870607C-4327-49A4-AF3E-9CBC80B4D1A0}" type="sibTrans" cxnId="{4663A5A6-B4C6-4D5A-9B60-51B31EBF2DF6}">
      <dgm:prSet/>
      <dgm:spPr/>
      <dgm:t>
        <a:bodyPr/>
        <a:lstStyle/>
        <a:p>
          <a:endParaRPr lang="en-US"/>
        </a:p>
      </dgm:t>
    </dgm:pt>
    <dgm:pt modelId="{6B5D2A77-8602-4616-9208-63EBF19E9F9F}" type="pres">
      <dgm:prSet presAssocID="{C5173EF9-A7CA-4344-8811-9EB6D139608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490AE0-78CF-4316-BB92-BB2CFEA986E4}" type="pres">
      <dgm:prSet presAssocID="{C5173EF9-A7CA-4344-8811-9EB6D1396089}" presName="children" presStyleCnt="0"/>
      <dgm:spPr/>
    </dgm:pt>
    <dgm:pt modelId="{5C1DFCC8-9EC4-41F7-9A46-AFDDA3417E3E}" type="pres">
      <dgm:prSet presAssocID="{C5173EF9-A7CA-4344-8811-9EB6D1396089}" presName="childPlaceholder" presStyleCnt="0"/>
      <dgm:spPr/>
    </dgm:pt>
    <dgm:pt modelId="{7007F166-DE57-4655-A783-9F46BECC3C34}" type="pres">
      <dgm:prSet presAssocID="{C5173EF9-A7CA-4344-8811-9EB6D1396089}" presName="circle" presStyleCnt="0"/>
      <dgm:spPr/>
    </dgm:pt>
    <dgm:pt modelId="{238D05FC-A0F9-4A88-BAA5-0DF9F5D660EC}" type="pres">
      <dgm:prSet presAssocID="{C5173EF9-A7CA-4344-8811-9EB6D1396089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E3057A-A1CE-46F4-B68A-4620D908209A}" type="pres">
      <dgm:prSet presAssocID="{C5173EF9-A7CA-4344-8811-9EB6D1396089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607A4C-EFB1-405E-A475-2CDCC9104C12}" type="pres">
      <dgm:prSet presAssocID="{C5173EF9-A7CA-4344-8811-9EB6D1396089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D32930-7333-4A76-AF17-D29B931494FD}" type="pres">
      <dgm:prSet presAssocID="{C5173EF9-A7CA-4344-8811-9EB6D1396089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BCFC0F-1673-45A5-A279-231574B2EB49}" type="pres">
      <dgm:prSet presAssocID="{C5173EF9-A7CA-4344-8811-9EB6D1396089}" presName="quadrantPlaceholder" presStyleCnt="0"/>
      <dgm:spPr/>
    </dgm:pt>
    <dgm:pt modelId="{BAAF3A6A-1CA6-44E7-B1CC-E7F57613FB00}" type="pres">
      <dgm:prSet presAssocID="{C5173EF9-A7CA-4344-8811-9EB6D1396089}" presName="center1" presStyleLbl="fgShp" presStyleIdx="0" presStyleCnt="2"/>
      <dgm:spPr/>
    </dgm:pt>
    <dgm:pt modelId="{8D601F11-0542-4F30-870D-41D3DD834C37}" type="pres">
      <dgm:prSet presAssocID="{C5173EF9-A7CA-4344-8811-9EB6D1396089}" presName="center2" presStyleLbl="fgShp" presStyleIdx="1" presStyleCnt="2"/>
      <dgm:spPr/>
    </dgm:pt>
  </dgm:ptLst>
  <dgm:cxnLst>
    <dgm:cxn modelId="{83712A79-425D-44DC-B85B-02726BE779B1}" type="presOf" srcId="{FCCFADFA-7464-45F7-AE2E-20A81C485D1A}" destId="{238D05FC-A0F9-4A88-BAA5-0DF9F5D660EC}" srcOrd="0" destOrd="0" presId="urn:microsoft.com/office/officeart/2005/8/layout/cycle4"/>
    <dgm:cxn modelId="{DCD31768-BD57-4F80-B180-BE17386B96DE}" type="presOf" srcId="{D2346173-C288-4915-8721-9534AF930689}" destId="{1ED32930-7333-4A76-AF17-D29B931494FD}" srcOrd="0" destOrd="0" presId="urn:microsoft.com/office/officeart/2005/8/layout/cycle4"/>
    <dgm:cxn modelId="{742B2468-A746-4A13-BDDC-470481212B02}" type="presOf" srcId="{290FE020-6FFB-4843-AC01-33407FFF4851}" destId="{2D607A4C-EFB1-405E-A475-2CDCC9104C12}" srcOrd="0" destOrd="0" presId="urn:microsoft.com/office/officeart/2005/8/layout/cycle4"/>
    <dgm:cxn modelId="{7C827E04-E8DB-41A1-9EB9-971BC92F338F}" type="presOf" srcId="{B4CD6CC1-F89A-430B-8C6B-18A8F40C0B2D}" destId="{5AE3057A-A1CE-46F4-B68A-4620D908209A}" srcOrd="0" destOrd="0" presId="urn:microsoft.com/office/officeart/2005/8/layout/cycle4"/>
    <dgm:cxn modelId="{E2D3B42E-0C1C-400F-B136-9B8135DA65AB}" srcId="{C5173EF9-A7CA-4344-8811-9EB6D1396089}" destId="{B4CD6CC1-F89A-430B-8C6B-18A8F40C0B2D}" srcOrd="1" destOrd="0" parTransId="{E5739C1B-36C8-473B-82F1-4F63DD011981}" sibTransId="{F4702D7C-D6EE-48B5-90D8-8D0C21E527A0}"/>
    <dgm:cxn modelId="{4663A5A6-B4C6-4D5A-9B60-51B31EBF2DF6}" srcId="{C5173EF9-A7CA-4344-8811-9EB6D1396089}" destId="{D2346173-C288-4915-8721-9534AF930689}" srcOrd="3" destOrd="0" parTransId="{F3FE37B6-2D1D-43D3-A769-CBB5D6094DE2}" sibTransId="{7870607C-4327-49A4-AF3E-9CBC80B4D1A0}"/>
    <dgm:cxn modelId="{7CF7D86C-18C1-4EE4-B847-E69CCA22E14B}" srcId="{C5173EF9-A7CA-4344-8811-9EB6D1396089}" destId="{290FE020-6FFB-4843-AC01-33407FFF4851}" srcOrd="2" destOrd="0" parTransId="{C0B907AC-4D72-4A84-A8CD-42566A61230D}" sibTransId="{34C90323-B197-4E24-B572-D82F6BEF0EDB}"/>
    <dgm:cxn modelId="{94451516-6575-4122-A6AC-3C3DE845D99E}" type="presOf" srcId="{C5173EF9-A7CA-4344-8811-9EB6D1396089}" destId="{6B5D2A77-8602-4616-9208-63EBF19E9F9F}" srcOrd="0" destOrd="0" presId="urn:microsoft.com/office/officeart/2005/8/layout/cycle4"/>
    <dgm:cxn modelId="{E3194901-004E-4E94-ADD6-57A74D94B20D}" srcId="{C5173EF9-A7CA-4344-8811-9EB6D1396089}" destId="{FCCFADFA-7464-45F7-AE2E-20A81C485D1A}" srcOrd="0" destOrd="0" parTransId="{9F7145AF-01F8-4EFE-844D-1E721EDDC642}" sibTransId="{4171477F-0309-4086-8236-996432E47C63}"/>
    <dgm:cxn modelId="{912B8B17-648B-404D-821D-AD4E5AEC9523}" type="presParOf" srcId="{6B5D2A77-8602-4616-9208-63EBF19E9F9F}" destId="{1A490AE0-78CF-4316-BB92-BB2CFEA986E4}" srcOrd="0" destOrd="0" presId="urn:microsoft.com/office/officeart/2005/8/layout/cycle4"/>
    <dgm:cxn modelId="{3A4D1A47-03BF-4F1C-B6A2-34E047C0F682}" type="presParOf" srcId="{1A490AE0-78CF-4316-BB92-BB2CFEA986E4}" destId="{5C1DFCC8-9EC4-41F7-9A46-AFDDA3417E3E}" srcOrd="0" destOrd="0" presId="urn:microsoft.com/office/officeart/2005/8/layout/cycle4"/>
    <dgm:cxn modelId="{47D346CB-626D-4586-AB9B-524E995EAD16}" type="presParOf" srcId="{6B5D2A77-8602-4616-9208-63EBF19E9F9F}" destId="{7007F166-DE57-4655-A783-9F46BECC3C34}" srcOrd="1" destOrd="0" presId="urn:microsoft.com/office/officeart/2005/8/layout/cycle4"/>
    <dgm:cxn modelId="{A9FC59DF-F2E8-41C4-A800-1AFDB3E18D12}" type="presParOf" srcId="{7007F166-DE57-4655-A783-9F46BECC3C34}" destId="{238D05FC-A0F9-4A88-BAA5-0DF9F5D660EC}" srcOrd="0" destOrd="0" presId="urn:microsoft.com/office/officeart/2005/8/layout/cycle4"/>
    <dgm:cxn modelId="{DCBA5CAE-E987-4C4D-B9E6-E88F464C95B9}" type="presParOf" srcId="{7007F166-DE57-4655-A783-9F46BECC3C34}" destId="{5AE3057A-A1CE-46F4-B68A-4620D908209A}" srcOrd="1" destOrd="0" presId="urn:microsoft.com/office/officeart/2005/8/layout/cycle4"/>
    <dgm:cxn modelId="{9278E860-B9CA-411D-B016-6A1838D16647}" type="presParOf" srcId="{7007F166-DE57-4655-A783-9F46BECC3C34}" destId="{2D607A4C-EFB1-405E-A475-2CDCC9104C12}" srcOrd="2" destOrd="0" presId="urn:microsoft.com/office/officeart/2005/8/layout/cycle4"/>
    <dgm:cxn modelId="{16A95696-5EE5-4634-AAE2-56C90F1AA544}" type="presParOf" srcId="{7007F166-DE57-4655-A783-9F46BECC3C34}" destId="{1ED32930-7333-4A76-AF17-D29B931494FD}" srcOrd="3" destOrd="0" presId="urn:microsoft.com/office/officeart/2005/8/layout/cycle4"/>
    <dgm:cxn modelId="{5D03A9D9-F13A-4A48-BEC9-A224CDDB3424}" type="presParOf" srcId="{7007F166-DE57-4655-A783-9F46BECC3C34}" destId="{B3BCFC0F-1673-45A5-A279-231574B2EB49}" srcOrd="4" destOrd="0" presId="urn:microsoft.com/office/officeart/2005/8/layout/cycle4"/>
    <dgm:cxn modelId="{CAB28630-AA79-4D5B-9848-19A5C5C7595D}" type="presParOf" srcId="{6B5D2A77-8602-4616-9208-63EBF19E9F9F}" destId="{BAAF3A6A-1CA6-44E7-B1CC-E7F57613FB00}" srcOrd="2" destOrd="0" presId="urn:microsoft.com/office/officeart/2005/8/layout/cycle4"/>
    <dgm:cxn modelId="{23A4B52B-17D0-4B31-A990-EA83E744D292}" type="presParOf" srcId="{6B5D2A77-8602-4616-9208-63EBF19E9F9F}" destId="{8D601F11-0542-4F30-870D-41D3DD834C37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4D38DA-A9EF-4C18-90F4-B7BB13476873}" type="doc">
      <dgm:prSet loTypeId="urn:microsoft.com/office/officeart/2005/8/layout/cycle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512068A-06C6-4343-90A4-E08A4DC44330}">
      <dgm:prSet phldrT="[Text]"/>
      <dgm:spPr/>
      <dgm:t>
        <a:bodyPr/>
        <a:lstStyle/>
        <a:p>
          <a:r>
            <a:rPr lang="en-US" dirty="0"/>
            <a:t>Enhance academic programs</a:t>
          </a:r>
        </a:p>
      </dgm:t>
    </dgm:pt>
    <dgm:pt modelId="{9F3B734A-B19B-40E4-A4CC-12EB181B127C}" type="parTrans" cxnId="{397D1B1F-FC03-4945-B198-AA569B7C9DC8}">
      <dgm:prSet/>
      <dgm:spPr/>
      <dgm:t>
        <a:bodyPr/>
        <a:lstStyle/>
        <a:p>
          <a:endParaRPr lang="en-US"/>
        </a:p>
      </dgm:t>
    </dgm:pt>
    <dgm:pt modelId="{90A9A5E2-A096-44CF-BF50-8D9C56F90B30}" type="sibTrans" cxnId="{397D1B1F-FC03-4945-B198-AA569B7C9DC8}">
      <dgm:prSet/>
      <dgm:spPr/>
      <dgm:t>
        <a:bodyPr/>
        <a:lstStyle/>
        <a:p>
          <a:endParaRPr lang="en-US"/>
        </a:p>
      </dgm:t>
    </dgm:pt>
    <dgm:pt modelId="{A4B13B11-F9FB-4D20-A494-BBE77C0F30D4}">
      <dgm:prSet phldrT="[Text]"/>
      <dgm:spPr/>
      <dgm:t>
        <a:bodyPr/>
        <a:lstStyle/>
        <a:p>
          <a:r>
            <a:rPr lang="en-US" dirty="0"/>
            <a:t>Improve access</a:t>
          </a:r>
        </a:p>
      </dgm:t>
    </dgm:pt>
    <dgm:pt modelId="{E6DA9633-E280-43C6-A2F6-AB23CF4937E1}" type="parTrans" cxnId="{CDEF2EEB-E854-4F6B-A802-D35A15EF892B}">
      <dgm:prSet/>
      <dgm:spPr/>
      <dgm:t>
        <a:bodyPr/>
        <a:lstStyle/>
        <a:p>
          <a:endParaRPr lang="en-US"/>
        </a:p>
      </dgm:t>
    </dgm:pt>
    <dgm:pt modelId="{5C526FE4-6A6F-451C-A531-7F82BBE4A13F}" type="sibTrans" cxnId="{CDEF2EEB-E854-4F6B-A802-D35A15EF892B}">
      <dgm:prSet/>
      <dgm:spPr/>
      <dgm:t>
        <a:bodyPr/>
        <a:lstStyle/>
        <a:p>
          <a:endParaRPr lang="en-US"/>
        </a:p>
      </dgm:t>
    </dgm:pt>
    <dgm:pt modelId="{70ABE4EB-85E2-4DD0-8E77-1F64A1421410}">
      <dgm:prSet phldrT="[Text]"/>
      <dgm:spPr/>
      <dgm:t>
        <a:bodyPr/>
        <a:lstStyle/>
        <a:p>
          <a:r>
            <a:rPr lang="en-US" dirty="0"/>
            <a:t>Expand and innovate at RHECs</a:t>
          </a:r>
        </a:p>
      </dgm:t>
    </dgm:pt>
    <dgm:pt modelId="{CA15603C-1C7D-4451-8816-EA9F20EA29C3}" type="parTrans" cxnId="{FAAC1B24-15CF-4620-842A-A1D8F1A34642}">
      <dgm:prSet/>
      <dgm:spPr/>
      <dgm:t>
        <a:bodyPr/>
        <a:lstStyle/>
        <a:p>
          <a:endParaRPr lang="en-US"/>
        </a:p>
      </dgm:t>
    </dgm:pt>
    <dgm:pt modelId="{ACFF2D38-DF0C-42AC-B671-1F50D243999B}" type="sibTrans" cxnId="{FAAC1B24-15CF-4620-842A-A1D8F1A34642}">
      <dgm:prSet/>
      <dgm:spPr/>
      <dgm:t>
        <a:bodyPr/>
        <a:lstStyle/>
        <a:p>
          <a:endParaRPr lang="en-US"/>
        </a:p>
      </dgm:t>
    </dgm:pt>
    <dgm:pt modelId="{03F24096-A1FB-4344-AA3C-72F08D9BA8E6}">
      <dgm:prSet phldrT="[Text]"/>
      <dgm:spPr/>
      <dgm:t>
        <a:bodyPr/>
        <a:lstStyle/>
        <a:p>
          <a:r>
            <a:rPr lang="en-US" dirty="0"/>
            <a:t>Disburse more aid</a:t>
          </a:r>
        </a:p>
      </dgm:t>
    </dgm:pt>
    <dgm:pt modelId="{D88F9790-4305-474B-AA02-65122D67930E}" type="parTrans" cxnId="{980CE582-BA8D-4343-B6C5-94B34CD7BDBE}">
      <dgm:prSet/>
      <dgm:spPr/>
      <dgm:t>
        <a:bodyPr/>
        <a:lstStyle/>
        <a:p>
          <a:endParaRPr lang="en-US"/>
        </a:p>
      </dgm:t>
    </dgm:pt>
    <dgm:pt modelId="{9FCDCA77-088B-4DF0-86E5-0549BA6FB93E}" type="sibTrans" cxnId="{980CE582-BA8D-4343-B6C5-94B34CD7BDBE}">
      <dgm:prSet/>
      <dgm:spPr/>
      <dgm:t>
        <a:bodyPr/>
        <a:lstStyle/>
        <a:p>
          <a:endParaRPr lang="en-US"/>
        </a:p>
      </dgm:t>
    </dgm:pt>
    <dgm:pt modelId="{52216240-87AE-4A75-A73A-4F62F42BB296}">
      <dgm:prSet phldrT="[Text]"/>
      <dgm:spPr/>
      <dgm:t>
        <a:bodyPr/>
        <a:lstStyle/>
        <a:p>
          <a:r>
            <a:rPr lang="en-US" dirty="0"/>
            <a:t>Strengthen &amp; expand our HBCUs</a:t>
          </a:r>
        </a:p>
      </dgm:t>
    </dgm:pt>
    <dgm:pt modelId="{F6B806F1-FBE4-41F1-BE4D-B118C6E6FB34}" type="parTrans" cxnId="{691DA2B9-FD1E-49BF-B585-7FD5AB0E5354}">
      <dgm:prSet/>
      <dgm:spPr/>
      <dgm:t>
        <a:bodyPr/>
        <a:lstStyle/>
        <a:p>
          <a:endParaRPr lang="en-US"/>
        </a:p>
      </dgm:t>
    </dgm:pt>
    <dgm:pt modelId="{3EC69940-94D1-4204-AD7F-8B8B73189195}" type="sibTrans" cxnId="{691DA2B9-FD1E-49BF-B585-7FD5AB0E5354}">
      <dgm:prSet/>
      <dgm:spPr/>
      <dgm:t>
        <a:bodyPr/>
        <a:lstStyle/>
        <a:p>
          <a:endParaRPr lang="en-US"/>
        </a:p>
      </dgm:t>
    </dgm:pt>
    <dgm:pt modelId="{471A0FD1-E5B2-45C6-BFDB-0702394CCC31}" type="pres">
      <dgm:prSet presAssocID="{954D38DA-A9EF-4C18-90F4-B7BB1347687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EA15BB-FD4F-4A78-BB21-0C46FDFE4466}" type="pres">
      <dgm:prSet presAssocID="{1512068A-06C6-4343-90A4-E08A4DC4433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B3AB42-ED66-4C7A-8F22-FE6257F3B8DA}" type="pres">
      <dgm:prSet presAssocID="{1512068A-06C6-4343-90A4-E08A4DC44330}" presName="spNode" presStyleCnt="0"/>
      <dgm:spPr/>
    </dgm:pt>
    <dgm:pt modelId="{A351E14B-8B15-44C8-BB84-07848BF3C86A}" type="pres">
      <dgm:prSet presAssocID="{90A9A5E2-A096-44CF-BF50-8D9C56F90B30}" presName="sibTrans" presStyleLbl="sibTrans1D1" presStyleIdx="0" presStyleCnt="5"/>
      <dgm:spPr/>
      <dgm:t>
        <a:bodyPr/>
        <a:lstStyle/>
        <a:p>
          <a:endParaRPr lang="en-US"/>
        </a:p>
      </dgm:t>
    </dgm:pt>
    <dgm:pt modelId="{075319E3-3D08-47A6-98A3-0BAA3B742A40}" type="pres">
      <dgm:prSet presAssocID="{A4B13B11-F9FB-4D20-A494-BBE77C0F30D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4057AB-0830-432D-A901-DAA45FCD766B}" type="pres">
      <dgm:prSet presAssocID="{A4B13B11-F9FB-4D20-A494-BBE77C0F30D4}" presName="spNode" presStyleCnt="0"/>
      <dgm:spPr/>
    </dgm:pt>
    <dgm:pt modelId="{C798B24B-8D53-49A2-8EEF-E8A05AC59DB6}" type="pres">
      <dgm:prSet presAssocID="{5C526FE4-6A6F-451C-A531-7F82BBE4A13F}" presName="sibTrans" presStyleLbl="sibTrans1D1" presStyleIdx="1" presStyleCnt="5"/>
      <dgm:spPr/>
      <dgm:t>
        <a:bodyPr/>
        <a:lstStyle/>
        <a:p>
          <a:endParaRPr lang="en-US"/>
        </a:p>
      </dgm:t>
    </dgm:pt>
    <dgm:pt modelId="{C16550DE-8E62-4C4D-9AEE-BD780D7F8E06}" type="pres">
      <dgm:prSet presAssocID="{70ABE4EB-85E2-4DD0-8E77-1F64A142141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47BF4F-5AB6-46CF-A5B7-68B8A772B1A1}" type="pres">
      <dgm:prSet presAssocID="{70ABE4EB-85E2-4DD0-8E77-1F64A1421410}" presName="spNode" presStyleCnt="0"/>
      <dgm:spPr/>
    </dgm:pt>
    <dgm:pt modelId="{89878DE0-9EA3-4A7E-AE92-7377FE470EA8}" type="pres">
      <dgm:prSet presAssocID="{ACFF2D38-DF0C-42AC-B671-1F50D243999B}" presName="sibTrans" presStyleLbl="sibTrans1D1" presStyleIdx="2" presStyleCnt="5"/>
      <dgm:spPr/>
      <dgm:t>
        <a:bodyPr/>
        <a:lstStyle/>
        <a:p>
          <a:endParaRPr lang="en-US"/>
        </a:p>
      </dgm:t>
    </dgm:pt>
    <dgm:pt modelId="{E5089802-D664-4DB6-8E66-1562B71DB0C0}" type="pres">
      <dgm:prSet presAssocID="{03F24096-A1FB-4344-AA3C-72F08D9BA8E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7106C0-2BC1-44A3-80FA-2DAA203081BD}" type="pres">
      <dgm:prSet presAssocID="{03F24096-A1FB-4344-AA3C-72F08D9BA8E6}" presName="spNode" presStyleCnt="0"/>
      <dgm:spPr/>
    </dgm:pt>
    <dgm:pt modelId="{33BC06D0-880D-4A03-B34C-AEB4BC5027EA}" type="pres">
      <dgm:prSet presAssocID="{9FCDCA77-088B-4DF0-86E5-0549BA6FB93E}" presName="sibTrans" presStyleLbl="sibTrans1D1" presStyleIdx="3" presStyleCnt="5"/>
      <dgm:spPr/>
      <dgm:t>
        <a:bodyPr/>
        <a:lstStyle/>
        <a:p>
          <a:endParaRPr lang="en-US"/>
        </a:p>
      </dgm:t>
    </dgm:pt>
    <dgm:pt modelId="{450BC439-86E5-4605-A3DE-CB14BB9E9781}" type="pres">
      <dgm:prSet presAssocID="{52216240-87AE-4A75-A73A-4F62F42BB29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D0D4DD-22FA-49E7-A706-A8463656DFC8}" type="pres">
      <dgm:prSet presAssocID="{52216240-87AE-4A75-A73A-4F62F42BB296}" presName="spNode" presStyleCnt="0"/>
      <dgm:spPr/>
    </dgm:pt>
    <dgm:pt modelId="{21007FCC-C8B7-4164-BCA3-DEB78BE7979F}" type="pres">
      <dgm:prSet presAssocID="{3EC69940-94D1-4204-AD7F-8B8B73189195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397D1B1F-FC03-4945-B198-AA569B7C9DC8}" srcId="{954D38DA-A9EF-4C18-90F4-B7BB13476873}" destId="{1512068A-06C6-4343-90A4-E08A4DC44330}" srcOrd="0" destOrd="0" parTransId="{9F3B734A-B19B-40E4-A4CC-12EB181B127C}" sibTransId="{90A9A5E2-A096-44CF-BF50-8D9C56F90B30}"/>
    <dgm:cxn modelId="{691DA2B9-FD1E-49BF-B585-7FD5AB0E5354}" srcId="{954D38DA-A9EF-4C18-90F4-B7BB13476873}" destId="{52216240-87AE-4A75-A73A-4F62F42BB296}" srcOrd="4" destOrd="0" parTransId="{F6B806F1-FBE4-41F1-BE4D-B118C6E6FB34}" sibTransId="{3EC69940-94D1-4204-AD7F-8B8B73189195}"/>
    <dgm:cxn modelId="{7523A177-222E-4DE3-9D1B-11BE98D35D42}" type="presOf" srcId="{3EC69940-94D1-4204-AD7F-8B8B73189195}" destId="{21007FCC-C8B7-4164-BCA3-DEB78BE7979F}" srcOrd="0" destOrd="0" presId="urn:microsoft.com/office/officeart/2005/8/layout/cycle6"/>
    <dgm:cxn modelId="{CDEF2EEB-E854-4F6B-A802-D35A15EF892B}" srcId="{954D38DA-A9EF-4C18-90F4-B7BB13476873}" destId="{A4B13B11-F9FB-4D20-A494-BBE77C0F30D4}" srcOrd="1" destOrd="0" parTransId="{E6DA9633-E280-43C6-A2F6-AB23CF4937E1}" sibTransId="{5C526FE4-6A6F-451C-A531-7F82BBE4A13F}"/>
    <dgm:cxn modelId="{980CE582-BA8D-4343-B6C5-94B34CD7BDBE}" srcId="{954D38DA-A9EF-4C18-90F4-B7BB13476873}" destId="{03F24096-A1FB-4344-AA3C-72F08D9BA8E6}" srcOrd="3" destOrd="0" parTransId="{D88F9790-4305-474B-AA02-65122D67930E}" sibTransId="{9FCDCA77-088B-4DF0-86E5-0549BA6FB93E}"/>
    <dgm:cxn modelId="{932137A6-C94E-4108-B8A8-6DE4A6EBCBA9}" type="presOf" srcId="{954D38DA-A9EF-4C18-90F4-B7BB13476873}" destId="{471A0FD1-E5B2-45C6-BFDB-0702394CCC31}" srcOrd="0" destOrd="0" presId="urn:microsoft.com/office/officeart/2005/8/layout/cycle6"/>
    <dgm:cxn modelId="{FAAC1B24-15CF-4620-842A-A1D8F1A34642}" srcId="{954D38DA-A9EF-4C18-90F4-B7BB13476873}" destId="{70ABE4EB-85E2-4DD0-8E77-1F64A1421410}" srcOrd="2" destOrd="0" parTransId="{CA15603C-1C7D-4451-8816-EA9F20EA29C3}" sibTransId="{ACFF2D38-DF0C-42AC-B671-1F50D243999B}"/>
    <dgm:cxn modelId="{51CFF737-8406-4BE5-B9A3-CC0851DE180B}" type="presOf" srcId="{70ABE4EB-85E2-4DD0-8E77-1F64A1421410}" destId="{C16550DE-8E62-4C4D-9AEE-BD780D7F8E06}" srcOrd="0" destOrd="0" presId="urn:microsoft.com/office/officeart/2005/8/layout/cycle6"/>
    <dgm:cxn modelId="{BEF84ED4-5CC5-4C1D-AB5E-C146E20CE42A}" type="presOf" srcId="{9FCDCA77-088B-4DF0-86E5-0549BA6FB93E}" destId="{33BC06D0-880D-4A03-B34C-AEB4BC5027EA}" srcOrd="0" destOrd="0" presId="urn:microsoft.com/office/officeart/2005/8/layout/cycle6"/>
    <dgm:cxn modelId="{61A49B10-2949-4555-BF0B-37DEA6DB5BAB}" type="presOf" srcId="{1512068A-06C6-4343-90A4-E08A4DC44330}" destId="{FEEA15BB-FD4F-4A78-BB21-0C46FDFE4466}" srcOrd="0" destOrd="0" presId="urn:microsoft.com/office/officeart/2005/8/layout/cycle6"/>
    <dgm:cxn modelId="{CA167B45-7554-494D-B39D-F03CFF8C4932}" type="presOf" srcId="{ACFF2D38-DF0C-42AC-B671-1F50D243999B}" destId="{89878DE0-9EA3-4A7E-AE92-7377FE470EA8}" srcOrd="0" destOrd="0" presId="urn:microsoft.com/office/officeart/2005/8/layout/cycle6"/>
    <dgm:cxn modelId="{EFA6A260-E604-4BD9-A63C-9E23A4CA72DA}" type="presOf" srcId="{5C526FE4-6A6F-451C-A531-7F82BBE4A13F}" destId="{C798B24B-8D53-49A2-8EEF-E8A05AC59DB6}" srcOrd="0" destOrd="0" presId="urn:microsoft.com/office/officeart/2005/8/layout/cycle6"/>
    <dgm:cxn modelId="{FD561C9F-8BC7-4DBD-AC7E-57775208D8B2}" type="presOf" srcId="{03F24096-A1FB-4344-AA3C-72F08D9BA8E6}" destId="{E5089802-D664-4DB6-8E66-1562B71DB0C0}" srcOrd="0" destOrd="0" presId="urn:microsoft.com/office/officeart/2005/8/layout/cycle6"/>
    <dgm:cxn modelId="{D19D4542-6564-420D-A546-7C8CCDE8C127}" type="presOf" srcId="{90A9A5E2-A096-44CF-BF50-8D9C56F90B30}" destId="{A351E14B-8B15-44C8-BB84-07848BF3C86A}" srcOrd="0" destOrd="0" presId="urn:microsoft.com/office/officeart/2005/8/layout/cycle6"/>
    <dgm:cxn modelId="{DE9B4751-79DD-4832-A362-9D2AB185ED59}" type="presOf" srcId="{52216240-87AE-4A75-A73A-4F62F42BB296}" destId="{450BC439-86E5-4605-A3DE-CB14BB9E9781}" srcOrd="0" destOrd="0" presId="urn:microsoft.com/office/officeart/2005/8/layout/cycle6"/>
    <dgm:cxn modelId="{F87CC321-C05E-4480-A0DB-B7DBBBAD1C4D}" type="presOf" srcId="{A4B13B11-F9FB-4D20-A494-BBE77C0F30D4}" destId="{075319E3-3D08-47A6-98A3-0BAA3B742A40}" srcOrd="0" destOrd="0" presId="urn:microsoft.com/office/officeart/2005/8/layout/cycle6"/>
    <dgm:cxn modelId="{70FC99DC-11E4-4B16-A433-BB80F9386947}" type="presParOf" srcId="{471A0FD1-E5B2-45C6-BFDB-0702394CCC31}" destId="{FEEA15BB-FD4F-4A78-BB21-0C46FDFE4466}" srcOrd="0" destOrd="0" presId="urn:microsoft.com/office/officeart/2005/8/layout/cycle6"/>
    <dgm:cxn modelId="{37152BD6-8449-4ED3-949E-0075AE15A3B2}" type="presParOf" srcId="{471A0FD1-E5B2-45C6-BFDB-0702394CCC31}" destId="{27B3AB42-ED66-4C7A-8F22-FE6257F3B8DA}" srcOrd="1" destOrd="0" presId="urn:microsoft.com/office/officeart/2005/8/layout/cycle6"/>
    <dgm:cxn modelId="{77008F1D-BBCE-4B98-ADCF-7E07F8AD7609}" type="presParOf" srcId="{471A0FD1-E5B2-45C6-BFDB-0702394CCC31}" destId="{A351E14B-8B15-44C8-BB84-07848BF3C86A}" srcOrd="2" destOrd="0" presId="urn:microsoft.com/office/officeart/2005/8/layout/cycle6"/>
    <dgm:cxn modelId="{EEF9DDAB-3540-4AE8-BD48-C2681C05756C}" type="presParOf" srcId="{471A0FD1-E5B2-45C6-BFDB-0702394CCC31}" destId="{075319E3-3D08-47A6-98A3-0BAA3B742A40}" srcOrd="3" destOrd="0" presId="urn:microsoft.com/office/officeart/2005/8/layout/cycle6"/>
    <dgm:cxn modelId="{74C08D64-8D8E-4A5B-A802-E18DA4C8FCB8}" type="presParOf" srcId="{471A0FD1-E5B2-45C6-BFDB-0702394CCC31}" destId="{AB4057AB-0830-432D-A901-DAA45FCD766B}" srcOrd="4" destOrd="0" presId="urn:microsoft.com/office/officeart/2005/8/layout/cycle6"/>
    <dgm:cxn modelId="{39382B31-F8AB-4171-98CA-3FFC3FEDDE66}" type="presParOf" srcId="{471A0FD1-E5B2-45C6-BFDB-0702394CCC31}" destId="{C798B24B-8D53-49A2-8EEF-E8A05AC59DB6}" srcOrd="5" destOrd="0" presId="urn:microsoft.com/office/officeart/2005/8/layout/cycle6"/>
    <dgm:cxn modelId="{11B00AAA-36A8-408A-9024-3DC1F9258A98}" type="presParOf" srcId="{471A0FD1-E5B2-45C6-BFDB-0702394CCC31}" destId="{C16550DE-8E62-4C4D-9AEE-BD780D7F8E06}" srcOrd="6" destOrd="0" presId="urn:microsoft.com/office/officeart/2005/8/layout/cycle6"/>
    <dgm:cxn modelId="{4456DEEC-3977-4C04-B4D4-9003A1D638C7}" type="presParOf" srcId="{471A0FD1-E5B2-45C6-BFDB-0702394CCC31}" destId="{DE47BF4F-5AB6-46CF-A5B7-68B8A772B1A1}" srcOrd="7" destOrd="0" presId="urn:microsoft.com/office/officeart/2005/8/layout/cycle6"/>
    <dgm:cxn modelId="{3438B4F4-CAB0-4292-AFFB-0D85B6FBD355}" type="presParOf" srcId="{471A0FD1-E5B2-45C6-BFDB-0702394CCC31}" destId="{89878DE0-9EA3-4A7E-AE92-7377FE470EA8}" srcOrd="8" destOrd="0" presId="urn:microsoft.com/office/officeart/2005/8/layout/cycle6"/>
    <dgm:cxn modelId="{4D7CC690-54D6-4D0F-B67C-0AED94811CB0}" type="presParOf" srcId="{471A0FD1-E5B2-45C6-BFDB-0702394CCC31}" destId="{E5089802-D664-4DB6-8E66-1562B71DB0C0}" srcOrd="9" destOrd="0" presId="urn:microsoft.com/office/officeart/2005/8/layout/cycle6"/>
    <dgm:cxn modelId="{E0DCD9F2-B686-424E-9BC3-EB91879CE30E}" type="presParOf" srcId="{471A0FD1-E5B2-45C6-BFDB-0702394CCC31}" destId="{037106C0-2BC1-44A3-80FA-2DAA203081BD}" srcOrd="10" destOrd="0" presId="urn:microsoft.com/office/officeart/2005/8/layout/cycle6"/>
    <dgm:cxn modelId="{37A29BA9-7E93-4BE3-A467-A94C23D1A6FD}" type="presParOf" srcId="{471A0FD1-E5B2-45C6-BFDB-0702394CCC31}" destId="{33BC06D0-880D-4A03-B34C-AEB4BC5027EA}" srcOrd="11" destOrd="0" presId="urn:microsoft.com/office/officeart/2005/8/layout/cycle6"/>
    <dgm:cxn modelId="{A80370DF-EA41-41DB-A1E6-5B9874295917}" type="presParOf" srcId="{471A0FD1-E5B2-45C6-BFDB-0702394CCC31}" destId="{450BC439-86E5-4605-A3DE-CB14BB9E9781}" srcOrd="12" destOrd="0" presId="urn:microsoft.com/office/officeart/2005/8/layout/cycle6"/>
    <dgm:cxn modelId="{10DD46E8-04E5-42DA-B070-B9BE57CACB5F}" type="presParOf" srcId="{471A0FD1-E5B2-45C6-BFDB-0702394CCC31}" destId="{6BD0D4DD-22FA-49E7-A706-A8463656DFC8}" srcOrd="13" destOrd="0" presId="urn:microsoft.com/office/officeart/2005/8/layout/cycle6"/>
    <dgm:cxn modelId="{5D2C8935-59D4-4980-8C18-D54D0E447D5F}" type="presParOf" srcId="{471A0FD1-E5B2-45C6-BFDB-0702394CCC31}" destId="{21007FCC-C8B7-4164-BCA3-DEB78BE7979F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AC5B8E-D670-464F-8219-88331C5AA204}" type="doc">
      <dgm:prSet loTypeId="urn:microsoft.com/office/officeart/2005/8/layout/cycle2" loCatId="cycl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BA6C3AD2-AF09-4F90-B9D7-D88101DEA426}">
      <dgm:prSet phldrT="[Text]" custT="1"/>
      <dgm:spPr>
        <a:ln>
          <a:solidFill>
            <a:srgbClr val="AF272F"/>
          </a:solidFill>
        </a:ln>
      </dgm:spPr>
      <dgm:t>
        <a:bodyPr/>
        <a:lstStyle/>
        <a:p>
          <a:pPr>
            <a:buFont typeface="Arial"/>
            <a:buChar char="•"/>
          </a:pPr>
          <a:r>
            <a:rPr lang="en-US" sz="1600" b="1">
              <a:solidFill>
                <a:schemeClr val="accent1"/>
              </a:solidFill>
              <a:ea typeface="+mn-lt"/>
              <a:cs typeface="+mn-lt"/>
            </a:rPr>
            <a:t>Campus-wide efforts</a:t>
          </a:r>
          <a:endParaRPr lang="en-US" sz="1600" b="1">
            <a:solidFill>
              <a:schemeClr val="accent1"/>
            </a:solidFill>
          </a:endParaRPr>
        </a:p>
      </dgm:t>
    </dgm:pt>
    <dgm:pt modelId="{A3A4624D-970D-43C6-A7AF-FC2CF1808055}" type="parTrans" cxnId="{9EB2D2B4-61D7-45CB-99E1-EA4DDBDC88D9}">
      <dgm:prSet/>
      <dgm:spPr/>
      <dgm:t>
        <a:bodyPr/>
        <a:lstStyle/>
        <a:p>
          <a:endParaRPr lang="en-US"/>
        </a:p>
      </dgm:t>
    </dgm:pt>
    <dgm:pt modelId="{E6D10855-910C-4933-98DD-111D472C1797}" type="sibTrans" cxnId="{9EB2D2B4-61D7-45CB-99E1-EA4DDBDC88D9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E38ECF8F-6BF3-400D-9649-97DD6E629937}">
      <dgm:prSet phldrT="[Text]" custT="1"/>
      <dgm:spPr>
        <a:ln>
          <a:solidFill>
            <a:srgbClr val="AF272F"/>
          </a:solidFill>
        </a:ln>
      </dgm:spPr>
      <dgm:t>
        <a:bodyPr/>
        <a:lstStyle/>
        <a:p>
          <a:r>
            <a:rPr lang="en-US" sz="1600" b="1">
              <a:solidFill>
                <a:schemeClr val="accent1"/>
              </a:solidFill>
              <a:ea typeface="+mn-lt"/>
              <a:cs typeface="+mn-lt"/>
            </a:rPr>
            <a:t>Strategic use of need-based aid</a:t>
          </a:r>
          <a:endParaRPr lang="en-US" sz="1600" b="1">
            <a:solidFill>
              <a:schemeClr val="accent1"/>
            </a:solidFill>
          </a:endParaRPr>
        </a:p>
      </dgm:t>
    </dgm:pt>
    <dgm:pt modelId="{19438964-C1DE-402A-B1EE-5C57BC947356}" type="parTrans" cxnId="{28DA3125-86BD-4248-AC6F-798457C2B456}">
      <dgm:prSet/>
      <dgm:spPr/>
      <dgm:t>
        <a:bodyPr/>
        <a:lstStyle/>
        <a:p>
          <a:endParaRPr lang="en-US"/>
        </a:p>
      </dgm:t>
    </dgm:pt>
    <dgm:pt modelId="{2B8E8E09-0994-4217-9CCE-7F048A8EA1E5}" type="sibTrans" cxnId="{28DA3125-86BD-4248-AC6F-798457C2B456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8CB930F9-C81A-48B5-B0A8-D3D24C69F6DE}">
      <dgm:prSet phldrT="[Text]" custT="1"/>
      <dgm:spPr>
        <a:ln>
          <a:solidFill>
            <a:srgbClr val="AF272F"/>
          </a:solidFill>
        </a:ln>
      </dgm:spPr>
      <dgm:t>
        <a:bodyPr/>
        <a:lstStyle/>
        <a:p>
          <a:pPr>
            <a:buFont typeface="Arial"/>
            <a:buChar char="•"/>
          </a:pPr>
          <a:r>
            <a:rPr lang="en-US" sz="1600" b="1">
              <a:solidFill>
                <a:schemeClr val="accent1"/>
              </a:solidFill>
              <a:ea typeface="+mn-lt"/>
              <a:cs typeface="+mn-lt"/>
            </a:rPr>
            <a:t>Wrap-around services  </a:t>
          </a:r>
          <a:endParaRPr lang="en-US" sz="1600" b="1">
            <a:solidFill>
              <a:schemeClr val="accent1"/>
            </a:solidFill>
          </a:endParaRPr>
        </a:p>
      </dgm:t>
    </dgm:pt>
    <dgm:pt modelId="{AE1220E9-7B9E-419A-9A94-CBBD66E5276A}" type="parTrans" cxnId="{C5BF6C51-D929-47F3-A4EC-3F82F071E6C1}">
      <dgm:prSet/>
      <dgm:spPr/>
      <dgm:t>
        <a:bodyPr/>
        <a:lstStyle/>
        <a:p>
          <a:endParaRPr lang="en-US"/>
        </a:p>
      </dgm:t>
    </dgm:pt>
    <dgm:pt modelId="{FE9F2268-1EEC-4657-BFDD-A1CE0C04789B}" type="sibTrans" cxnId="{C5BF6C51-D929-47F3-A4EC-3F82F071E6C1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581D0B9A-801B-4A81-A5BC-7FAC40B758CE}">
      <dgm:prSet phldrT="[Text]" custT="1"/>
      <dgm:spPr>
        <a:ln>
          <a:solidFill>
            <a:srgbClr val="AF272F"/>
          </a:solidFill>
        </a:ln>
      </dgm:spPr>
      <dgm:t>
        <a:bodyPr/>
        <a:lstStyle/>
        <a:p>
          <a:pPr>
            <a:buFont typeface="Arial"/>
            <a:buChar char="•"/>
          </a:pPr>
          <a:r>
            <a:rPr lang="en-US" sz="1600" b="1">
              <a:solidFill>
                <a:schemeClr val="accent1"/>
              </a:solidFill>
              <a:ea typeface="+mn-lt"/>
              <a:cs typeface="+mn-lt"/>
            </a:rPr>
            <a:t>Intentional interventions and intrusive advising</a:t>
          </a:r>
          <a:endParaRPr lang="en-US" sz="1600" b="1">
            <a:solidFill>
              <a:schemeClr val="accent1"/>
            </a:solidFill>
          </a:endParaRPr>
        </a:p>
      </dgm:t>
    </dgm:pt>
    <dgm:pt modelId="{C24E9137-230C-4E48-8053-DDA84DB369FF}" type="parTrans" cxnId="{F3BF66F9-1F4D-4B24-A327-E62A213F9F9A}">
      <dgm:prSet/>
      <dgm:spPr/>
      <dgm:t>
        <a:bodyPr/>
        <a:lstStyle/>
        <a:p>
          <a:endParaRPr lang="en-US"/>
        </a:p>
      </dgm:t>
    </dgm:pt>
    <dgm:pt modelId="{0E2B67F5-01E9-497F-83DE-1771AD3B000F}" type="sibTrans" cxnId="{F3BF66F9-1F4D-4B24-A327-E62A213F9F9A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6BAA7AEC-CE78-414C-9EA0-EA10313C8E9F}">
      <dgm:prSet phldrT="[Text]" custT="1"/>
      <dgm:spPr>
        <a:ln>
          <a:solidFill>
            <a:srgbClr val="AF272F"/>
          </a:solidFill>
        </a:ln>
      </dgm:spPr>
      <dgm:t>
        <a:bodyPr/>
        <a:lstStyle/>
        <a:p>
          <a:pPr>
            <a:buFont typeface="Arial"/>
            <a:buChar char="•"/>
          </a:pPr>
          <a:r>
            <a:rPr lang="en-US" sz="1600" b="1">
              <a:solidFill>
                <a:schemeClr val="accent1"/>
              </a:solidFill>
              <a:ea typeface="+mn-lt"/>
              <a:cs typeface="+mn-lt"/>
            </a:rPr>
            <a:t>Academic pathways</a:t>
          </a:r>
          <a:endParaRPr lang="en-US" sz="1600" b="1">
            <a:solidFill>
              <a:schemeClr val="accent1"/>
            </a:solidFill>
          </a:endParaRPr>
        </a:p>
      </dgm:t>
    </dgm:pt>
    <dgm:pt modelId="{6146C890-FAE5-4C9C-AA7B-D08F8360AB4A}" type="parTrans" cxnId="{97BE490E-A35A-4F77-86D4-358D577EBA5D}">
      <dgm:prSet/>
      <dgm:spPr/>
      <dgm:t>
        <a:bodyPr/>
        <a:lstStyle/>
        <a:p>
          <a:endParaRPr lang="en-US"/>
        </a:p>
      </dgm:t>
    </dgm:pt>
    <dgm:pt modelId="{B66FC000-D2DA-4D91-891D-8C81DAD3F29C}" type="sibTrans" cxnId="{97BE490E-A35A-4F77-86D4-358D577EBA5D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3E462D48-4942-4561-8AF8-8156CBC175D7}">
      <dgm:prSet phldrT="[Text]" custT="1"/>
      <dgm:spPr>
        <a:ln>
          <a:solidFill>
            <a:srgbClr val="AF272F"/>
          </a:solidFill>
        </a:ln>
      </dgm:spPr>
      <dgm:t>
        <a:bodyPr/>
        <a:lstStyle/>
        <a:p>
          <a:r>
            <a:rPr lang="en-US" sz="1600" b="1">
              <a:solidFill>
                <a:schemeClr val="accent1"/>
              </a:solidFill>
            </a:rPr>
            <a:t>Preparing students for entry</a:t>
          </a:r>
        </a:p>
      </dgm:t>
    </dgm:pt>
    <dgm:pt modelId="{A377EF5F-EDE8-45F7-9685-CA1CC96FFCE7}" type="parTrans" cxnId="{57B2E215-3859-46BA-A55C-EADB84A2B9C9}">
      <dgm:prSet/>
      <dgm:spPr/>
      <dgm:t>
        <a:bodyPr/>
        <a:lstStyle/>
        <a:p>
          <a:endParaRPr lang="en-US"/>
        </a:p>
      </dgm:t>
    </dgm:pt>
    <dgm:pt modelId="{BB63ABAC-F88B-41BE-832A-3876AEA0C42C}" type="sibTrans" cxnId="{57B2E215-3859-46BA-A55C-EADB84A2B9C9}">
      <dgm:prSet/>
      <dgm:spPr>
        <a:solidFill>
          <a:schemeClr val="bg1"/>
        </a:solidFill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32C84A2-1AF9-45AE-9E1E-C527106C53F5}" type="pres">
      <dgm:prSet presAssocID="{C9AC5B8E-D670-464F-8219-88331C5AA20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E9A62D-3DA0-4E2B-B83D-0EC091209E26}" type="pres">
      <dgm:prSet presAssocID="{BA6C3AD2-AF09-4F90-B9D7-D88101DEA426}" presName="node" presStyleLbl="node1" presStyleIdx="0" presStyleCnt="6" custScaleX="157453" custScaleY="1574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034777-1FD5-4C72-87CB-3664496663E3}" type="pres">
      <dgm:prSet presAssocID="{E6D10855-910C-4933-98DD-111D472C1797}" presName="sibTrans" presStyleLbl="sibTrans2D1" presStyleIdx="0" presStyleCnt="6"/>
      <dgm:spPr/>
      <dgm:t>
        <a:bodyPr/>
        <a:lstStyle/>
        <a:p>
          <a:endParaRPr lang="en-US"/>
        </a:p>
      </dgm:t>
    </dgm:pt>
    <dgm:pt modelId="{3C29A644-61A7-4EBD-A7D4-51585BEBA3CA}" type="pres">
      <dgm:prSet presAssocID="{E6D10855-910C-4933-98DD-111D472C1797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28FE40CF-1A3D-4907-8E53-23125F8DA3AA}" type="pres">
      <dgm:prSet presAssocID="{E38ECF8F-6BF3-400D-9649-97DD6E629937}" presName="node" presStyleLbl="node1" presStyleIdx="1" presStyleCnt="6" custScaleX="157453" custScaleY="1574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F4B87C-CFAA-4D6F-A812-8F6A5A100E1F}" type="pres">
      <dgm:prSet presAssocID="{2B8E8E09-0994-4217-9CCE-7F048A8EA1E5}" presName="sibTrans" presStyleLbl="sibTrans2D1" presStyleIdx="1" presStyleCnt="6"/>
      <dgm:spPr/>
      <dgm:t>
        <a:bodyPr/>
        <a:lstStyle/>
        <a:p>
          <a:endParaRPr lang="en-US"/>
        </a:p>
      </dgm:t>
    </dgm:pt>
    <dgm:pt modelId="{43940284-B0DF-4E38-8A45-1F55390C16F1}" type="pres">
      <dgm:prSet presAssocID="{2B8E8E09-0994-4217-9CCE-7F048A8EA1E5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231A2B5B-334F-4064-A063-C16EDC7966AB}" type="pres">
      <dgm:prSet presAssocID="{8CB930F9-C81A-48B5-B0A8-D3D24C69F6DE}" presName="node" presStyleLbl="node1" presStyleIdx="2" presStyleCnt="6" custScaleX="157453" custScaleY="1574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B8A3BC-6FA7-40AC-85B8-685132302808}" type="pres">
      <dgm:prSet presAssocID="{FE9F2268-1EEC-4657-BFDD-A1CE0C04789B}" presName="sibTrans" presStyleLbl="sibTrans2D1" presStyleIdx="2" presStyleCnt="6"/>
      <dgm:spPr/>
      <dgm:t>
        <a:bodyPr/>
        <a:lstStyle/>
        <a:p>
          <a:endParaRPr lang="en-US"/>
        </a:p>
      </dgm:t>
    </dgm:pt>
    <dgm:pt modelId="{72495953-A37B-4383-8834-A0DF586CA8E0}" type="pres">
      <dgm:prSet presAssocID="{FE9F2268-1EEC-4657-BFDD-A1CE0C04789B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C912AEDF-7EF1-4E66-A3F6-012CA6E1EF57}" type="pres">
      <dgm:prSet presAssocID="{581D0B9A-801B-4A81-A5BC-7FAC40B758CE}" presName="node" presStyleLbl="node1" presStyleIdx="3" presStyleCnt="6" custScaleX="157453" custScaleY="1574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AF6C5F-C03E-47E5-B5EB-DAC7C95B6057}" type="pres">
      <dgm:prSet presAssocID="{0E2B67F5-01E9-497F-83DE-1771AD3B000F}" presName="sibTrans" presStyleLbl="sibTrans2D1" presStyleIdx="3" presStyleCnt="6"/>
      <dgm:spPr/>
      <dgm:t>
        <a:bodyPr/>
        <a:lstStyle/>
        <a:p>
          <a:endParaRPr lang="en-US"/>
        </a:p>
      </dgm:t>
    </dgm:pt>
    <dgm:pt modelId="{ECEB32A2-84AC-4369-BE1E-5F3978BA235F}" type="pres">
      <dgm:prSet presAssocID="{0E2B67F5-01E9-497F-83DE-1771AD3B000F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303A9B5D-4C22-4097-85C9-43814DEA74C7}" type="pres">
      <dgm:prSet presAssocID="{6BAA7AEC-CE78-414C-9EA0-EA10313C8E9F}" presName="node" presStyleLbl="node1" presStyleIdx="4" presStyleCnt="6" custScaleX="157453" custScaleY="157453" custRadScaleRad="103303" custRadScaleInc="32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507B2A-505E-4767-BDAA-90ED3A919CBE}" type="pres">
      <dgm:prSet presAssocID="{B66FC000-D2DA-4D91-891D-8C81DAD3F29C}" presName="sibTrans" presStyleLbl="sibTrans2D1" presStyleIdx="4" presStyleCnt="6"/>
      <dgm:spPr/>
      <dgm:t>
        <a:bodyPr/>
        <a:lstStyle/>
        <a:p>
          <a:endParaRPr lang="en-US"/>
        </a:p>
      </dgm:t>
    </dgm:pt>
    <dgm:pt modelId="{36FF5724-4935-4F73-A7C0-8F8D7434B587}" type="pres">
      <dgm:prSet presAssocID="{B66FC000-D2DA-4D91-891D-8C81DAD3F29C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43C2A406-C132-476F-ABAE-C5901D25CE0F}" type="pres">
      <dgm:prSet presAssocID="{3E462D48-4942-4561-8AF8-8156CBC175D7}" presName="node" presStyleLbl="node1" presStyleIdx="5" presStyleCnt="6" custScaleX="157453" custScaleY="1574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A4D4A5-CD94-4C62-A278-400F222B8B34}" type="pres">
      <dgm:prSet presAssocID="{BB63ABAC-F88B-41BE-832A-3876AEA0C42C}" presName="sibTrans" presStyleLbl="sibTrans2D1" presStyleIdx="5" presStyleCnt="6"/>
      <dgm:spPr/>
      <dgm:t>
        <a:bodyPr/>
        <a:lstStyle/>
        <a:p>
          <a:endParaRPr lang="en-US"/>
        </a:p>
      </dgm:t>
    </dgm:pt>
    <dgm:pt modelId="{ED4E52EE-AEDC-4094-A21B-31BDA51FA034}" type="pres">
      <dgm:prSet presAssocID="{BB63ABAC-F88B-41BE-832A-3876AEA0C42C}" presName="connectorText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5839C491-9407-45DA-A12A-67EB29102E28}" type="presOf" srcId="{BB63ABAC-F88B-41BE-832A-3876AEA0C42C}" destId="{ED4E52EE-AEDC-4094-A21B-31BDA51FA034}" srcOrd="1" destOrd="0" presId="urn:microsoft.com/office/officeart/2005/8/layout/cycle2"/>
    <dgm:cxn modelId="{BC5729D3-D8BC-4B51-A3E7-78167E6E48E9}" type="presOf" srcId="{8CB930F9-C81A-48B5-B0A8-D3D24C69F6DE}" destId="{231A2B5B-334F-4064-A063-C16EDC7966AB}" srcOrd="0" destOrd="0" presId="urn:microsoft.com/office/officeart/2005/8/layout/cycle2"/>
    <dgm:cxn modelId="{28DA3125-86BD-4248-AC6F-798457C2B456}" srcId="{C9AC5B8E-D670-464F-8219-88331C5AA204}" destId="{E38ECF8F-6BF3-400D-9649-97DD6E629937}" srcOrd="1" destOrd="0" parTransId="{19438964-C1DE-402A-B1EE-5C57BC947356}" sibTransId="{2B8E8E09-0994-4217-9CCE-7F048A8EA1E5}"/>
    <dgm:cxn modelId="{62AED9E9-E972-4115-A8CB-E7122EFD3C5C}" type="presOf" srcId="{581D0B9A-801B-4A81-A5BC-7FAC40B758CE}" destId="{C912AEDF-7EF1-4E66-A3F6-012CA6E1EF57}" srcOrd="0" destOrd="0" presId="urn:microsoft.com/office/officeart/2005/8/layout/cycle2"/>
    <dgm:cxn modelId="{169B9370-A1E5-4696-8259-9902002216A3}" type="presOf" srcId="{FE9F2268-1EEC-4657-BFDD-A1CE0C04789B}" destId="{75B8A3BC-6FA7-40AC-85B8-685132302808}" srcOrd="0" destOrd="0" presId="urn:microsoft.com/office/officeart/2005/8/layout/cycle2"/>
    <dgm:cxn modelId="{57794A9E-4A47-41AE-9AA0-D7B8BAA7B390}" type="presOf" srcId="{B66FC000-D2DA-4D91-891D-8C81DAD3F29C}" destId="{1E507B2A-505E-4767-BDAA-90ED3A919CBE}" srcOrd="0" destOrd="0" presId="urn:microsoft.com/office/officeart/2005/8/layout/cycle2"/>
    <dgm:cxn modelId="{D8B06C8D-10CD-4EA6-9709-94C815F1DC96}" type="presOf" srcId="{FE9F2268-1EEC-4657-BFDD-A1CE0C04789B}" destId="{72495953-A37B-4383-8834-A0DF586CA8E0}" srcOrd="1" destOrd="0" presId="urn:microsoft.com/office/officeart/2005/8/layout/cycle2"/>
    <dgm:cxn modelId="{9EB2D2B4-61D7-45CB-99E1-EA4DDBDC88D9}" srcId="{C9AC5B8E-D670-464F-8219-88331C5AA204}" destId="{BA6C3AD2-AF09-4F90-B9D7-D88101DEA426}" srcOrd="0" destOrd="0" parTransId="{A3A4624D-970D-43C6-A7AF-FC2CF1808055}" sibTransId="{E6D10855-910C-4933-98DD-111D472C1797}"/>
    <dgm:cxn modelId="{343A9481-D5D1-44AE-A5C2-5F6BA2C8D7A9}" type="presOf" srcId="{3E462D48-4942-4561-8AF8-8156CBC175D7}" destId="{43C2A406-C132-476F-ABAE-C5901D25CE0F}" srcOrd="0" destOrd="0" presId="urn:microsoft.com/office/officeart/2005/8/layout/cycle2"/>
    <dgm:cxn modelId="{C5BF6C51-D929-47F3-A4EC-3F82F071E6C1}" srcId="{C9AC5B8E-D670-464F-8219-88331C5AA204}" destId="{8CB930F9-C81A-48B5-B0A8-D3D24C69F6DE}" srcOrd="2" destOrd="0" parTransId="{AE1220E9-7B9E-419A-9A94-CBBD66E5276A}" sibTransId="{FE9F2268-1EEC-4657-BFDD-A1CE0C04789B}"/>
    <dgm:cxn modelId="{54F20415-484E-4C46-AA0A-7FAE1B9A684A}" type="presOf" srcId="{BB63ABAC-F88B-41BE-832A-3876AEA0C42C}" destId="{12A4D4A5-CD94-4C62-A278-400F222B8B34}" srcOrd="0" destOrd="0" presId="urn:microsoft.com/office/officeart/2005/8/layout/cycle2"/>
    <dgm:cxn modelId="{363C5026-276A-4C50-B9AF-21CFA5822F6B}" type="presOf" srcId="{B66FC000-D2DA-4D91-891D-8C81DAD3F29C}" destId="{36FF5724-4935-4F73-A7C0-8F8D7434B587}" srcOrd="1" destOrd="0" presId="urn:microsoft.com/office/officeart/2005/8/layout/cycle2"/>
    <dgm:cxn modelId="{9EA67343-E4C7-4BC3-B5DB-EC9F0B9771D7}" type="presOf" srcId="{6BAA7AEC-CE78-414C-9EA0-EA10313C8E9F}" destId="{303A9B5D-4C22-4097-85C9-43814DEA74C7}" srcOrd="0" destOrd="0" presId="urn:microsoft.com/office/officeart/2005/8/layout/cycle2"/>
    <dgm:cxn modelId="{57B2E215-3859-46BA-A55C-EADB84A2B9C9}" srcId="{C9AC5B8E-D670-464F-8219-88331C5AA204}" destId="{3E462D48-4942-4561-8AF8-8156CBC175D7}" srcOrd="5" destOrd="0" parTransId="{A377EF5F-EDE8-45F7-9685-CA1CC96FFCE7}" sibTransId="{BB63ABAC-F88B-41BE-832A-3876AEA0C42C}"/>
    <dgm:cxn modelId="{768FECAB-3F0B-4147-87FB-2AF8F50729A6}" type="presOf" srcId="{2B8E8E09-0994-4217-9CCE-7F048A8EA1E5}" destId="{43940284-B0DF-4E38-8A45-1F55390C16F1}" srcOrd="1" destOrd="0" presId="urn:microsoft.com/office/officeart/2005/8/layout/cycle2"/>
    <dgm:cxn modelId="{7FC7D104-CC95-4FCC-B4E7-181C0CFDE26E}" type="presOf" srcId="{C9AC5B8E-D670-464F-8219-88331C5AA204}" destId="{432C84A2-1AF9-45AE-9E1E-C527106C53F5}" srcOrd="0" destOrd="0" presId="urn:microsoft.com/office/officeart/2005/8/layout/cycle2"/>
    <dgm:cxn modelId="{97BE490E-A35A-4F77-86D4-358D577EBA5D}" srcId="{C9AC5B8E-D670-464F-8219-88331C5AA204}" destId="{6BAA7AEC-CE78-414C-9EA0-EA10313C8E9F}" srcOrd="4" destOrd="0" parTransId="{6146C890-FAE5-4C9C-AA7B-D08F8360AB4A}" sibTransId="{B66FC000-D2DA-4D91-891D-8C81DAD3F29C}"/>
    <dgm:cxn modelId="{61B7E66E-2D11-43AE-B29A-B5FA03BCF372}" type="presOf" srcId="{BA6C3AD2-AF09-4F90-B9D7-D88101DEA426}" destId="{16E9A62D-3DA0-4E2B-B83D-0EC091209E26}" srcOrd="0" destOrd="0" presId="urn:microsoft.com/office/officeart/2005/8/layout/cycle2"/>
    <dgm:cxn modelId="{F2F54EFC-6AF7-4737-9261-3D7701987475}" type="presOf" srcId="{2B8E8E09-0994-4217-9CCE-7F048A8EA1E5}" destId="{5CF4B87C-CFAA-4D6F-A812-8F6A5A100E1F}" srcOrd="0" destOrd="0" presId="urn:microsoft.com/office/officeart/2005/8/layout/cycle2"/>
    <dgm:cxn modelId="{A980B843-3D67-4894-8190-956C3C04CB0B}" type="presOf" srcId="{E38ECF8F-6BF3-400D-9649-97DD6E629937}" destId="{28FE40CF-1A3D-4907-8E53-23125F8DA3AA}" srcOrd="0" destOrd="0" presId="urn:microsoft.com/office/officeart/2005/8/layout/cycle2"/>
    <dgm:cxn modelId="{F3BF66F9-1F4D-4B24-A327-E62A213F9F9A}" srcId="{C9AC5B8E-D670-464F-8219-88331C5AA204}" destId="{581D0B9A-801B-4A81-A5BC-7FAC40B758CE}" srcOrd="3" destOrd="0" parTransId="{C24E9137-230C-4E48-8053-DDA84DB369FF}" sibTransId="{0E2B67F5-01E9-497F-83DE-1771AD3B000F}"/>
    <dgm:cxn modelId="{94EB493C-64C0-4B92-85FF-AE5755A1709C}" type="presOf" srcId="{0E2B67F5-01E9-497F-83DE-1771AD3B000F}" destId="{ECEB32A2-84AC-4369-BE1E-5F3978BA235F}" srcOrd="1" destOrd="0" presId="urn:microsoft.com/office/officeart/2005/8/layout/cycle2"/>
    <dgm:cxn modelId="{58E092DD-2083-4242-8148-8E08FBE31344}" type="presOf" srcId="{E6D10855-910C-4933-98DD-111D472C1797}" destId="{5F034777-1FD5-4C72-87CB-3664496663E3}" srcOrd="0" destOrd="0" presId="urn:microsoft.com/office/officeart/2005/8/layout/cycle2"/>
    <dgm:cxn modelId="{C535A1E8-E720-435C-A069-BFCC82A89128}" type="presOf" srcId="{E6D10855-910C-4933-98DD-111D472C1797}" destId="{3C29A644-61A7-4EBD-A7D4-51585BEBA3CA}" srcOrd="1" destOrd="0" presId="urn:microsoft.com/office/officeart/2005/8/layout/cycle2"/>
    <dgm:cxn modelId="{7BC324F3-71A5-422B-ABBD-295070659F80}" type="presOf" srcId="{0E2B67F5-01E9-497F-83DE-1771AD3B000F}" destId="{C8AF6C5F-C03E-47E5-B5EB-DAC7C95B6057}" srcOrd="0" destOrd="0" presId="urn:microsoft.com/office/officeart/2005/8/layout/cycle2"/>
    <dgm:cxn modelId="{305DC37E-744F-484C-BDFB-3827DD613B14}" type="presParOf" srcId="{432C84A2-1AF9-45AE-9E1E-C527106C53F5}" destId="{16E9A62D-3DA0-4E2B-B83D-0EC091209E26}" srcOrd="0" destOrd="0" presId="urn:microsoft.com/office/officeart/2005/8/layout/cycle2"/>
    <dgm:cxn modelId="{8A376811-CD1B-463E-8090-00A9249326BA}" type="presParOf" srcId="{432C84A2-1AF9-45AE-9E1E-C527106C53F5}" destId="{5F034777-1FD5-4C72-87CB-3664496663E3}" srcOrd="1" destOrd="0" presId="urn:microsoft.com/office/officeart/2005/8/layout/cycle2"/>
    <dgm:cxn modelId="{F5A3B905-8938-4097-BA4A-8E841D4DCF0F}" type="presParOf" srcId="{5F034777-1FD5-4C72-87CB-3664496663E3}" destId="{3C29A644-61A7-4EBD-A7D4-51585BEBA3CA}" srcOrd="0" destOrd="0" presId="urn:microsoft.com/office/officeart/2005/8/layout/cycle2"/>
    <dgm:cxn modelId="{FBA837DB-D563-445C-9366-6F3245531E08}" type="presParOf" srcId="{432C84A2-1AF9-45AE-9E1E-C527106C53F5}" destId="{28FE40CF-1A3D-4907-8E53-23125F8DA3AA}" srcOrd="2" destOrd="0" presId="urn:microsoft.com/office/officeart/2005/8/layout/cycle2"/>
    <dgm:cxn modelId="{DAA44F22-BE2E-43BE-9EF8-013BD634ACFB}" type="presParOf" srcId="{432C84A2-1AF9-45AE-9E1E-C527106C53F5}" destId="{5CF4B87C-CFAA-4D6F-A812-8F6A5A100E1F}" srcOrd="3" destOrd="0" presId="urn:microsoft.com/office/officeart/2005/8/layout/cycle2"/>
    <dgm:cxn modelId="{BA3171CC-15B5-41F5-9B48-1B652B37983B}" type="presParOf" srcId="{5CF4B87C-CFAA-4D6F-A812-8F6A5A100E1F}" destId="{43940284-B0DF-4E38-8A45-1F55390C16F1}" srcOrd="0" destOrd="0" presId="urn:microsoft.com/office/officeart/2005/8/layout/cycle2"/>
    <dgm:cxn modelId="{F98E8756-FAFE-4351-AC2F-4A286FDAAD75}" type="presParOf" srcId="{432C84A2-1AF9-45AE-9E1E-C527106C53F5}" destId="{231A2B5B-334F-4064-A063-C16EDC7966AB}" srcOrd="4" destOrd="0" presId="urn:microsoft.com/office/officeart/2005/8/layout/cycle2"/>
    <dgm:cxn modelId="{8D6DD5B5-2905-4DDB-9939-BA612A3FF46C}" type="presParOf" srcId="{432C84A2-1AF9-45AE-9E1E-C527106C53F5}" destId="{75B8A3BC-6FA7-40AC-85B8-685132302808}" srcOrd="5" destOrd="0" presId="urn:microsoft.com/office/officeart/2005/8/layout/cycle2"/>
    <dgm:cxn modelId="{FE3FBEBB-2931-4D73-8AED-DBA134BB08E6}" type="presParOf" srcId="{75B8A3BC-6FA7-40AC-85B8-685132302808}" destId="{72495953-A37B-4383-8834-A0DF586CA8E0}" srcOrd="0" destOrd="0" presId="urn:microsoft.com/office/officeart/2005/8/layout/cycle2"/>
    <dgm:cxn modelId="{F9A469B6-CA28-4C90-A528-60DB6F494BCE}" type="presParOf" srcId="{432C84A2-1AF9-45AE-9E1E-C527106C53F5}" destId="{C912AEDF-7EF1-4E66-A3F6-012CA6E1EF57}" srcOrd="6" destOrd="0" presId="urn:microsoft.com/office/officeart/2005/8/layout/cycle2"/>
    <dgm:cxn modelId="{E9BF9889-0198-46AC-884C-A827D6C24797}" type="presParOf" srcId="{432C84A2-1AF9-45AE-9E1E-C527106C53F5}" destId="{C8AF6C5F-C03E-47E5-B5EB-DAC7C95B6057}" srcOrd="7" destOrd="0" presId="urn:microsoft.com/office/officeart/2005/8/layout/cycle2"/>
    <dgm:cxn modelId="{3A811043-9CFC-4066-9580-E33C9D280387}" type="presParOf" srcId="{C8AF6C5F-C03E-47E5-B5EB-DAC7C95B6057}" destId="{ECEB32A2-84AC-4369-BE1E-5F3978BA235F}" srcOrd="0" destOrd="0" presId="urn:microsoft.com/office/officeart/2005/8/layout/cycle2"/>
    <dgm:cxn modelId="{E8B53E6E-5E2C-4CB4-8851-C617FF003C41}" type="presParOf" srcId="{432C84A2-1AF9-45AE-9E1E-C527106C53F5}" destId="{303A9B5D-4C22-4097-85C9-43814DEA74C7}" srcOrd="8" destOrd="0" presId="urn:microsoft.com/office/officeart/2005/8/layout/cycle2"/>
    <dgm:cxn modelId="{FDC88894-40D4-43B7-9F1A-D1A7CB9CFAD2}" type="presParOf" srcId="{432C84A2-1AF9-45AE-9E1E-C527106C53F5}" destId="{1E507B2A-505E-4767-BDAA-90ED3A919CBE}" srcOrd="9" destOrd="0" presId="urn:microsoft.com/office/officeart/2005/8/layout/cycle2"/>
    <dgm:cxn modelId="{4F106A16-8791-4F4C-B904-25889590ED13}" type="presParOf" srcId="{1E507B2A-505E-4767-BDAA-90ED3A919CBE}" destId="{36FF5724-4935-4F73-A7C0-8F8D7434B587}" srcOrd="0" destOrd="0" presId="urn:microsoft.com/office/officeart/2005/8/layout/cycle2"/>
    <dgm:cxn modelId="{3DE2646B-A40C-4036-AE88-73A48ECB3E0D}" type="presParOf" srcId="{432C84A2-1AF9-45AE-9E1E-C527106C53F5}" destId="{43C2A406-C132-476F-ABAE-C5901D25CE0F}" srcOrd="10" destOrd="0" presId="urn:microsoft.com/office/officeart/2005/8/layout/cycle2"/>
    <dgm:cxn modelId="{F9983F9F-094D-4B30-B4D1-38B33FE4DC50}" type="presParOf" srcId="{432C84A2-1AF9-45AE-9E1E-C527106C53F5}" destId="{12A4D4A5-CD94-4C62-A278-400F222B8B34}" srcOrd="11" destOrd="0" presId="urn:microsoft.com/office/officeart/2005/8/layout/cycle2"/>
    <dgm:cxn modelId="{C9EE3DD4-D4FC-4A46-A9BF-02779704ED02}" type="presParOf" srcId="{12A4D4A5-CD94-4C62-A278-400F222B8B34}" destId="{ED4E52EE-AEDC-4094-A21B-31BDA51FA03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AB15F1-AA3D-4E35-BCAE-99E78D0616A0}" type="doc">
      <dgm:prSet loTypeId="urn:microsoft.com/office/officeart/2005/8/layout/cycle8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00B8E22-9257-41D3-B1B9-60FF0965D03D}">
      <dgm:prSet custT="1"/>
      <dgm:spPr>
        <a:solidFill>
          <a:srgbClr val="EBB53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600" dirty="0">
              <a:solidFill>
                <a:schemeClr val="accent1"/>
              </a:solidFill>
            </a:rPr>
            <a:t>Wrap-around Supports</a:t>
          </a:r>
        </a:p>
      </dgm:t>
    </dgm:pt>
    <dgm:pt modelId="{FF0D0EF5-B99C-4C89-8E3E-61E3C39F11EA}" type="parTrans" cxnId="{B61B19A5-7B96-4B40-9B51-2DCD55637057}">
      <dgm:prSet/>
      <dgm:spPr/>
      <dgm:t>
        <a:bodyPr/>
        <a:lstStyle/>
        <a:p>
          <a:endParaRPr lang="en-US"/>
        </a:p>
      </dgm:t>
    </dgm:pt>
    <dgm:pt modelId="{9B907A6A-3A16-4527-A601-130B0C97FE5A}" type="sibTrans" cxnId="{B61B19A5-7B96-4B40-9B51-2DCD55637057}">
      <dgm:prSet/>
      <dgm:spPr/>
      <dgm:t>
        <a:bodyPr/>
        <a:lstStyle/>
        <a:p>
          <a:endParaRPr lang="en-US"/>
        </a:p>
      </dgm:t>
    </dgm:pt>
    <dgm:pt modelId="{24D588C3-4A46-419E-BCF8-B306A5BAC61F}">
      <dgm:prSet custT="1"/>
      <dgm:spPr>
        <a:solidFill>
          <a:srgbClr val="EBB53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600">
              <a:solidFill>
                <a:schemeClr val="accent1"/>
              </a:solidFill>
            </a:rPr>
            <a:t>Family Responsibilities</a:t>
          </a:r>
        </a:p>
      </dgm:t>
    </dgm:pt>
    <dgm:pt modelId="{B44872E2-B6DE-4B85-A411-336A92CE214B}" type="parTrans" cxnId="{F2A7772C-1C2F-440C-B629-2A1AD98EA690}">
      <dgm:prSet/>
      <dgm:spPr/>
      <dgm:t>
        <a:bodyPr/>
        <a:lstStyle/>
        <a:p>
          <a:endParaRPr lang="en-US"/>
        </a:p>
      </dgm:t>
    </dgm:pt>
    <dgm:pt modelId="{45CD13D3-B1E6-49AB-97E5-C0FD741E83C4}" type="sibTrans" cxnId="{F2A7772C-1C2F-440C-B629-2A1AD98EA690}">
      <dgm:prSet/>
      <dgm:spPr/>
      <dgm:t>
        <a:bodyPr/>
        <a:lstStyle/>
        <a:p>
          <a:endParaRPr lang="en-US"/>
        </a:p>
      </dgm:t>
    </dgm:pt>
    <dgm:pt modelId="{62654902-CE9C-4457-976B-53041FEEF17C}">
      <dgm:prSet custT="1"/>
      <dgm:spPr>
        <a:solidFill>
          <a:srgbClr val="EBB53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600">
              <a:solidFill>
                <a:schemeClr val="accent1"/>
              </a:solidFill>
            </a:rPr>
            <a:t>Mental Health</a:t>
          </a:r>
        </a:p>
      </dgm:t>
    </dgm:pt>
    <dgm:pt modelId="{4AE93AC9-2E9D-4A2E-9D3B-B3147D4C08A9}" type="parTrans" cxnId="{F121E9FE-AC3D-45D7-9ECF-AB87A4ECC171}">
      <dgm:prSet/>
      <dgm:spPr/>
      <dgm:t>
        <a:bodyPr/>
        <a:lstStyle/>
        <a:p>
          <a:endParaRPr lang="en-US"/>
        </a:p>
      </dgm:t>
    </dgm:pt>
    <dgm:pt modelId="{EA0F16E8-4DB0-416B-AE0D-79EAEC330728}" type="sibTrans" cxnId="{F121E9FE-AC3D-45D7-9ECF-AB87A4ECC171}">
      <dgm:prSet/>
      <dgm:spPr/>
      <dgm:t>
        <a:bodyPr/>
        <a:lstStyle/>
        <a:p>
          <a:endParaRPr lang="en-US"/>
        </a:p>
      </dgm:t>
    </dgm:pt>
    <dgm:pt modelId="{14CD3655-5B7A-47EF-91B7-A2B3C05647BB}">
      <dgm:prSet custT="1"/>
      <dgm:spPr>
        <a:solidFill>
          <a:srgbClr val="EBB53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600">
              <a:solidFill>
                <a:schemeClr val="accent1"/>
              </a:solidFill>
            </a:rPr>
            <a:t>Disability &amp; Access Services</a:t>
          </a:r>
        </a:p>
      </dgm:t>
    </dgm:pt>
    <dgm:pt modelId="{B054AF9E-E925-452D-80EE-35D59C7C182A}" type="parTrans" cxnId="{E3634901-5026-4ECF-828D-F0D617FEFC73}">
      <dgm:prSet/>
      <dgm:spPr/>
      <dgm:t>
        <a:bodyPr/>
        <a:lstStyle/>
        <a:p>
          <a:endParaRPr lang="en-US"/>
        </a:p>
      </dgm:t>
    </dgm:pt>
    <dgm:pt modelId="{74C426F5-D549-4445-867C-82B7851765F7}" type="sibTrans" cxnId="{E3634901-5026-4ECF-828D-F0D617FEFC73}">
      <dgm:prSet/>
      <dgm:spPr/>
      <dgm:t>
        <a:bodyPr/>
        <a:lstStyle/>
        <a:p>
          <a:endParaRPr lang="en-US"/>
        </a:p>
      </dgm:t>
    </dgm:pt>
    <dgm:pt modelId="{64DE7C3C-6A19-40D9-90D4-4623530C3738}">
      <dgm:prSet custT="1"/>
      <dgm:spPr>
        <a:solidFill>
          <a:srgbClr val="EBB53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600">
              <a:solidFill>
                <a:schemeClr val="accent1"/>
              </a:solidFill>
            </a:rPr>
            <a:t>Advising</a:t>
          </a:r>
        </a:p>
      </dgm:t>
    </dgm:pt>
    <dgm:pt modelId="{3AE847CC-F244-414B-92B7-2FF9EF80CB03}" type="parTrans" cxnId="{800A4A2F-A1C1-4376-B413-A2594F62C5FE}">
      <dgm:prSet/>
      <dgm:spPr/>
      <dgm:t>
        <a:bodyPr/>
        <a:lstStyle/>
        <a:p>
          <a:endParaRPr lang="en-US"/>
        </a:p>
      </dgm:t>
    </dgm:pt>
    <dgm:pt modelId="{AAD9A5D4-72D2-4442-B937-F8A3ABEF99A8}" type="sibTrans" cxnId="{800A4A2F-A1C1-4376-B413-A2594F62C5FE}">
      <dgm:prSet/>
      <dgm:spPr/>
      <dgm:t>
        <a:bodyPr/>
        <a:lstStyle/>
        <a:p>
          <a:endParaRPr lang="en-US"/>
        </a:p>
      </dgm:t>
    </dgm:pt>
    <dgm:pt modelId="{2BB60EDD-3079-4874-A353-3CC7B179EB93}">
      <dgm:prSet custT="1"/>
      <dgm:spPr>
        <a:solidFill>
          <a:srgbClr val="EBB53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600">
              <a:solidFill>
                <a:schemeClr val="accent1"/>
              </a:solidFill>
            </a:rPr>
            <a:t>Facilitation of On Ramps &amp; Off Ramps</a:t>
          </a:r>
        </a:p>
      </dgm:t>
    </dgm:pt>
    <dgm:pt modelId="{4E73CC03-3758-4A9E-9E3D-067B7EB95059}" type="parTrans" cxnId="{0581911B-5E2F-4CF9-A458-19A690BE1D30}">
      <dgm:prSet/>
      <dgm:spPr/>
      <dgm:t>
        <a:bodyPr/>
        <a:lstStyle/>
        <a:p>
          <a:endParaRPr lang="en-US"/>
        </a:p>
      </dgm:t>
    </dgm:pt>
    <dgm:pt modelId="{E6698B41-CF51-4D55-AF02-C04A025553C0}" type="sibTrans" cxnId="{0581911B-5E2F-4CF9-A458-19A690BE1D30}">
      <dgm:prSet/>
      <dgm:spPr/>
      <dgm:t>
        <a:bodyPr/>
        <a:lstStyle/>
        <a:p>
          <a:endParaRPr lang="en-US"/>
        </a:p>
      </dgm:t>
    </dgm:pt>
    <dgm:pt modelId="{84B8EB23-A182-48A7-9A43-4EE5B05FA4BA}">
      <dgm:prSet custT="1"/>
      <dgm:spPr>
        <a:solidFill>
          <a:srgbClr val="EBB53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600">
              <a:solidFill>
                <a:schemeClr val="accent1"/>
              </a:solidFill>
            </a:rPr>
            <a:t>Transfer Practices</a:t>
          </a:r>
        </a:p>
      </dgm:t>
    </dgm:pt>
    <dgm:pt modelId="{57A56E3B-B765-4FF3-8D12-AE1E1F5E2F8A}" type="parTrans" cxnId="{488AF136-7916-4EF8-910D-6AADF4A25C15}">
      <dgm:prSet/>
      <dgm:spPr/>
      <dgm:t>
        <a:bodyPr/>
        <a:lstStyle/>
        <a:p>
          <a:endParaRPr lang="en-US"/>
        </a:p>
      </dgm:t>
    </dgm:pt>
    <dgm:pt modelId="{D7381A55-C8DA-443B-95ED-D2AB5BC05992}" type="sibTrans" cxnId="{488AF136-7916-4EF8-910D-6AADF4A25C15}">
      <dgm:prSet/>
      <dgm:spPr/>
      <dgm:t>
        <a:bodyPr/>
        <a:lstStyle/>
        <a:p>
          <a:endParaRPr lang="en-US"/>
        </a:p>
      </dgm:t>
    </dgm:pt>
    <dgm:pt modelId="{DD2098BD-AA10-48D6-8695-0F4CDAF229BF}" type="pres">
      <dgm:prSet presAssocID="{53AB15F1-AA3D-4E35-BCAE-99E78D0616A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1D8103-FC98-4AE6-B1BD-39713BB5953E}" type="pres">
      <dgm:prSet presAssocID="{53AB15F1-AA3D-4E35-BCAE-99E78D0616A0}" presName="wedge1" presStyleLbl="node1" presStyleIdx="0" presStyleCnt="7"/>
      <dgm:spPr/>
      <dgm:t>
        <a:bodyPr/>
        <a:lstStyle/>
        <a:p>
          <a:endParaRPr lang="en-US"/>
        </a:p>
      </dgm:t>
    </dgm:pt>
    <dgm:pt modelId="{D87862CC-0C4A-470D-A7C4-36D944925C02}" type="pres">
      <dgm:prSet presAssocID="{53AB15F1-AA3D-4E35-BCAE-99E78D0616A0}" presName="dummy1a" presStyleCnt="0"/>
      <dgm:spPr/>
    </dgm:pt>
    <dgm:pt modelId="{E0952BFE-D647-407B-B885-83305BE9E57B}" type="pres">
      <dgm:prSet presAssocID="{53AB15F1-AA3D-4E35-BCAE-99E78D0616A0}" presName="dummy1b" presStyleCnt="0"/>
      <dgm:spPr/>
    </dgm:pt>
    <dgm:pt modelId="{09C4EA0B-6448-4FDA-882E-229D1E205243}" type="pres">
      <dgm:prSet presAssocID="{53AB15F1-AA3D-4E35-BCAE-99E78D0616A0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CA1FB7-03C6-4B2B-9459-2518EB2FDF7C}" type="pres">
      <dgm:prSet presAssocID="{53AB15F1-AA3D-4E35-BCAE-99E78D0616A0}" presName="wedge2" presStyleLbl="node1" presStyleIdx="1" presStyleCnt="7"/>
      <dgm:spPr/>
      <dgm:t>
        <a:bodyPr/>
        <a:lstStyle/>
        <a:p>
          <a:endParaRPr lang="en-US"/>
        </a:p>
      </dgm:t>
    </dgm:pt>
    <dgm:pt modelId="{C8B2741F-0C13-4818-8191-65152994B694}" type="pres">
      <dgm:prSet presAssocID="{53AB15F1-AA3D-4E35-BCAE-99E78D0616A0}" presName="dummy2a" presStyleCnt="0"/>
      <dgm:spPr/>
    </dgm:pt>
    <dgm:pt modelId="{2776AED7-A064-4E3B-8F33-C76BCF3F2998}" type="pres">
      <dgm:prSet presAssocID="{53AB15F1-AA3D-4E35-BCAE-99E78D0616A0}" presName="dummy2b" presStyleCnt="0"/>
      <dgm:spPr/>
    </dgm:pt>
    <dgm:pt modelId="{479842E4-A8FC-4186-81E9-5469F98C55D0}" type="pres">
      <dgm:prSet presAssocID="{53AB15F1-AA3D-4E35-BCAE-99E78D0616A0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BFC60E-2104-498C-9F4D-1E18E2D273CE}" type="pres">
      <dgm:prSet presAssocID="{53AB15F1-AA3D-4E35-BCAE-99E78D0616A0}" presName="wedge3" presStyleLbl="node1" presStyleIdx="2" presStyleCnt="7"/>
      <dgm:spPr/>
      <dgm:t>
        <a:bodyPr/>
        <a:lstStyle/>
        <a:p>
          <a:endParaRPr lang="en-US"/>
        </a:p>
      </dgm:t>
    </dgm:pt>
    <dgm:pt modelId="{1C95E1F8-234B-4935-9FB1-F9D26514567C}" type="pres">
      <dgm:prSet presAssocID="{53AB15F1-AA3D-4E35-BCAE-99E78D0616A0}" presName="dummy3a" presStyleCnt="0"/>
      <dgm:spPr/>
    </dgm:pt>
    <dgm:pt modelId="{B7C394BD-9FB7-48E4-A8C2-D17229DB8357}" type="pres">
      <dgm:prSet presAssocID="{53AB15F1-AA3D-4E35-BCAE-99E78D0616A0}" presName="dummy3b" presStyleCnt="0"/>
      <dgm:spPr/>
    </dgm:pt>
    <dgm:pt modelId="{F9DB0D18-2BCB-4DE4-8F87-02656B66DFB0}" type="pres">
      <dgm:prSet presAssocID="{53AB15F1-AA3D-4E35-BCAE-99E78D0616A0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B0D750-7226-4EB0-B7B2-C7BD701ED57B}" type="pres">
      <dgm:prSet presAssocID="{53AB15F1-AA3D-4E35-BCAE-99E78D0616A0}" presName="wedge4" presStyleLbl="node1" presStyleIdx="3" presStyleCnt="7"/>
      <dgm:spPr/>
      <dgm:t>
        <a:bodyPr/>
        <a:lstStyle/>
        <a:p>
          <a:endParaRPr lang="en-US"/>
        </a:p>
      </dgm:t>
    </dgm:pt>
    <dgm:pt modelId="{E5CB34AF-3A12-4D21-8B2D-466AEC5F99D5}" type="pres">
      <dgm:prSet presAssocID="{53AB15F1-AA3D-4E35-BCAE-99E78D0616A0}" presName="dummy4a" presStyleCnt="0"/>
      <dgm:spPr/>
    </dgm:pt>
    <dgm:pt modelId="{C042DF52-E053-4815-93AA-530A4FEC07D8}" type="pres">
      <dgm:prSet presAssocID="{53AB15F1-AA3D-4E35-BCAE-99E78D0616A0}" presName="dummy4b" presStyleCnt="0"/>
      <dgm:spPr/>
    </dgm:pt>
    <dgm:pt modelId="{4A721FF0-951B-4FE3-84C9-F03731896F94}" type="pres">
      <dgm:prSet presAssocID="{53AB15F1-AA3D-4E35-BCAE-99E78D0616A0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7B6CE5-D111-403A-A7D2-6BF225751ACB}" type="pres">
      <dgm:prSet presAssocID="{53AB15F1-AA3D-4E35-BCAE-99E78D0616A0}" presName="wedge5" presStyleLbl="node1" presStyleIdx="4" presStyleCnt="7"/>
      <dgm:spPr/>
      <dgm:t>
        <a:bodyPr/>
        <a:lstStyle/>
        <a:p>
          <a:endParaRPr lang="en-US"/>
        </a:p>
      </dgm:t>
    </dgm:pt>
    <dgm:pt modelId="{27F85C88-D9A0-4D3B-AB9C-7F9C8CCABCE4}" type="pres">
      <dgm:prSet presAssocID="{53AB15F1-AA3D-4E35-BCAE-99E78D0616A0}" presName="dummy5a" presStyleCnt="0"/>
      <dgm:spPr/>
    </dgm:pt>
    <dgm:pt modelId="{4D46D293-4BDA-4E1F-BAA0-502C6E59F8F8}" type="pres">
      <dgm:prSet presAssocID="{53AB15F1-AA3D-4E35-BCAE-99E78D0616A0}" presName="dummy5b" presStyleCnt="0"/>
      <dgm:spPr/>
    </dgm:pt>
    <dgm:pt modelId="{EB84DB9A-2FD1-4578-B505-4FBF845167DA}" type="pres">
      <dgm:prSet presAssocID="{53AB15F1-AA3D-4E35-BCAE-99E78D0616A0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E932B3-6A9F-4D92-8A8D-3BEB0D60C359}" type="pres">
      <dgm:prSet presAssocID="{53AB15F1-AA3D-4E35-BCAE-99E78D0616A0}" presName="wedge6" presStyleLbl="node1" presStyleIdx="5" presStyleCnt="7"/>
      <dgm:spPr/>
      <dgm:t>
        <a:bodyPr/>
        <a:lstStyle/>
        <a:p>
          <a:endParaRPr lang="en-US"/>
        </a:p>
      </dgm:t>
    </dgm:pt>
    <dgm:pt modelId="{B2F5AAB9-7FD7-4044-9A52-C4D628314647}" type="pres">
      <dgm:prSet presAssocID="{53AB15F1-AA3D-4E35-BCAE-99E78D0616A0}" presName="dummy6a" presStyleCnt="0"/>
      <dgm:spPr/>
    </dgm:pt>
    <dgm:pt modelId="{BE84F2D5-F9F7-4FE4-A285-45EEA20CEC0D}" type="pres">
      <dgm:prSet presAssocID="{53AB15F1-AA3D-4E35-BCAE-99E78D0616A0}" presName="dummy6b" presStyleCnt="0"/>
      <dgm:spPr/>
    </dgm:pt>
    <dgm:pt modelId="{1BC1B275-A7B5-459D-B393-41D5B381BE72}" type="pres">
      <dgm:prSet presAssocID="{53AB15F1-AA3D-4E35-BCAE-99E78D0616A0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D90066-0E56-4587-954C-B6688AC1AE06}" type="pres">
      <dgm:prSet presAssocID="{53AB15F1-AA3D-4E35-BCAE-99E78D0616A0}" presName="wedge7" presStyleLbl="node1" presStyleIdx="6" presStyleCnt="7"/>
      <dgm:spPr/>
      <dgm:t>
        <a:bodyPr/>
        <a:lstStyle/>
        <a:p>
          <a:endParaRPr lang="en-US"/>
        </a:p>
      </dgm:t>
    </dgm:pt>
    <dgm:pt modelId="{8D679E93-3E89-4EDF-BF06-E48430A77643}" type="pres">
      <dgm:prSet presAssocID="{53AB15F1-AA3D-4E35-BCAE-99E78D0616A0}" presName="dummy7a" presStyleCnt="0"/>
      <dgm:spPr/>
    </dgm:pt>
    <dgm:pt modelId="{A6BE460A-22A3-409F-9944-983A4F57B6B1}" type="pres">
      <dgm:prSet presAssocID="{53AB15F1-AA3D-4E35-BCAE-99E78D0616A0}" presName="dummy7b" presStyleCnt="0"/>
      <dgm:spPr/>
    </dgm:pt>
    <dgm:pt modelId="{A64B97F1-9BB1-4E6C-A892-D41EF9029C46}" type="pres">
      <dgm:prSet presAssocID="{53AB15F1-AA3D-4E35-BCAE-99E78D0616A0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05B96B-4295-416B-90D7-9D747D8AFB04}" type="pres">
      <dgm:prSet presAssocID="{9B907A6A-3A16-4527-A601-130B0C97FE5A}" presName="arrowWedge1" presStyleLbl="fgSibTrans2D1" presStyleIdx="0" presStyleCnt="7"/>
      <dgm:spPr>
        <a:solidFill>
          <a:srgbClr val="9C202B"/>
        </a:solidFill>
      </dgm:spPr>
    </dgm:pt>
    <dgm:pt modelId="{50A04674-76BF-43C3-8D51-7C20268928BB}" type="pres">
      <dgm:prSet presAssocID="{45CD13D3-B1E6-49AB-97E5-C0FD741E83C4}" presName="arrowWedge2" presStyleLbl="fgSibTrans2D1" presStyleIdx="1" presStyleCnt="7"/>
      <dgm:spPr>
        <a:solidFill>
          <a:srgbClr val="9C202B"/>
        </a:solidFill>
      </dgm:spPr>
    </dgm:pt>
    <dgm:pt modelId="{7499FBB2-50D2-4C5E-B4AC-7B4AE4071EEE}" type="pres">
      <dgm:prSet presAssocID="{EA0F16E8-4DB0-416B-AE0D-79EAEC330728}" presName="arrowWedge3" presStyleLbl="fgSibTrans2D1" presStyleIdx="2" presStyleCnt="7"/>
      <dgm:spPr>
        <a:solidFill>
          <a:srgbClr val="AF272F"/>
        </a:solidFill>
      </dgm:spPr>
    </dgm:pt>
    <dgm:pt modelId="{F74EB144-58C4-4911-8DA3-6AD6A757554F}" type="pres">
      <dgm:prSet presAssocID="{74C426F5-D549-4445-867C-82B7851765F7}" presName="arrowWedge4" presStyleLbl="fgSibTrans2D1" presStyleIdx="3" presStyleCnt="7" custLinFactNeighborX="626" custLinFactNeighborY="-191"/>
      <dgm:spPr>
        <a:solidFill>
          <a:srgbClr val="9C202B"/>
        </a:solidFill>
      </dgm:spPr>
    </dgm:pt>
    <dgm:pt modelId="{71F2502E-CD2E-45EA-97DA-F9A12696E5C2}" type="pres">
      <dgm:prSet presAssocID="{AAD9A5D4-72D2-4442-B937-F8A3ABEF99A8}" presName="arrowWedge5" presStyleLbl="fgSibTrans2D1" presStyleIdx="4" presStyleCnt="7"/>
      <dgm:spPr>
        <a:solidFill>
          <a:srgbClr val="AF272F"/>
        </a:solidFill>
      </dgm:spPr>
    </dgm:pt>
    <dgm:pt modelId="{8FDB7C96-300F-4673-AFD3-3B5D7F5684B5}" type="pres">
      <dgm:prSet presAssocID="{E6698B41-CF51-4D55-AF02-C04A025553C0}" presName="arrowWedge6" presStyleLbl="fgSibTrans2D1" presStyleIdx="5" presStyleCnt="7"/>
      <dgm:spPr>
        <a:solidFill>
          <a:srgbClr val="9C202B"/>
        </a:solidFill>
      </dgm:spPr>
    </dgm:pt>
    <dgm:pt modelId="{3B0EA51D-BABD-4507-ACAA-BEE2E8079138}" type="pres">
      <dgm:prSet presAssocID="{D7381A55-C8DA-443B-95ED-D2AB5BC05992}" presName="arrowWedge7" presStyleLbl="fgSibTrans2D1" presStyleIdx="6" presStyleCnt="7"/>
      <dgm:spPr>
        <a:solidFill>
          <a:srgbClr val="AF272F"/>
        </a:solidFill>
      </dgm:spPr>
    </dgm:pt>
  </dgm:ptLst>
  <dgm:cxnLst>
    <dgm:cxn modelId="{036212F9-A466-4310-97B5-597EEE74B006}" type="presOf" srcId="{2BB60EDD-3079-4874-A353-3CC7B179EB93}" destId="{EBE932B3-6A9F-4D92-8A8D-3BEB0D60C359}" srcOrd="0" destOrd="0" presId="urn:microsoft.com/office/officeart/2005/8/layout/cycle8"/>
    <dgm:cxn modelId="{09CA9118-23FD-4F60-90AC-9358C82D9EB9}" type="presOf" srcId="{400B8E22-9257-41D3-B1B9-60FF0965D03D}" destId="{09C4EA0B-6448-4FDA-882E-229D1E205243}" srcOrd="1" destOrd="0" presId="urn:microsoft.com/office/officeart/2005/8/layout/cycle8"/>
    <dgm:cxn modelId="{71685041-B8C6-4635-9F67-5130B5BAA90B}" type="presOf" srcId="{62654902-CE9C-4457-976B-53041FEEF17C}" destId="{60BFC60E-2104-498C-9F4D-1E18E2D273CE}" srcOrd="0" destOrd="0" presId="urn:microsoft.com/office/officeart/2005/8/layout/cycle8"/>
    <dgm:cxn modelId="{7CDA9FA3-4AFB-46D1-A144-3CC802B78C87}" type="presOf" srcId="{84B8EB23-A182-48A7-9A43-4EE5B05FA4BA}" destId="{DDD90066-0E56-4587-954C-B6688AC1AE06}" srcOrd="0" destOrd="0" presId="urn:microsoft.com/office/officeart/2005/8/layout/cycle8"/>
    <dgm:cxn modelId="{CA784ECA-76EE-4B79-8C8E-F965FF9A4788}" type="presOf" srcId="{64DE7C3C-6A19-40D9-90D4-4623530C3738}" destId="{EB84DB9A-2FD1-4578-B505-4FBF845167DA}" srcOrd="1" destOrd="0" presId="urn:microsoft.com/office/officeart/2005/8/layout/cycle8"/>
    <dgm:cxn modelId="{791FF575-C720-47B5-A8FF-89BE092679A6}" type="presOf" srcId="{84B8EB23-A182-48A7-9A43-4EE5B05FA4BA}" destId="{A64B97F1-9BB1-4E6C-A892-D41EF9029C46}" srcOrd="1" destOrd="0" presId="urn:microsoft.com/office/officeart/2005/8/layout/cycle8"/>
    <dgm:cxn modelId="{FF39C937-93D9-4BA6-AFD3-2C0F7A9CB719}" type="presOf" srcId="{64DE7C3C-6A19-40D9-90D4-4623530C3738}" destId="{777B6CE5-D111-403A-A7D2-6BF225751ACB}" srcOrd="0" destOrd="0" presId="urn:microsoft.com/office/officeart/2005/8/layout/cycle8"/>
    <dgm:cxn modelId="{892CA21A-5282-4C81-8653-213E5A9A1DC6}" type="presOf" srcId="{53AB15F1-AA3D-4E35-BCAE-99E78D0616A0}" destId="{DD2098BD-AA10-48D6-8695-0F4CDAF229BF}" srcOrd="0" destOrd="0" presId="urn:microsoft.com/office/officeart/2005/8/layout/cycle8"/>
    <dgm:cxn modelId="{B61B19A5-7B96-4B40-9B51-2DCD55637057}" srcId="{53AB15F1-AA3D-4E35-BCAE-99E78D0616A0}" destId="{400B8E22-9257-41D3-B1B9-60FF0965D03D}" srcOrd="0" destOrd="0" parTransId="{FF0D0EF5-B99C-4C89-8E3E-61E3C39F11EA}" sibTransId="{9B907A6A-3A16-4527-A601-130B0C97FE5A}"/>
    <dgm:cxn modelId="{488AF136-7916-4EF8-910D-6AADF4A25C15}" srcId="{53AB15F1-AA3D-4E35-BCAE-99E78D0616A0}" destId="{84B8EB23-A182-48A7-9A43-4EE5B05FA4BA}" srcOrd="6" destOrd="0" parTransId="{57A56E3B-B765-4FF3-8D12-AE1E1F5E2F8A}" sibTransId="{D7381A55-C8DA-443B-95ED-D2AB5BC05992}"/>
    <dgm:cxn modelId="{F2A7772C-1C2F-440C-B629-2A1AD98EA690}" srcId="{53AB15F1-AA3D-4E35-BCAE-99E78D0616A0}" destId="{24D588C3-4A46-419E-BCF8-B306A5BAC61F}" srcOrd="1" destOrd="0" parTransId="{B44872E2-B6DE-4B85-A411-336A92CE214B}" sibTransId="{45CD13D3-B1E6-49AB-97E5-C0FD741E83C4}"/>
    <dgm:cxn modelId="{8F859CFC-AEB9-45C4-8582-A04815EC6526}" type="presOf" srcId="{24D588C3-4A46-419E-BCF8-B306A5BAC61F}" destId="{479842E4-A8FC-4186-81E9-5469F98C55D0}" srcOrd="1" destOrd="0" presId="urn:microsoft.com/office/officeart/2005/8/layout/cycle8"/>
    <dgm:cxn modelId="{800A4A2F-A1C1-4376-B413-A2594F62C5FE}" srcId="{53AB15F1-AA3D-4E35-BCAE-99E78D0616A0}" destId="{64DE7C3C-6A19-40D9-90D4-4623530C3738}" srcOrd="4" destOrd="0" parTransId="{3AE847CC-F244-414B-92B7-2FF9EF80CB03}" sibTransId="{AAD9A5D4-72D2-4442-B937-F8A3ABEF99A8}"/>
    <dgm:cxn modelId="{FFB90B79-A3DC-4A85-9853-88E7163383CD}" type="presOf" srcId="{14CD3655-5B7A-47EF-91B7-A2B3C05647BB}" destId="{4A721FF0-951B-4FE3-84C9-F03731896F94}" srcOrd="1" destOrd="0" presId="urn:microsoft.com/office/officeart/2005/8/layout/cycle8"/>
    <dgm:cxn modelId="{829960C9-5353-4C4C-B591-750291F50663}" type="presOf" srcId="{2BB60EDD-3079-4874-A353-3CC7B179EB93}" destId="{1BC1B275-A7B5-459D-B393-41D5B381BE72}" srcOrd="1" destOrd="0" presId="urn:microsoft.com/office/officeart/2005/8/layout/cycle8"/>
    <dgm:cxn modelId="{0581911B-5E2F-4CF9-A458-19A690BE1D30}" srcId="{53AB15F1-AA3D-4E35-BCAE-99E78D0616A0}" destId="{2BB60EDD-3079-4874-A353-3CC7B179EB93}" srcOrd="5" destOrd="0" parTransId="{4E73CC03-3758-4A9E-9E3D-067B7EB95059}" sibTransId="{E6698B41-CF51-4D55-AF02-C04A025553C0}"/>
    <dgm:cxn modelId="{E3634901-5026-4ECF-828D-F0D617FEFC73}" srcId="{53AB15F1-AA3D-4E35-BCAE-99E78D0616A0}" destId="{14CD3655-5B7A-47EF-91B7-A2B3C05647BB}" srcOrd="3" destOrd="0" parTransId="{B054AF9E-E925-452D-80EE-35D59C7C182A}" sibTransId="{74C426F5-D549-4445-867C-82B7851765F7}"/>
    <dgm:cxn modelId="{265DFD2F-15E1-4F4C-8994-26410BF9A5C3}" type="presOf" srcId="{62654902-CE9C-4457-976B-53041FEEF17C}" destId="{F9DB0D18-2BCB-4DE4-8F87-02656B66DFB0}" srcOrd="1" destOrd="0" presId="urn:microsoft.com/office/officeart/2005/8/layout/cycle8"/>
    <dgm:cxn modelId="{9CEEF8E6-38C2-4CC8-81CC-5822D8B4725A}" type="presOf" srcId="{400B8E22-9257-41D3-B1B9-60FF0965D03D}" destId="{1A1D8103-FC98-4AE6-B1BD-39713BB5953E}" srcOrd="0" destOrd="0" presId="urn:microsoft.com/office/officeart/2005/8/layout/cycle8"/>
    <dgm:cxn modelId="{F121E9FE-AC3D-45D7-9ECF-AB87A4ECC171}" srcId="{53AB15F1-AA3D-4E35-BCAE-99E78D0616A0}" destId="{62654902-CE9C-4457-976B-53041FEEF17C}" srcOrd="2" destOrd="0" parTransId="{4AE93AC9-2E9D-4A2E-9D3B-B3147D4C08A9}" sibTransId="{EA0F16E8-4DB0-416B-AE0D-79EAEC330728}"/>
    <dgm:cxn modelId="{9C8971EA-365D-43B9-B4AF-258C8B5E2274}" type="presOf" srcId="{24D588C3-4A46-419E-BCF8-B306A5BAC61F}" destId="{F6CA1FB7-03C6-4B2B-9459-2518EB2FDF7C}" srcOrd="0" destOrd="0" presId="urn:microsoft.com/office/officeart/2005/8/layout/cycle8"/>
    <dgm:cxn modelId="{B4E0BAC7-B86A-4A1D-BE80-D696EEDC31DE}" type="presOf" srcId="{14CD3655-5B7A-47EF-91B7-A2B3C05647BB}" destId="{83B0D750-7226-4EB0-B7B2-C7BD701ED57B}" srcOrd="0" destOrd="0" presId="urn:microsoft.com/office/officeart/2005/8/layout/cycle8"/>
    <dgm:cxn modelId="{9E335EF7-4FD5-401A-8281-755527E7CD2A}" type="presParOf" srcId="{DD2098BD-AA10-48D6-8695-0F4CDAF229BF}" destId="{1A1D8103-FC98-4AE6-B1BD-39713BB5953E}" srcOrd="0" destOrd="0" presId="urn:microsoft.com/office/officeart/2005/8/layout/cycle8"/>
    <dgm:cxn modelId="{985AE268-FAC4-4BA0-848A-8AA2EC134DCA}" type="presParOf" srcId="{DD2098BD-AA10-48D6-8695-0F4CDAF229BF}" destId="{D87862CC-0C4A-470D-A7C4-36D944925C02}" srcOrd="1" destOrd="0" presId="urn:microsoft.com/office/officeart/2005/8/layout/cycle8"/>
    <dgm:cxn modelId="{E2CAD677-4148-465B-974C-D6ADC9F8E3F7}" type="presParOf" srcId="{DD2098BD-AA10-48D6-8695-0F4CDAF229BF}" destId="{E0952BFE-D647-407B-B885-83305BE9E57B}" srcOrd="2" destOrd="0" presId="urn:microsoft.com/office/officeart/2005/8/layout/cycle8"/>
    <dgm:cxn modelId="{BE14A672-57DB-404E-8790-24C284534E96}" type="presParOf" srcId="{DD2098BD-AA10-48D6-8695-0F4CDAF229BF}" destId="{09C4EA0B-6448-4FDA-882E-229D1E205243}" srcOrd="3" destOrd="0" presId="urn:microsoft.com/office/officeart/2005/8/layout/cycle8"/>
    <dgm:cxn modelId="{0DE18AB9-38E2-4207-A997-04CB78324E23}" type="presParOf" srcId="{DD2098BD-AA10-48D6-8695-0F4CDAF229BF}" destId="{F6CA1FB7-03C6-4B2B-9459-2518EB2FDF7C}" srcOrd="4" destOrd="0" presId="urn:microsoft.com/office/officeart/2005/8/layout/cycle8"/>
    <dgm:cxn modelId="{AA7E02B6-6CDD-4412-BA41-DA8711DE8F37}" type="presParOf" srcId="{DD2098BD-AA10-48D6-8695-0F4CDAF229BF}" destId="{C8B2741F-0C13-4818-8191-65152994B694}" srcOrd="5" destOrd="0" presId="urn:microsoft.com/office/officeart/2005/8/layout/cycle8"/>
    <dgm:cxn modelId="{B0AF4C29-4E08-467B-BD73-5A2751516836}" type="presParOf" srcId="{DD2098BD-AA10-48D6-8695-0F4CDAF229BF}" destId="{2776AED7-A064-4E3B-8F33-C76BCF3F2998}" srcOrd="6" destOrd="0" presId="urn:microsoft.com/office/officeart/2005/8/layout/cycle8"/>
    <dgm:cxn modelId="{79323E77-95B3-4DBC-873E-4EE7FDAA18EF}" type="presParOf" srcId="{DD2098BD-AA10-48D6-8695-0F4CDAF229BF}" destId="{479842E4-A8FC-4186-81E9-5469F98C55D0}" srcOrd="7" destOrd="0" presId="urn:microsoft.com/office/officeart/2005/8/layout/cycle8"/>
    <dgm:cxn modelId="{D48897EB-6348-4D8B-A8B1-699849467913}" type="presParOf" srcId="{DD2098BD-AA10-48D6-8695-0F4CDAF229BF}" destId="{60BFC60E-2104-498C-9F4D-1E18E2D273CE}" srcOrd="8" destOrd="0" presId="urn:microsoft.com/office/officeart/2005/8/layout/cycle8"/>
    <dgm:cxn modelId="{DF595464-C7A9-4280-A606-0D1ECA9A2960}" type="presParOf" srcId="{DD2098BD-AA10-48D6-8695-0F4CDAF229BF}" destId="{1C95E1F8-234B-4935-9FB1-F9D26514567C}" srcOrd="9" destOrd="0" presId="urn:microsoft.com/office/officeart/2005/8/layout/cycle8"/>
    <dgm:cxn modelId="{7D914441-0D26-48A1-954C-1859D5EC60E7}" type="presParOf" srcId="{DD2098BD-AA10-48D6-8695-0F4CDAF229BF}" destId="{B7C394BD-9FB7-48E4-A8C2-D17229DB8357}" srcOrd="10" destOrd="0" presId="urn:microsoft.com/office/officeart/2005/8/layout/cycle8"/>
    <dgm:cxn modelId="{72B565F1-2C7A-470C-BA63-D061ED507A5C}" type="presParOf" srcId="{DD2098BD-AA10-48D6-8695-0F4CDAF229BF}" destId="{F9DB0D18-2BCB-4DE4-8F87-02656B66DFB0}" srcOrd="11" destOrd="0" presId="urn:microsoft.com/office/officeart/2005/8/layout/cycle8"/>
    <dgm:cxn modelId="{EF813511-B316-4E7C-B298-A7C84BF1CD79}" type="presParOf" srcId="{DD2098BD-AA10-48D6-8695-0F4CDAF229BF}" destId="{83B0D750-7226-4EB0-B7B2-C7BD701ED57B}" srcOrd="12" destOrd="0" presId="urn:microsoft.com/office/officeart/2005/8/layout/cycle8"/>
    <dgm:cxn modelId="{D35569CD-A186-4126-BFFC-C452891C7B6C}" type="presParOf" srcId="{DD2098BD-AA10-48D6-8695-0F4CDAF229BF}" destId="{E5CB34AF-3A12-4D21-8B2D-466AEC5F99D5}" srcOrd="13" destOrd="0" presId="urn:microsoft.com/office/officeart/2005/8/layout/cycle8"/>
    <dgm:cxn modelId="{F70666E5-D3D3-4D60-AE2A-A27696272440}" type="presParOf" srcId="{DD2098BD-AA10-48D6-8695-0F4CDAF229BF}" destId="{C042DF52-E053-4815-93AA-530A4FEC07D8}" srcOrd="14" destOrd="0" presId="urn:microsoft.com/office/officeart/2005/8/layout/cycle8"/>
    <dgm:cxn modelId="{217314DA-BE8F-4CD5-8A79-1648CA066B87}" type="presParOf" srcId="{DD2098BD-AA10-48D6-8695-0F4CDAF229BF}" destId="{4A721FF0-951B-4FE3-84C9-F03731896F94}" srcOrd="15" destOrd="0" presId="urn:microsoft.com/office/officeart/2005/8/layout/cycle8"/>
    <dgm:cxn modelId="{F8634376-4C37-4B00-BFB5-CA563CF9F51A}" type="presParOf" srcId="{DD2098BD-AA10-48D6-8695-0F4CDAF229BF}" destId="{777B6CE5-D111-403A-A7D2-6BF225751ACB}" srcOrd="16" destOrd="0" presId="urn:microsoft.com/office/officeart/2005/8/layout/cycle8"/>
    <dgm:cxn modelId="{659D886F-4E6B-46E8-A238-23ECCD5621BB}" type="presParOf" srcId="{DD2098BD-AA10-48D6-8695-0F4CDAF229BF}" destId="{27F85C88-D9A0-4D3B-AB9C-7F9C8CCABCE4}" srcOrd="17" destOrd="0" presId="urn:microsoft.com/office/officeart/2005/8/layout/cycle8"/>
    <dgm:cxn modelId="{93855BB7-7C59-4A79-AE0D-46BCD8CD1165}" type="presParOf" srcId="{DD2098BD-AA10-48D6-8695-0F4CDAF229BF}" destId="{4D46D293-4BDA-4E1F-BAA0-502C6E59F8F8}" srcOrd="18" destOrd="0" presId="urn:microsoft.com/office/officeart/2005/8/layout/cycle8"/>
    <dgm:cxn modelId="{D0E75823-14A1-4319-8551-FE33949F2C85}" type="presParOf" srcId="{DD2098BD-AA10-48D6-8695-0F4CDAF229BF}" destId="{EB84DB9A-2FD1-4578-B505-4FBF845167DA}" srcOrd="19" destOrd="0" presId="urn:microsoft.com/office/officeart/2005/8/layout/cycle8"/>
    <dgm:cxn modelId="{6FD2F1E1-FD05-4229-9020-267D29EDFB04}" type="presParOf" srcId="{DD2098BD-AA10-48D6-8695-0F4CDAF229BF}" destId="{EBE932B3-6A9F-4D92-8A8D-3BEB0D60C359}" srcOrd="20" destOrd="0" presId="urn:microsoft.com/office/officeart/2005/8/layout/cycle8"/>
    <dgm:cxn modelId="{11838A7B-DCD0-48A5-BD18-5BEB9ACC4290}" type="presParOf" srcId="{DD2098BD-AA10-48D6-8695-0F4CDAF229BF}" destId="{B2F5AAB9-7FD7-4044-9A52-C4D628314647}" srcOrd="21" destOrd="0" presId="urn:microsoft.com/office/officeart/2005/8/layout/cycle8"/>
    <dgm:cxn modelId="{AAB205D6-A06E-47C6-85E1-6521F4EFCA48}" type="presParOf" srcId="{DD2098BD-AA10-48D6-8695-0F4CDAF229BF}" destId="{BE84F2D5-F9F7-4FE4-A285-45EEA20CEC0D}" srcOrd="22" destOrd="0" presId="urn:microsoft.com/office/officeart/2005/8/layout/cycle8"/>
    <dgm:cxn modelId="{695C1EFA-F369-46C3-A64E-16EBB1FA1D76}" type="presParOf" srcId="{DD2098BD-AA10-48D6-8695-0F4CDAF229BF}" destId="{1BC1B275-A7B5-459D-B393-41D5B381BE72}" srcOrd="23" destOrd="0" presId="urn:microsoft.com/office/officeart/2005/8/layout/cycle8"/>
    <dgm:cxn modelId="{3096851A-49B9-4081-9F46-E20EE8974567}" type="presParOf" srcId="{DD2098BD-AA10-48D6-8695-0F4CDAF229BF}" destId="{DDD90066-0E56-4587-954C-B6688AC1AE06}" srcOrd="24" destOrd="0" presId="urn:microsoft.com/office/officeart/2005/8/layout/cycle8"/>
    <dgm:cxn modelId="{B85D3573-1F7D-421C-BAAB-B030FF208E0C}" type="presParOf" srcId="{DD2098BD-AA10-48D6-8695-0F4CDAF229BF}" destId="{8D679E93-3E89-4EDF-BF06-E48430A77643}" srcOrd="25" destOrd="0" presId="urn:microsoft.com/office/officeart/2005/8/layout/cycle8"/>
    <dgm:cxn modelId="{4541C850-807B-4AD9-A506-3DD79A352643}" type="presParOf" srcId="{DD2098BD-AA10-48D6-8695-0F4CDAF229BF}" destId="{A6BE460A-22A3-409F-9944-983A4F57B6B1}" srcOrd="26" destOrd="0" presId="urn:microsoft.com/office/officeart/2005/8/layout/cycle8"/>
    <dgm:cxn modelId="{7AFD5E36-6389-489A-A32E-54F3E38E1D9F}" type="presParOf" srcId="{DD2098BD-AA10-48D6-8695-0F4CDAF229BF}" destId="{A64B97F1-9BB1-4E6C-A892-D41EF9029C46}" srcOrd="27" destOrd="0" presId="urn:microsoft.com/office/officeart/2005/8/layout/cycle8"/>
    <dgm:cxn modelId="{A26853A1-73AF-482A-8977-38F3EFC6C85F}" type="presParOf" srcId="{DD2098BD-AA10-48D6-8695-0F4CDAF229BF}" destId="{8C05B96B-4295-416B-90D7-9D747D8AFB04}" srcOrd="28" destOrd="0" presId="urn:microsoft.com/office/officeart/2005/8/layout/cycle8"/>
    <dgm:cxn modelId="{20CD644B-E26C-4D44-A54D-633150B3830D}" type="presParOf" srcId="{DD2098BD-AA10-48D6-8695-0F4CDAF229BF}" destId="{50A04674-76BF-43C3-8D51-7C20268928BB}" srcOrd="29" destOrd="0" presId="urn:microsoft.com/office/officeart/2005/8/layout/cycle8"/>
    <dgm:cxn modelId="{E752EC17-E89F-42F2-9AAF-37945C7651C9}" type="presParOf" srcId="{DD2098BD-AA10-48D6-8695-0F4CDAF229BF}" destId="{7499FBB2-50D2-4C5E-B4AC-7B4AE4071EEE}" srcOrd="30" destOrd="0" presId="urn:microsoft.com/office/officeart/2005/8/layout/cycle8"/>
    <dgm:cxn modelId="{52BF8A16-E9BA-4AA3-9F72-6C15A00C4578}" type="presParOf" srcId="{DD2098BD-AA10-48D6-8695-0F4CDAF229BF}" destId="{F74EB144-58C4-4911-8DA3-6AD6A757554F}" srcOrd="31" destOrd="0" presId="urn:microsoft.com/office/officeart/2005/8/layout/cycle8"/>
    <dgm:cxn modelId="{D755FF3B-4CD9-4754-BAF9-72120E235D69}" type="presParOf" srcId="{DD2098BD-AA10-48D6-8695-0F4CDAF229BF}" destId="{71F2502E-CD2E-45EA-97DA-F9A12696E5C2}" srcOrd="32" destOrd="0" presId="urn:microsoft.com/office/officeart/2005/8/layout/cycle8"/>
    <dgm:cxn modelId="{926043FC-6E30-4A52-8767-F4082F44FC85}" type="presParOf" srcId="{DD2098BD-AA10-48D6-8695-0F4CDAF229BF}" destId="{8FDB7C96-300F-4673-AFD3-3B5D7F5684B5}" srcOrd="33" destOrd="0" presId="urn:microsoft.com/office/officeart/2005/8/layout/cycle8"/>
    <dgm:cxn modelId="{08564EDC-8B33-47F0-A7F7-6EC47355EA6C}" type="presParOf" srcId="{DD2098BD-AA10-48D6-8695-0F4CDAF229BF}" destId="{3B0EA51D-BABD-4507-ACAA-BEE2E8079138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8D05FC-A0F9-4A88-BAA5-0DF9F5D660EC}">
      <dsp:nvSpPr>
        <dsp:cNvPr id="0" name=""/>
        <dsp:cNvSpPr/>
      </dsp:nvSpPr>
      <dsp:spPr>
        <a:xfrm>
          <a:off x="2145964" y="256079"/>
          <a:ext cx="1945305" cy="194530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Transform Maryland’s Education System</a:t>
          </a:r>
        </a:p>
      </dsp:txBody>
      <dsp:txXfrm>
        <a:off x="2715731" y="825846"/>
        <a:ext cx="1375538" cy="1375538"/>
      </dsp:txXfrm>
    </dsp:sp>
    <dsp:sp modelId="{5AE3057A-A1CE-46F4-B68A-4620D908209A}">
      <dsp:nvSpPr>
        <dsp:cNvPr id="0" name=""/>
        <dsp:cNvSpPr/>
      </dsp:nvSpPr>
      <dsp:spPr>
        <a:xfrm rot="5400000">
          <a:off x="4181122" y="256079"/>
          <a:ext cx="1945305" cy="194530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Set students up for success</a:t>
          </a:r>
        </a:p>
      </dsp:txBody>
      <dsp:txXfrm rot="-5400000">
        <a:off x="4181122" y="825846"/>
        <a:ext cx="1375538" cy="1375538"/>
      </dsp:txXfrm>
    </dsp:sp>
    <dsp:sp modelId="{2D607A4C-EFB1-405E-A475-2CDCC9104C12}">
      <dsp:nvSpPr>
        <dsp:cNvPr id="0" name=""/>
        <dsp:cNvSpPr/>
      </dsp:nvSpPr>
      <dsp:spPr>
        <a:xfrm rot="10800000">
          <a:off x="4181122" y="2291237"/>
          <a:ext cx="1945305" cy="194530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Modern workforce readiness</a:t>
          </a:r>
        </a:p>
      </dsp:txBody>
      <dsp:txXfrm rot="10800000">
        <a:off x="4181122" y="2291237"/>
        <a:ext cx="1375538" cy="1375538"/>
      </dsp:txXfrm>
    </dsp:sp>
    <dsp:sp modelId="{1ED32930-7333-4A76-AF17-D29B931494FD}">
      <dsp:nvSpPr>
        <dsp:cNvPr id="0" name=""/>
        <dsp:cNvSpPr/>
      </dsp:nvSpPr>
      <dsp:spPr>
        <a:xfrm rot="16200000">
          <a:off x="2145964" y="2291237"/>
          <a:ext cx="1945305" cy="194530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Attract and retain education workforce</a:t>
          </a:r>
        </a:p>
      </dsp:txBody>
      <dsp:txXfrm rot="5400000">
        <a:off x="2715731" y="2291237"/>
        <a:ext cx="1375538" cy="1375538"/>
      </dsp:txXfrm>
    </dsp:sp>
    <dsp:sp modelId="{BAAF3A6A-1CA6-44E7-B1CC-E7F57613FB00}">
      <dsp:nvSpPr>
        <dsp:cNvPr id="0" name=""/>
        <dsp:cNvSpPr/>
      </dsp:nvSpPr>
      <dsp:spPr>
        <a:xfrm>
          <a:off x="3800373" y="1841975"/>
          <a:ext cx="671646" cy="58404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601F11-0542-4F30-870D-41D3DD834C37}">
      <dsp:nvSpPr>
        <dsp:cNvPr id="0" name=""/>
        <dsp:cNvSpPr/>
      </dsp:nvSpPr>
      <dsp:spPr>
        <a:xfrm rot="10800000">
          <a:off x="3800373" y="2066606"/>
          <a:ext cx="671646" cy="58404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EA15BB-FD4F-4A78-BB21-0C46FDFE4466}">
      <dsp:nvSpPr>
        <dsp:cNvPr id="0" name=""/>
        <dsp:cNvSpPr/>
      </dsp:nvSpPr>
      <dsp:spPr>
        <a:xfrm>
          <a:off x="2920615" y="1170"/>
          <a:ext cx="1543239" cy="10031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Enhance academic programs</a:t>
          </a:r>
        </a:p>
      </dsp:txBody>
      <dsp:txXfrm>
        <a:off x="2969583" y="50138"/>
        <a:ext cx="1445303" cy="905169"/>
      </dsp:txXfrm>
    </dsp:sp>
    <dsp:sp modelId="{A351E14B-8B15-44C8-BB84-07848BF3C86A}">
      <dsp:nvSpPr>
        <dsp:cNvPr id="0" name=""/>
        <dsp:cNvSpPr/>
      </dsp:nvSpPr>
      <dsp:spPr>
        <a:xfrm>
          <a:off x="1688864" y="502723"/>
          <a:ext cx="4006741" cy="4006741"/>
        </a:xfrm>
        <a:custGeom>
          <a:avLst/>
          <a:gdLst/>
          <a:ahLst/>
          <a:cxnLst/>
          <a:rect l="0" t="0" r="0" b="0"/>
          <a:pathLst>
            <a:path>
              <a:moveTo>
                <a:pt x="2785582" y="159017"/>
              </a:moveTo>
              <a:arcTo wR="2003370" hR="2003370" stAng="17578942" swAng="1960598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5319E3-3D08-47A6-98A3-0BAA3B742A40}">
      <dsp:nvSpPr>
        <dsp:cNvPr id="0" name=""/>
        <dsp:cNvSpPr/>
      </dsp:nvSpPr>
      <dsp:spPr>
        <a:xfrm>
          <a:off x="4825934" y="1385465"/>
          <a:ext cx="1543239" cy="1003105"/>
        </a:xfrm>
        <a:prstGeom prst="roundRect">
          <a:avLst/>
        </a:prstGeom>
        <a:solidFill>
          <a:schemeClr val="accent3">
            <a:hueOff val="-282353"/>
            <a:satOff val="-25000"/>
            <a:lumOff val="43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Improve access</a:t>
          </a:r>
        </a:p>
      </dsp:txBody>
      <dsp:txXfrm>
        <a:off x="4874902" y="1434433"/>
        <a:ext cx="1445303" cy="905169"/>
      </dsp:txXfrm>
    </dsp:sp>
    <dsp:sp modelId="{C798B24B-8D53-49A2-8EEF-E8A05AC59DB6}">
      <dsp:nvSpPr>
        <dsp:cNvPr id="0" name=""/>
        <dsp:cNvSpPr/>
      </dsp:nvSpPr>
      <dsp:spPr>
        <a:xfrm>
          <a:off x="1688864" y="502723"/>
          <a:ext cx="4006741" cy="4006741"/>
        </a:xfrm>
        <a:custGeom>
          <a:avLst/>
          <a:gdLst/>
          <a:ahLst/>
          <a:cxnLst/>
          <a:rect l="0" t="0" r="0" b="0"/>
          <a:pathLst>
            <a:path>
              <a:moveTo>
                <a:pt x="4004002" y="1898649"/>
              </a:moveTo>
              <a:arcTo wR="2003370" hR="2003370" stAng="21420219" swAng="2195581"/>
            </a:path>
          </a:pathLst>
        </a:custGeom>
        <a:noFill/>
        <a:ln w="9525" cap="flat" cmpd="sng" algn="ctr">
          <a:solidFill>
            <a:schemeClr val="accent3">
              <a:hueOff val="-282353"/>
              <a:satOff val="-25000"/>
              <a:lumOff val="436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6550DE-8E62-4C4D-9AEE-BD780D7F8E06}">
      <dsp:nvSpPr>
        <dsp:cNvPr id="0" name=""/>
        <dsp:cNvSpPr/>
      </dsp:nvSpPr>
      <dsp:spPr>
        <a:xfrm>
          <a:off x="4098167" y="3625302"/>
          <a:ext cx="1543239" cy="1003105"/>
        </a:xfrm>
        <a:prstGeom prst="roundRect">
          <a:avLst/>
        </a:prstGeom>
        <a:solidFill>
          <a:schemeClr val="accent3">
            <a:hueOff val="-564706"/>
            <a:satOff val="-50000"/>
            <a:lumOff val="8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Expand and innovate at RHECs</a:t>
          </a:r>
        </a:p>
      </dsp:txBody>
      <dsp:txXfrm>
        <a:off x="4147135" y="3674270"/>
        <a:ext cx="1445303" cy="905169"/>
      </dsp:txXfrm>
    </dsp:sp>
    <dsp:sp modelId="{89878DE0-9EA3-4A7E-AE92-7377FE470EA8}">
      <dsp:nvSpPr>
        <dsp:cNvPr id="0" name=""/>
        <dsp:cNvSpPr/>
      </dsp:nvSpPr>
      <dsp:spPr>
        <a:xfrm>
          <a:off x="1688864" y="502723"/>
          <a:ext cx="4006741" cy="4006741"/>
        </a:xfrm>
        <a:custGeom>
          <a:avLst/>
          <a:gdLst/>
          <a:ahLst/>
          <a:cxnLst/>
          <a:rect l="0" t="0" r="0" b="0"/>
          <a:pathLst>
            <a:path>
              <a:moveTo>
                <a:pt x="2401349" y="3966813"/>
              </a:moveTo>
              <a:arcTo wR="2003370" hR="2003370" stAng="4712503" swAng="1374995"/>
            </a:path>
          </a:pathLst>
        </a:custGeom>
        <a:noFill/>
        <a:ln w="9525" cap="flat" cmpd="sng" algn="ctr">
          <a:solidFill>
            <a:schemeClr val="accent3">
              <a:hueOff val="-564706"/>
              <a:satOff val="-50000"/>
              <a:lumOff val="872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089802-D664-4DB6-8E66-1562B71DB0C0}">
      <dsp:nvSpPr>
        <dsp:cNvPr id="0" name=""/>
        <dsp:cNvSpPr/>
      </dsp:nvSpPr>
      <dsp:spPr>
        <a:xfrm>
          <a:off x="1743064" y="3625302"/>
          <a:ext cx="1543239" cy="1003105"/>
        </a:xfrm>
        <a:prstGeom prst="roundRect">
          <a:avLst/>
        </a:prstGeom>
        <a:solidFill>
          <a:schemeClr val="accent3">
            <a:hueOff val="-847060"/>
            <a:satOff val="-75000"/>
            <a:lumOff val="130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Disburse more aid</a:t>
          </a:r>
        </a:p>
      </dsp:txBody>
      <dsp:txXfrm>
        <a:off x="1792032" y="3674270"/>
        <a:ext cx="1445303" cy="905169"/>
      </dsp:txXfrm>
    </dsp:sp>
    <dsp:sp modelId="{33BC06D0-880D-4A03-B34C-AEB4BC5027EA}">
      <dsp:nvSpPr>
        <dsp:cNvPr id="0" name=""/>
        <dsp:cNvSpPr/>
      </dsp:nvSpPr>
      <dsp:spPr>
        <a:xfrm>
          <a:off x="1688864" y="502723"/>
          <a:ext cx="4006741" cy="4006741"/>
        </a:xfrm>
        <a:custGeom>
          <a:avLst/>
          <a:gdLst/>
          <a:ahLst/>
          <a:cxnLst/>
          <a:rect l="0" t="0" r="0" b="0"/>
          <a:pathLst>
            <a:path>
              <a:moveTo>
                <a:pt x="334656" y="3111921"/>
              </a:moveTo>
              <a:arcTo wR="2003370" hR="2003370" stAng="8784200" swAng="2195581"/>
            </a:path>
          </a:pathLst>
        </a:custGeom>
        <a:noFill/>
        <a:ln w="9525" cap="flat" cmpd="sng" algn="ctr">
          <a:solidFill>
            <a:schemeClr val="accent3">
              <a:hueOff val="-847060"/>
              <a:satOff val="-75000"/>
              <a:lumOff val="1308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0BC439-86E5-4605-A3DE-CB14BB9E9781}">
      <dsp:nvSpPr>
        <dsp:cNvPr id="0" name=""/>
        <dsp:cNvSpPr/>
      </dsp:nvSpPr>
      <dsp:spPr>
        <a:xfrm>
          <a:off x="1015297" y="1385465"/>
          <a:ext cx="1543239" cy="1003105"/>
        </a:xfrm>
        <a:prstGeom prst="roundRect">
          <a:avLst/>
        </a:prstGeom>
        <a:solidFill>
          <a:schemeClr val="accent3">
            <a:hueOff val="-1129413"/>
            <a:satOff val="-100000"/>
            <a:lumOff val="17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Strengthen &amp; expand our HBCUs</a:t>
          </a:r>
        </a:p>
      </dsp:txBody>
      <dsp:txXfrm>
        <a:off x="1064265" y="1434433"/>
        <a:ext cx="1445303" cy="905169"/>
      </dsp:txXfrm>
    </dsp:sp>
    <dsp:sp modelId="{21007FCC-C8B7-4164-BCA3-DEB78BE7979F}">
      <dsp:nvSpPr>
        <dsp:cNvPr id="0" name=""/>
        <dsp:cNvSpPr/>
      </dsp:nvSpPr>
      <dsp:spPr>
        <a:xfrm>
          <a:off x="1688864" y="502723"/>
          <a:ext cx="4006741" cy="4006741"/>
        </a:xfrm>
        <a:custGeom>
          <a:avLst/>
          <a:gdLst/>
          <a:ahLst/>
          <a:cxnLst/>
          <a:rect l="0" t="0" r="0" b="0"/>
          <a:pathLst>
            <a:path>
              <a:moveTo>
                <a:pt x="349197" y="873235"/>
              </a:moveTo>
              <a:arcTo wR="2003370" hR="2003370" stAng="12860460" swAng="1960598"/>
            </a:path>
          </a:pathLst>
        </a:custGeom>
        <a:noFill/>
        <a:ln w="9525" cap="flat" cmpd="sng" algn="ctr">
          <a:solidFill>
            <a:schemeClr val="accent3">
              <a:hueOff val="-1129413"/>
              <a:satOff val="-100000"/>
              <a:lumOff val="1745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9A62D-3DA0-4E2B-B83D-0EC091209E26}">
      <dsp:nvSpPr>
        <dsp:cNvPr id="0" name=""/>
        <dsp:cNvSpPr/>
      </dsp:nvSpPr>
      <dsp:spPr>
        <a:xfrm>
          <a:off x="3033990" y="-315066"/>
          <a:ext cx="1737214" cy="17372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AF27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/>
            <a:buChar char="•"/>
          </a:pPr>
          <a:r>
            <a:rPr lang="en-US" sz="1600" b="1" kern="1200">
              <a:solidFill>
                <a:schemeClr val="accent1"/>
              </a:solidFill>
              <a:ea typeface="+mn-lt"/>
              <a:cs typeface="+mn-lt"/>
            </a:rPr>
            <a:t>Campus-wide efforts</a:t>
          </a:r>
          <a:endParaRPr lang="en-US" sz="1600" b="1" kern="1200">
            <a:solidFill>
              <a:schemeClr val="accent1"/>
            </a:solidFill>
          </a:endParaRPr>
        </a:p>
      </dsp:txBody>
      <dsp:txXfrm>
        <a:off x="3288399" y="-60657"/>
        <a:ext cx="1228396" cy="1228396"/>
      </dsp:txXfrm>
    </dsp:sp>
    <dsp:sp modelId="{5F034777-1FD5-4C72-87CB-3664496663E3}">
      <dsp:nvSpPr>
        <dsp:cNvPr id="0" name=""/>
        <dsp:cNvSpPr/>
      </dsp:nvSpPr>
      <dsp:spPr>
        <a:xfrm rot="12600000">
          <a:off x="4600381" y="782382"/>
          <a:ext cx="42129" cy="372371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4612173" y="860016"/>
        <a:ext cx="29490" cy="223423"/>
      </dsp:txXfrm>
    </dsp:sp>
    <dsp:sp modelId="{28FE40CF-1A3D-4907-8E53-23125F8DA3AA}">
      <dsp:nvSpPr>
        <dsp:cNvPr id="0" name=""/>
        <dsp:cNvSpPr/>
      </dsp:nvSpPr>
      <dsp:spPr>
        <a:xfrm>
          <a:off x="4469622" y="513796"/>
          <a:ext cx="1737214" cy="17372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AF27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>
              <a:solidFill>
                <a:schemeClr val="accent1"/>
              </a:solidFill>
              <a:ea typeface="+mn-lt"/>
              <a:cs typeface="+mn-lt"/>
            </a:rPr>
            <a:t>Strategic use of need-based aid</a:t>
          </a:r>
          <a:endParaRPr lang="en-US" sz="1600" b="1" kern="1200">
            <a:solidFill>
              <a:schemeClr val="accent1"/>
            </a:solidFill>
          </a:endParaRPr>
        </a:p>
      </dsp:txBody>
      <dsp:txXfrm>
        <a:off x="4724031" y="768205"/>
        <a:ext cx="1228396" cy="1228396"/>
      </dsp:txXfrm>
    </dsp:sp>
    <dsp:sp modelId="{5CF4B87C-CFAA-4D6F-A812-8F6A5A100E1F}">
      <dsp:nvSpPr>
        <dsp:cNvPr id="0" name=""/>
        <dsp:cNvSpPr/>
      </dsp:nvSpPr>
      <dsp:spPr>
        <a:xfrm rot="16200000">
          <a:off x="5317165" y="2026272"/>
          <a:ext cx="42129" cy="372371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323485" y="2107066"/>
        <a:ext cx="29490" cy="223423"/>
      </dsp:txXfrm>
    </dsp:sp>
    <dsp:sp modelId="{231A2B5B-334F-4064-A063-C16EDC7966AB}">
      <dsp:nvSpPr>
        <dsp:cNvPr id="0" name=""/>
        <dsp:cNvSpPr/>
      </dsp:nvSpPr>
      <dsp:spPr>
        <a:xfrm>
          <a:off x="4469622" y="2171521"/>
          <a:ext cx="1737214" cy="17372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AF27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/>
            <a:buChar char="•"/>
          </a:pPr>
          <a:r>
            <a:rPr lang="en-US" sz="1600" b="1" kern="1200">
              <a:solidFill>
                <a:schemeClr val="accent1"/>
              </a:solidFill>
              <a:ea typeface="+mn-lt"/>
              <a:cs typeface="+mn-lt"/>
            </a:rPr>
            <a:t>Wrap-around services  </a:t>
          </a:r>
          <a:endParaRPr lang="en-US" sz="1600" b="1" kern="1200">
            <a:solidFill>
              <a:schemeClr val="accent1"/>
            </a:solidFill>
          </a:endParaRPr>
        </a:p>
      </dsp:txBody>
      <dsp:txXfrm>
        <a:off x="4724031" y="2425930"/>
        <a:ext cx="1228396" cy="1228396"/>
      </dsp:txXfrm>
    </dsp:sp>
    <dsp:sp modelId="{75B8A3BC-6FA7-40AC-85B8-685132302808}">
      <dsp:nvSpPr>
        <dsp:cNvPr id="0" name=""/>
        <dsp:cNvSpPr/>
      </dsp:nvSpPr>
      <dsp:spPr>
        <a:xfrm rot="19800000">
          <a:off x="4598316" y="3268970"/>
          <a:ext cx="42129" cy="372371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599163" y="3346604"/>
        <a:ext cx="29490" cy="223423"/>
      </dsp:txXfrm>
    </dsp:sp>
    <dsp:sp modelId="{C912AEDF-7EF1-4E66-A3F6-012CA6E1EF57}">
      <dsp:nvSpPr>
        <dsp:cNvPr id="0" name=""/>
        <dsp:cNvSpPr/>
      </dsp:nvSpPr>
      <dsp:spPr>
        <a:xfrm>
          <a:off x="3033990" y="3000383"/>
          <a:ext cx="1737214" cy="17372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AF27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/>
            <a:buChar char="•"/>
          </a:pPr>
          <a:r>
            <a:rPr lang="en-US" sz="1600" b="1" kern="1200">
              <a:solidFill>
                <a:schemeClr val="accent1"/>
              </a:solidFill>
              <a:ea typeface="+mn-lt"/>
              <a:cs typeface="+mn-lt"/>
            </a:rPr>
            <a:t>Intentional interventions and intrusive advising</a:t>
          </a:r>
          <a:endParaRPr lang="en-US" sz="1600" b="1" kern="1200">
            <a:solidFill>
              <a:schemeClr val="accent1"/>
            </a:solidFill>
          </a:endParaRPr>
        </a:p>
      </dsp:txBody>
      <dsp:txXfrm>
        <a:off x="3288399" y="3254792"/>
        <a:ext cx="1228396" cy="1228396"/>
      </dsp:txXfrm>
    </dsp:sp>
    <dsp:sp modelId="{C8AF6C5F-C03E-47E5-B5EB-DAC7C95B6057}">
      <dsp:nvSpPr>
        <dsp:cNvPr id="0" name=""/>
        <dsp:cNvSpPr/>
      </dsp:nvSpPr>
      <dsp:spPr>
        <a:xfrm rot="1734705">
          <a:off x="3146470" y="3269069"/>
          <a:ext cx="14020" cy="372371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3146732" y="3342526"/>
        <a:ext cx="9814" cy="223423"/>
      </dsp:txXfrm>
    </dsp:sp>
    <dsp:sp modelId="{303A9B5D-4C22-4097-85C9-43814DEA74C7}">
      <dsp:nvSpPr>
        <dsp:cNvPr id="0" name=""/>
        <dsp:cNvSpPr/>
      </dsp:nvSpPr>
      <dsp:spPr>
        <a:xfrm>
          <a:off x="1536450" y="2173295"/>
          <a:ext cx="1737214" cy="17372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AF27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/>
            <a:buChar char="•"/>
          </a:pPr>
          <a:r>
            <a:rPr lang="en-US" sz="1600" b="1" kern="1200">
              <a:solidFill>
                <a:schemeClr val="accent1"/>
              </a:solidFill>
              <a:ea typeface="+mn-lt"/>
              <a:cs typeface="+mn-lt"/>
            </a:rPr>
            <a:t>Academic pathways</a:t>
          </a:r>
          <a:endParaRPr lang="en-US" sz="1600" b="1" kern="1200">
            <a:solidFill>
              <a:schemeClr val="accent1"/>
            </a:solidFill>
          </a:endParaRPr>
        </a:p>
      </dsp:txBody>
      <dsp:txXfrm>
        <a:off x="1790859" y="2427704"/>
        <a:ext cx="1228396" cy="1228396"/>
      </dsp:txXfrm>
    </dsp:sp>
    <dsp:sp modelId="{1E507B2A-505E-4767-BDAA-90ED3A919CBE}">
      <dsp:nvSpPr>
        <dsp:cNvPr id="0" name=""/>
        <dsp:cNvSpPr/>
      </dsp:nvSpPr>
      <dsp:spPr>
        <a:xfrm rot="5528188">
          <a:off x="2415765" y="2024819"/>
          <a:ext cx="40576" cy="372371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2422078" y="2093211"/>
        <a:ext cx="28403" cy="223423"/>
      </dsp:txXfrm>
    </dsp:sp>
    <dsp:sp modelId="{43C2A406-C132-476F-ABAE-C5901D25CE0F}">
      <dsp:nvSpPr>
        <dsp:cNvPr id="0" name=""/>
        <dsp:cNvSpPr/>
      </dsp:nvSpPr>
      <dsp:spPr>
        <a:xfrm>
          <a:off x="1598358" y="513796"/>
          <a:ext cx="1737214" cy="17372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AF27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>
              <a:solidFill>
                <a:schemeClr val="accent1"/>
              </a:solidFill>
            </a:rPr>
            <a:t>Preparing students for entry</a:t>
          </a:r>
        </a:p>
      </dsp:txBody>
      <dsp:txXfrm>
        <a:off x="1852767" y="768205"/>
        <a:ext cx="1228396" cy="1228396"/>
      </dsp:txXfrm>
    </dsp:sp>
    <dsp:sp modelId="{12A4D4A5-CD94-4C62-A278-400F222B8B34}">
      <dsp:nvSpPr>
        <dsp:cNvPr id="0" name=""/>
        <dsp:cNvSpPr/>
      </dsp:nvSpPr>
      <dsp:spPr>
        <a:xfrm rot="9000000">
          <a:off x="3164749" y="781190"/>
          <a:ext cx="42129" cy="372371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chemeClr val="bg1"/>
            </a:solidFill>
          </a:endParaRPr>
        </a:p>
      </dsp:txBody>
      <dsp:txXfrm rot="10800000">
        <a:off x="3176541" y="852504"/>
        <a:ext cx="29490" cy="2234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1D8103-FC98-4AE6-B1BD-39713BB5953E}">
      <dsp:nvSpPr>
        <dsp:cNvPr id="0" name=""/>
        <dsp:cNvSpPr/>
      </dsp:nvSpPr>
      <dsp:spPr>
        <a:xfrm>
          <a:off x="1326011" y="364162"/>
          <a:ext cx="5014703" cy="5014703"/>
        </a:xfrm>
        <a:prstGeom prst="pie">
          <a:avLst>
            <a:gd name="adj1" fmla="val 16200000"/>
            <a:gd name="adj2" fmla="val 19285716"/>
          </a:avLst>
        </a:prstGeom>
        <a:solidFill>
          <a:srgbClr val="EBB53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accent1"/>
              </a:solidFill>
            </a:rPr>
            <a:t>Wrap-around Supports</a:t>
          </a:r>
        </a:p>
      </dsp:txBody>
      <dsp:txXfrm>
        <a:off x="3960521" y="829814"/>
        <a:ext cx="1193977" cy="955181"/>
      </dsp:txXfrm>
    </dsp:sp>
    <dsp:sp modelId="{F6CA1FB7-03C6-4B2B-9459-2518EB2FDF7C}">
      <dsp:nvSpPr>
        <dsp:cNvPr id="0" name=""/>
        <dsp:cNvSpPr/>
      </dsp:nvSpPr>
      <dsp:spPr>
        <a:xfrm>
          <a:off x="1390486" y="444756"/>
          <a:ext cx="5014703" cy="5014703"/>
        </a:xfrm>
        <a:prstGeom prst="pie">
          <a:avLst>
            <a:gd name="adj1" fmla="val 19285716"/>
            <a:gd name="adj2" fmla="val 771428"/>
          </a:avLst>
        </a:prstGeom>
        <a:solidFill>
          <a:srgbClr val="EBB53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solidFill>
                <a:schemeClr val="accent1"/>
              </a:solidFill>
            </a:rPr>
            <a:t>Family Responsibilities</a:t>
          </a:r>
        </a:p>
      </dsp:txBody>
      <dsp:txXfrm>
        <a:off x="4796305" y="2262586"/>
        <a:ext cx="1373073" cy="835783"/>
      </dsp:txXfrm>
    </dsp:sp>
    <dsp:sp modelId="{60BFC60E-2104-498C-9F4D-1E18E2D273CE}">
      <dsp:nvSpPr>
        <dsp:cNvPr id="0" name=""/>
        <dsp:cNvSpPr/>
      </dsp:nvSpPr>
      <dsp:spPr>
        <a:xfrm>
          <a:off x="1367203" y="546244"/>
          <a:ext cx="5014703" cy="5014703"/>
        </a:xfrm>
        <a:prstGeom prst="pie">
          <a:avLst>
            <a:gd name="adj1" fmla="val 771428"/>
            <a:gd name="adj2" fmla="val 3857143"/>
          </a:avLst>
        </a:prstGeom>
        <a:solidFill>
          <a:srgbClr val="EBB53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solidFill>
                <a:schemeClr val="accent1"/>
              </a:solidFill>
            </a:rPr>
            <a:t>Mental Health</a:t>
          </a:r>
        </a:p>
      </dsp:txBody>
      <dsp:txXfrm>
        <a:off x="4587359" y="3516262"/>
        <a:ext cx="1193977" cy="925332"/>
      </dsp:txXfrm>
    </dsp:sp>
    <dsp:sp modelId="{83B0D750-7226-4EB0-B7B2-C7BD701ED57B}">
      <dsp:nvSpPr>
        <dsp:cNvPr id="0" name=""/>
        <dsp:cNvSpPr/>
      </dsp:nvSpPr>
      <dsp:spPr>
        <a:xfrm>
          <a:off x="1274073" y="591018"/>
          <a:ext cx="5014703" cy="5014703"/>
        </a:xfrm>
        <a:prstGeom prst="pie">
          <a:avLst>
            <a:gd name="adj1" fmla="val 3857226"/>
            <a:gd name="adj2" fmla="val 6942858"/>
          </a:avLst>
        </a:prstGeom>
        <a:solidFill>
          <a:srgbClr val="EBB53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solidFill>
                <a:schemeClr val="accent1"/>
              </a:solidFill>
            </a:rPr>
            <a:t>Disability &amp; Access Services</a:t>
          </a:r>
        </a:p>
      </dsp:txBody>
      <dsp:txXfrm>
        <a:off x="3199361" y="4531142"/>
        <a:ext cx="1164127" cy="835783"/>
      </dsp:txXfrm>
    </dsp:sp>
    <dsp:sp modelId="{777B6CE5-D111-403A-A7D2-6BF225751ACB}">
      <dsp:nvSpPr>
        <dsp:cNvPr id="0" name=""/>
        <dsp:cNvSpPr/>
      </dsp:nvSpPr>
      <dsp:spPr>
        <a:xfrm>
          <a:off x="1180943" y="546244"/>
          <a:ext cx="5014703" cy="5014703"/>
        </a:xfrm>
        <a:prstGeom prst="pie">
          <a:avLst>
            <a:gd name="adj1" fmla="val 6942858"/>
            <a:gd name="adj2" fmla="val 10028574"/>
          </a:avLst>
        </a:prstGeom>
        <a:solidFill>
          <a:srgbClr val="EBB53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solidFill>
                <a:schemeClr val="accent1"/>
              </a:solidFill>
            </a:rPr>
            <a:t>Advising</a:t>
          </a:r>
        </a:p>
      </dsp:txBody>
      <dsp:txXfrm>
        <a:off x="1781513" y="3516262"/>
        <a:ext cx="1193977" cy="925332"/>
      </dsp:txXfrm>
    </dsp:sp>
    <dsp:sp modelId="{EBE932B3-6A9F-4D92-8A8D-3BEB0D60C359}">
      <dsp:nvSpPr>
        <dsp:cNvPr id="0" name=""/>
        <dsp:cNvSpPr/>
      </dsp:nvSpPr>
      <dsp:spPr>
        <a:xfrm>
          <a:off x="1157660" y="444756"/>
          <a:ext cx="5014703" cy="5014703"/>
        </a:xfrm>
        <a:prstGeom prst="pie">
          <a:avLst>
            <a:gd name="adj1" fmla="val 10028574"/>
            <a:gd name="adj2" fmla="val 13114284"/>
          </a:avLst>
        </a:prstGeom>
        <a:solidFill>
          <a:srgbClr val="EBB53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solidFill>
                <a:schemeClr val="accent1"/>
              </a:solidFill>
            </a:rPr>
            <a:t>Facilitation of On Ramps &amp; Off Ramps</a:t>
          </a:r>
        </a:p>
      </dsp:txBody>
      <dsp:txXfrm>
        <a:off x="1393471" y="2262586"/>
        <a:ext cx="1373073" cy="835783"/>
      </dsp:txXfrm>
    </dsp:sp>
    <dsp:sp modelId="{DDD90066-0E56-4587-954C-B6688AC1AE06}">
      <dsp:nvSpPr>
        <dsp:cNvPr id="0" name=""/>
        <dsp:cNvSpPr/>
      </dsp:nvSpPr>
      <dsp:spPr>
        <a:xfrm>
          <a:off x="1222135" y="364162"/>
          <a:ext cx="5014703" cy="5014703"/>
        </a:xfrm>
        <a:prstGeom prst="pie">
          <a:avLst>
            <a:gd name="adj1" fmla="val 13114284"/>
            <a:gd name="adj2" fmla="val 16200000"/>
          </a:avLst>
        </a:prstGeom>
        <a:solidFill>
          <a:srgbClr val="EBB53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solidFill>
                <a:schemeClr val="accent1"/>
              </a:solidFill>
            </a:rPr>
            <a:t>Transfer Practices</a:t>
          </a:r>
        </a:p>
      </dsp:txBody>
      <dsp:txXfrm>
        <a:off x="2408351" y="829814"/>
        <a:ext cx="1193977" cy="955181"/>
      </dsp:txXfrm>
    </dsp:sp>
    <dsp:sp modelId="{8C05B96B-4295-416B-90D7-9D747D8AFB04}">
      <dsp:nvSpPr>
        <dsp:cNvPr id="0" name=""/>
        <dsp:cNvSpPr/>
      </dsp:nvSpPr>
      <dsp:spPr>
        <a:xfrm>
          <a:off x="1015327" y="53728"/>
          <a:ext cx="5635571" cy="5635571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solidFill>
          <a:srgbClr val="9C202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A04674-76BF-43C3-8D51-7C20268928BB}">
      <dsp:nvSpPr>
        <dsp:cNvPr id="0" name=""/>
        <dsp:cNvSpPr/>
      </dsp:nvSpPr>
      <dsp:spPr>
        <a:xfrm>
          <a:off x="1080207" y="134679"/>
          <a:ext cx="5635571" cy="5635571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solidFill>
          <a:srgbClr val="9C202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99FBB2-50D2-4C5E-B4AC-7B4AE4071EEE}">
      <dsp:nvSpPr>
        <dsp:cNvPr id="0" name=""/>
        <dsp:cNvSpPr/>
      </dsp:nvSpPr>
      <dsp:spPr>
        <a:xfrm>
          <a:off x="1056842" y="235931"/>
          <a:ext cx="5635571" cy="5635571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solidFill>
          <a:srgbClr val="AF272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4EB144-58C4-4911-8DA3-6AD6A757554F}">
      <dsp:nvSpPr>
        <dsp:cNvPr id="0" name=""/>
        <dsp:cNvSpPr/>
      </dsp:nvSpPr>
      <dsp:spPr>
        <a:xfrm>
          <a:off x="998917" y="269689"/>
          <a:ext cx="5635571" cy="5635571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solidFill>
          <a:srgbClr val="9C202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F2502E-CD2E-45EA-97DA-F9A12696E5C2}">
      <dsp:nvSpPr>
        <dsp:cNvPr id="0" name=""/>
        <dsp:cNvSpPr/>
      </dsp:nvSpPr>
      <dsp:spPr>
        <a:xfrm>
          <a:off x="870436" y="235931"/>
          <a:ext cx="5635571" cy="5635571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solidFill>
          <a:srgbClr val="AF272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DB7C96-300F-4673-AFD3-3B5D7F5684B5}">
      <dsp:nvSpPr>
        <dsp:cNvPr id="0" name=""/>
        <dsp:cNvSpPr/>
      </dsp:nvSpPr>
      <dsp:spPr>
        <a:xfrm>
          <a:off x="847071" y="134679"/>
          <a:ext cx="5635571" cy="5635571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solidFill>
          <a:srgbClr val="9C202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0EA51D-BABD-4507-ACAA-BEE2E8079138}">
      <dsp:nvSpPr>
        <dsp:cNvPr id="0" name=""/>
        <dsp:cNvSpPr/>
      </dsp:nvSpPr>
      <dsp:spPr>
        <a:xfrm>
          <a:off x="911951" y="53728"/>
          <a:ext cx="5635571" cy="5635571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solidFill>
          <a:srgbClr val="AF272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D0EA13C-D26B-414E-FB59-4F8FF48715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7466" cy="464503"/>
          </a:xfrm>
          <a:prstGeom prst="rect">
            <a:avLst/>
          </a:prstGeom>
        </p:spPr>
        <p:txBody>
          <a:bodyPr vert="horz" lIns="92930" tIns="46466" rIns="92930" bIns="4646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062B05-CE6B-019C-278C-DDD903F905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55953" y="0"/>
            <a:ext cx="3027466" cy="464503"/>
          </a:xfrm>
          <a:prstGeom prst="rect">
            <a:avLst/>
          </a:prstGeom>
        </p:spPr>
        <p:txBody>
          <a:bodyPr vert="horz" lIns="92930" tIns="46466" rIns="92930" bIns="4646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8BF06BD-DF43-4EDF-888E-28CCABB8A465}" type="datetimeFigureOut">
              <a:rPr lang="en-US"/>
              <a:pPr>
                <a:defRPr/>
              </a:pPr>
              <a:t>9/12/2023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793FF7-4095-180E-E2C0-0CB37923C2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17612"/>
            <a:ext cx="3027466" cy="464503"/>
          </a:xfrm>
          <a:prstGeom prst="rect">
            <a:avLst/>
          </a:prstGeom>
        </p:spPr>
        <p:txBody>
          <a:bodyPr vert="horz" lIns="92930" tIns="46466" rIns="92930" bIns="4646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986843-F73D-BE35-BA79-34B2545277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55953" y="8817612"/>
            <a:ext cx="3027466" cy="464503"/>
          </a:xfrm>
          <a:prstGeom prst="rect">
            <a:avLst/>
          </a:prstGeom>
        </p:spPr>
        <p:txBody>
          <a:bodyPr vert="horz" wrap="square" lIns="92930" tIns="46466" rIns="92930" bIns="4646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2DF7B41-0AF2-4410-8A1D-97164D1095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8A03C58-08A8-A25D-137A-1C3C83EA85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7466" cy="464503"/>
          </a:xfrm>
          <a:prstGeom prst="rect">
            <a:avLst/>
          </a:prstGeom>
        </p:spPr>
        <p:txBody>
          <a:bodyPr vert="horz" lIns="92930" tIns="46466" rIns="92930" bIns="4646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AB102F-9DEE-CB95-DA35-B5D0C776140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55953" y="0"/>
            <a:ext cx="3027466" cy="464503"/>
          </a:xfrm>
          <a:prstGeom prst="rect">
            <a:avLst/>
          </a:prstGeom>
        </p:spPr>
        <p:txBody>
          <a:bodyPr vert="horz" lIns="92930" tIns="46466" rIns="92930" bIns="4646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BB4FDB9-9652-4D01-8E89-18963420478A}" type="datetimeFigureOut">
              <a:rPr lang="en-US"/>
              <a:pPr>
                <a:defRPr/>
              </a:pPr>
              <a:t>9/12/2023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A04362B-4706-5134-9D57-2824CEDE9C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6" rIns="92930" bIns="4646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5B12958-433F-9B06-C4E9-ABD7C9FB80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9133" y="4410392"/>
            <a:ext cx="5586735" cy="4177348"/>
          </a:xfrm>
          <a:prstGeom prst="rect">
            <a:avLst/>
          </a:prstGeom>
        </p:spPr>
        <p:txBody>
          <a:bodyPr vert="horz" lIns="92930" tIns="46466" rIns="92930" bIns="4646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E08A91-E39A-D1B5-F7E8-D043F49CEE3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8817612"/>
            <a:ext cx="3027466" cy="464503"/>
          </a:xfrm>
          <a:prstGeom prst="rect">
            <a:avLst/>
          </a:prstGeom>
        </p:spPr>
        <p:txBody>
          <a:bodyPr vert="horz" lIns="92930" tIns="46466" rIns="92930" bIns="4646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8FEDE4-67FA-8402-3FDB-690FB72696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55953" y="8817612"/>
            <a:ext cx="3027466" cy="464503"/>
          </a:xfrm>
          <a:prstGeom prst="rect">
            <a:avLst/>
          </a:prstGeom>
        </p:spPr>
        <p:txBody>
          <a:bodyPr vert="horz" wrap="square" lIns="92930" tIns="46466" rIns="92930" bIns="4646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31A8AD3-8E42-4CDA-9820-CEB684576E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89E9FB54-F717-6AD9-D6B4-82474DD8A6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1CB39662-6744-F27B-ECC0-CD5D13C321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6BD3E8CC-A1F2-3123-DF8B-FD1BD285B7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8000" indent="-28189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7089" indent="-22488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192" indent="-22488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7712" indent="-22488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3814" indent="-224884" defTabSz="456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9917" indent="-224884" defTabSz="456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6020" indent="-224884" defTabSz="456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2123" indent="-224884" defTabSz="456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2F33E4-1809-419C-94D6-FF43A98BA2A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10B2A71B-4D84-8F6B-EEE7-AE4E3EE551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12E4A744-53B5-5F31-D393-7DCBDFE0E0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None/>
              <a:defRPr/>
            </a:pPr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3A033588-9917-66F8-A625-2ADB4E7B3D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8000" indent="-28189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7089" indent="-22488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192" indent="-22488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7712" indent="-22488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3814" indent="-224884" defTabSz="456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9917" indent="-224884" defTabSz="456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6020" indent="-224884" defTabSz="456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2123" indent="-224884" defTabSz="456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28EA6F2-D4FB-4A3B-81AA-7F3C55559CFC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0065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A8AD3-8E42-4CDA-9820-CEB684576E7C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4028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10B2A71B-4D84-8F6B-EEE7-AE4E3EE551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12E4A744-53B5-5F31-D393-7DCBDFE0E0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None/>
              <a:defRPr/>
            </a:pPr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3A033588-9917-66F8-A625-2ADB4E7B3D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8000" indent="-28189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7089" indent="-22488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192" indent="-22488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7712" indent="-22488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3814" indent="-224884" defTabSz="456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9917" indent="-224884" defTabSz="456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6020" indent="-224884" defTabSz="456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2123" indent="-224884" defTabSz="456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28EA6F2-D4FB-4A3B-81AA-7F3C55559CFC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5383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A8AD3-8E42-4CDA-9820-CEB684576E7C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410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10B2A71B-4D84-8F6B-EEE7-AE4E3EE551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12E4A744-53B5-5F31-D393-7DCBDFE0E0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None/>
              <a:defRPr/>
            </a:pPr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3A033588-9917-66F8-A625-2ADB4E7B3D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8000" indent="-28189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7089" indent="-22488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192" indent="-22488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7712" indent="-22488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3814" indent="-224884" defTabSz="456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9917" indent="-224884" defTabSz="456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6020" indent="-224884" defTabSz="456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2123" indent="-224884" defTabSz="456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28EA6F2-D4FB-4A3B-81AA-7F3C55559CFC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89498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A8AD3-8E42-4CDA-9820-CEB684576E7C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9517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FC308905-9073-35FC-ADC2-C48530607C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2045BCD3-CADE-7AE9-CF2A-0BE799834C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215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1A8AD3-8E42-4CDA-9820-CEB684576E7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16637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1A8AD3-8E42-4CDA-9820-CEB684576E7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3503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96C5186D-77CC-AFDA-8260-36100083B6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065EB9EC-3257-1B3E-1B24-291A05B149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88C7083A-394B-04E7-EEF0-38BDDBDFBB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8000" indent="-28189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7089" indent="-22488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192" indent="-22488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7712" indent="-22488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3814" indent="-224884" defTabSz="456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9917" indent="-224884" defTabSz="456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6020" indent="-224884" defTabSz="456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2123" indent="-224884" defTabSz="456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136F8FC-9B7E-4C4A-BE24-813B43E118D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79414EC8-D9F9-7F94-DFFF-73A1F23B7D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F66041B7-8625-845F-C20A-8ABA983DFC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3A94A2DA-E2B5-104A-93DE-8C85D557E7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9584" indent="-28348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74" indent="-2264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776" indent="-2264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0879" indent="-2264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6982" indent="-226468" defTabSz="456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3084" indent="-226468" defTabSz="456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9187" indent="-226468" defTabSz="456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5290" indent="-226468" defTabSz="456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E55C842-453D-42B4-9D8B-0040DF3C32F1}" type="slidenum">
              <a:rPr lang="en-US" altLang="en-US" smtClean="0"/>
              <a:pPr/>
              <a:t>20</a:t>
            </a:fld>
            <a:endParaRPr lang="en-US" alt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6E3EAAD-523C-E9B2-E275-9DCEB8C33B2A}"/>
              </a:ext>
            </a:extLst>
          </p:cNvPr>
          <p:cNvGraphicFramePr>
            <a:graphicFrameLocks noGrp="1"/>
          </p:cNvGraphicFramePr>
          <p:nvPr/>
        </p:nvGraphicFramePr>
        <p:xfrm>
          <a:off x="884198" y="6346082"/>
          <a:ext cx="4289701" cy="8053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1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17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17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7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48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8" marR="9488" marT="95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2013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8" marR="9488" marT="95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2014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8" marR="9488" marT="95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2015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8" marR="9488" marT="95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2016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8" marR="9488" marT="95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2017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8" marR="9488" marT="9512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8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Faculty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8" marR="9488" marT="95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17,240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8" marR="9488" marT="95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17,092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8" marR="9488" marT="95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17,203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8" marR="9488" marT="95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17,868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8" marR="9488" marT="95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18,264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8" marR="9488" marT="951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8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Non-Faculty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8" marR="9488" marT="95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21,516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8" marR="9488" marT="95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21,406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8" marR="9488" marT="95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20,931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8" marR="9488" marT="95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21,516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8" marR="9488" marT="95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21,639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8" marR="9488" marT="951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8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Total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8" marR="9488" marT="95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38,756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8" marR="9488" marT="95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38,498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8" marR="9488" marT="95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38,134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8" marR="9488" marT="95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39,384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8" marR="9488" marT="95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39,903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8" marR="9488" marT="951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DD0204CC-F495-2F4E-7505-0A58B1BB33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9B7654ED-2509-6A35-710A-62DE392A71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F5FA0CE4-9E39-22FB-CDE7-69794AB439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8000" indent="-28189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7089" indent="-22488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192" indent="-22488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7712" indent="-22488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3814" indent="-224884" defTabSz="456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9917" indent="-224884" defTabSz="456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6020" indent="-224884" defTabSz="456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2123" indent="-224884" defTabSz="456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DFC529A-82A6-48DA-AA4F-55CF08E3FB6D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A8AD3-8E42-4CDA-9820-CEB684576E7C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15811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8066CA93-D959-4C31-C60B-E522F25D48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4D547348-417A-82D5-72C1-A809E1E11F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5EE72A3-8760-1F1F-E33B-2ED78AFA2D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033D25C-990C-CC9E-44E2-837FC2A107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7D965067-C480-053E-DC27-A41FF0B0BF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766F7BA7-B02A-5D6D-8FC5-1DE968F68C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660283C1-2FE2-6690-0D0A-1404CB2955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4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751" indent="-281897" defTabSz="92804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424" indent="-224884" defTabSz="92804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4278" indent="-224884" defTabSz="92804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1964" indent="-224884" defTabSz="92804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8067" indent="-224884" defTabSz="9280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4170" indent="-224884" defTabSz="9280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0273" indent="-224884" defTabSz="9280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375" indent="-224884" defTabSz="9280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C341A57-843E-4465-A5A9-B129256AD692}" type="slidenum">
              <a:rPr lang="en-US" altLang="en-US">
                <a:latin typeface="Arial" panose="020B0604020202020204" pitchFamily="34" charset="0"/>
              </a:rPr>
              <a:pPr/>
              <a:t>25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87D174F8-331A-D54C-50A8-50EC4B5BCB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8563E5AD-F6C9-6B4A-4DC1-5A30B8C7D5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C2179639-3F5D-D828-05B4-7D957AAE42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9584" indent="-28348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7089" indent="-2264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192" indent="-2264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7712" indent="-2264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3814" indent="-226468" defTabSz="456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9917" indent="-226468" defTabSz="456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6020" indent="-226468" defTabSz="456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2123" indent="-226468" defTabSz="456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BF0BD3-98D2-4C83-AB32-34F806BD7C1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0454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988112C-F619-C103-B0D9-6F933C66B0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F47BA37-076A-BBC0-04E9-AD85FB1A24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8919C64C-664A-7D9A-E5D3-D281BEBFA7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BC1E15E8-773A-BA67-0706-B3EBE9336C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8919C64C-664A-7D9A-E5D3-D281BEBFA7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BC1E15E8-773A-BA67-0706-B3EBE9336C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447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A8AD3-8E42-4CDA-9820-CEB684576E7C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24854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595AF51E-4277-799D-BD17-D8C076D0F7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1B16A62D-5CB0-3BA8-A88E-A3426CF099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51C3E03B-C150-7E38-02F4-0638267F2A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167" indent="-28506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0257" indent="-22805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6360" indent="-22805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2462" indent="-22805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8565" indent="-228051" defTabSz="456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4668" indent="-228051" defTabSz="456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0770" indent="-228051" defTabSz="456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6873" indent="-228051" defTabSz="456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D23C0F6-D060-4957-9479-A28A97904DB8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10B2A71B-4D84-8F6B-EEE7-AE4E3EE551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12E4A744-53B5-5F31-D393-7DCBDFE0E0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None/>
              <a:defRPr/>
            </a:pPr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3A033588-9917-66F8-A625-2ADB4E7B3D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8000" indent="-28189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7089" indent="-22488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192" indent="-22488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7712" indent="-22488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3814" indent="-224884" defTabSz="456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9917" indent="-224884" defTabSz="456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6020" indent="-224884" defTabSz="456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2123" indent="-224884" defTabSz="456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28EA6F2-D4FB-4A3B-81AA-7F3C55559CFC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3082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B4BFC6AB-E09C-E582-ADF9-A4E1127008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10CD7838-F5BF-319B-02E3-9D501E41C7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+mj-lt"/>
              <a:buNone/>
              <a:defRPr/>
            </a:pPr>
            <a:endParaRPr lang="en-US" altLang="en-US" dirty="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A32C50D7-E96B-D1D2-B483-D106588692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8000" indent="-28189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7089" indent="-22488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192" indent="-22488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7712" indent="-22488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3814" indent="-224884" defTabSz="456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9917" indent="-224884" defTabSz="456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6020" indent="-224884" defTabSz="456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2123" indent="-224884" defTabSz="456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CD7C16A-EA5E-467E-AFE0-156E2F0AC03F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CD06B-D3FE-2641-8700-B8C1563788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B8AB1D-7331-C543-810A-F8BFAE9BD67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USM and Maryland Higher Education - DBM meeting June 28 2023</a:t>
            </a:r>
          </a:p>
        </p:txBody>
      </p:sp>
    </p:spTree>
    <p:extLst>
      <p:ext uri="{BB962C8B-B14F-4D97-AF65-F5344CB8AC3E}">
        <p14:creationId xmlns:p14="http://schemas.microsoft.com/office/powerpoint/2010/main" val="2979013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10B2A71B-4D84-8F6B-EEE7-AE4E3EE551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12E4A744-53B5-5F31-D393-7DCBDFE0E0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None/>
              <a:defRPr/>
            </a:pPr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3A033588-9917-66F8-A625-2ADB4E7B3D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8000" indent="-28189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7089" indent="-22488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3192" indent="-22488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7712" indent="-22488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3814" indent="-224884" defTabSz="456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9917" indent="-224884" defTabSz="456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6020" indent="-224884" defTabSz="456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2123" indent="-224884" defTabSz="456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28EA6F2-D4FB-4A3B-81AA-7F3C55559CFC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2217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12/3/2018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CD06B-D3FE-2641-8700-B8C156378861}" type="slidenum">
              <a:rPr lang="en-US" smtClean="0"/>
              <a:t>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C323E0F-7CF5-AB1E-3696-4288A9BB8B9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USM and Maryland Higher Education - DBM meeting June 28 2023</a:t>
            </a:r>
          </a:p>
        </p:txBody>
      </p:sp>
    </p:spTree>
    <p:extLst>
      <p:ext uri="{BB962C8B-B14F-4D97-AF65-F5344CB8AC3E}">
        <p14:creationId xmlns:p14="http://schemas.microsoft.com/office/powerpoint/2010/main" val="3977053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A8AD3-8E42-4CDA-9820-CEB684576E7C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907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tion 1">
    <p:bg>
      <p:bgPr>
        <a:solidFill>
          <a:srgbClr val="9C20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C6A499D9-5432-7A35-8E26-76871D37A0B5}"/>
              </a:ext>
            </a:extLst>
          </p:cNvPr>
          <p:cNvSpPr/>
          <p:nvPr userDrawn="1"/>
        </p:nvSpPr>
        <p:spPr>
          <a:xfrm>
            <a:off x="5826125" y="0"/>
            <a:ext cx="3317875" cy="6864350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8" descr="USM-Logo-RGB.eps">
            <a:extLst>
              <a:ext uri="{FF2B5EF4-FFF2-40B4-BE49-F238E27FC236}">
                <a16:creationId xmlns:a16="http://schemas.microsoft.com/office/drawing/2014/main" id="{913E4849-CB95-22CF-58A1-C989C35013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5" y="5530850"/>
            <a:ext cx="24542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9BACD3F-1DDC-853B-3A5B-E3B749A06A99}"/>
              </a:ext>
            </a:extLst>
          </p:cNvPr>
          <p:cNvCxnSpPr/>
          <p:nvPr userDrawn="1"/>
        </p:nvCxnSpPr>
        <p:spPr>
          <a:xfrm flipV="1">
            <a:off x="0" y="3570288"/>
            <a:ext cx="5103813" cy="4762"/>
          </a:xfrm>
          <a:prstGeom prst="line">
            <a:avLst/>
          </a:prstGeom>
          <a:ln w="15875">
            <a:solidFill>
              <a:srgbClr val="ACACA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683402" y="2569953"/>
            <a:ext cx="5060276" cy="1000585"/>
          </a:xfrm>
        </p:spPr>
        <p:txBody>
          <a:bodyPr anchor="b">
            <a:noAutofit/>
          </a:bodyPr>
          <a:lstStyle>
            <a:lvl1pPr algn="l">
              <a:defRPr sz="4000" b="1" i="0" cap="none" spc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683401" y="3669559"/>
            <a:ext cx="5552595" cy="42628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>
              <a:buNone/>
              <a:defRPr sz="1400" b="0" i="0" cap="none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5">
            <a:extLst>
              <a:ext uri="{FF2B5EF4-FFF2-40B4-BE49-F238E27FC236}">
                <a16:creationId xmlns:a16="http://schemas.microsoft.com/office/drawing/2014/main" id="{784E7B0A-49BD-A5DC-0945-45B7353CAD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2625" y="44799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626E25-29C4-5657-7F4A-9FDA5D3F9A6B}"/>
              </a:ext>
            </a:extLst>
          </p:cNvPr>
          <p:cNvSpPr txBox="1"/>
          <p:nvPr userDrawn="1"/>
        </p:nvSpPr>
        <p:spPr>
          <a:xfrm>
            <a:off x="6235996" y="331694"/>
            <a:ext cx="1993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323743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97B086-07A8-0C75-EEFF-774A0FB21F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D50AFF-7D12-4843-1CB5-9559F19193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47E6D1-0296-338B-F2B5-2C62578992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5993A-6528-435B-A727-78A6EDCCAD9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72AAD4E-4518-CEB6-E7CB-35360BBEE0C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29500" y="6515100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5482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tion 1">
    <p:bg>
      <p:bgPr>
        <a:solidFill>
          <a:srgbClr val="9C20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 9"/>
          <p:cNvSpPr/>
          <p:nvPr userDrawn="1"/>
        </p:nvSpPr>
        <p:spPr>
          <a:xfrm>
            <a:off x="5825614" y="0"/>
            <a:ext cx="3318386" cy="6864723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USM-Logo-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966" y="5530422"/>
            <a:ext cx="2454816" cy="508223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683402" y="2569953"/>
            <a:ext cx="5060276" cy="1000585"/>
          </a:xfrm>
        </p:spPr>
        <p:txBody>
          <a:bodyPr anchor="b" anchorCtr="0">
            <a:noAutofit/>
          </a:bodyPr>
          <a:lstStyle>
            <a:lvl1pPr algn="l">
              <a:defRPr sz="4000" b="1" i="0" cap="none" spc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Add Master Title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401" y="3669559"/>
            <a:ext cx="5552595" cy="42628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>
              <a:buNone/>
              <a:defRPr sz="1400" b="0" i="0" cap="none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0" y="3570538"/>
            <a:ext cx="5104581" cy="4632"/>
          </a:xfrm>
          <a:prstGeom prst="line">
            <a:avLst/>
          </a:prstGeom>
          <a:ln w="15875">
            <a:solidFill>
              <a:srgbClr val="ACACA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683402" y="44800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81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402" y="2569953"/>
            <a:ext cx="5060276" cy="1000585"/>
          </a:xfrm>
        </p:spPr>
        <p:txBody>
          <a:bodyPr anchor="b" anchorCtr="0">
            <a:noAutofit/>
          </a:bodyPr>
          <a:lstStyle>
            <a:lvl1pPr algn="l">
              <a:defRPr sz="4000" b="1" i="0" cap="none" spc="0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401" y="3669559"/>
            <a:ext cx="5552595" cy="426280"/>
          </a:xfrm>
        </p:spPr>
        <p:txBody>
          <a:bodyPr>
            <a:normAutofit/>
          </a:bodyPr>
          <a:lstStyle>
            <a:lvl1pPr marL="0" indent="0" algn="l">
              <a:buNone/>
              <a:defRPr sz="1400" b="0" i="0" cap="none" baseline="0">
                <a:solidFill>
                  <a:srgbClr val="9C202B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-19560" y="2465439"/>
            <a:ext cx="144973" cy="1139037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57355"/>
          </a:xfrm>
          <a:prstGeom prst="rect">
            <a:avLst/>
          </a:prstGeom>
          <a:solidFill>
            <a:srgbClr val="B923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40000"/>
              </a:solidFill>
            </a:endParaRPr>
          </a:p>
        </p:txBody>
      </p:sp>
      <p:pic>
        <p:nvPicPr>
          <p:cNvPr id="10" name="Picture 9" descr="USM-Logo-RG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966" y="5530422"/>
            <a:ext cx="2454816" cy="508223"/>
          </a:xfrm>
          <a:prstGeom prst="rect">
            <a:avLst/>
          </a:prstGeom>
        </p:spPr>
      </p:pic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683402" y="44800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19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w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 cap="none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756218"/>
            <a:ext cx="8229600" cy="4626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="0" i="0">
                <a:latin typeface="Arial"/>
                <a:cs typeface="Arial"/>
              </a:defRPr>
            </a:lvl1pPr>
            <a:lvl2pPr>
              <a:defRPr b="0" i="0">
                <a:latin typeface="Arial"/>
                <a:cs typeface="Arial"/>
              </a:defRPr>
            </a:lvl2pPr>
            <a:lvl3pPr>
              <a:defRPr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51A18-D227-B342-A883-A0D83C85A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45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 w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3422"/>
            <a:ext cx="3795252" cy="4427009"/>
          </a:xfrm>
        </p:spPr>
        <p:txBody>
          <a:bodyPr/>
          <a:lstStyle>
            <a:lvl1pPr>
              <a:defRPr b="0" i="0">
                <a:latin typeface="Arial"/>
                <a:cs typeface="Arial"/>
              </a:defRPr>
            </a:lvl1pPr>
            <a:lvl2pPr>
              <a:defRPr b="0" i="0">
                <a:latin typeface="Arial"/>
                <a:cs typeface="Arial"/>
              </a:defRPr>
            </a:lvl2pPr>
            <a:lvl3pPr>
              <a:defRPr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582454" y="1753422"/>
            <a:ext cx="3795252" cy="4427009"/>
          </a:xfrm>
        </p:spPr>
        <p:txBody>
          <a:bodyPr/>
          <a:lstStyle>
            <a:lvl1pPr>
              <a:defRPr b="0" i="0">
                <a:latin typeface="Arial"/>
                <a:cs typeface="Arial"/>
              </a:defRPr>
            </a:lvl1pPr>
            <a:lvl2pPr>
              <a:defRPr b="0" i="0">
                <a:latin typeface="Arial"/>
                <a:cs typeface="Arial"/>
              </a:defRPr>
            </a:lvl2pPr>
            <a:lvl3pPr>
              <a:defRPr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621415"/>
            <a:ext cx="5081639" cy="10037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b="1" i="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951A18-D227-B342-A883-A0D83C85A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33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5587" y="2771153"/>
            <a:ext cx="7772400" cy="1362075"/>
          </a:xfrm>
        </p:spPr>
        <p:txBody>
          <a:bodyPr anchor="b" anchorCtr="0">
            <a:normAutofit/>
          </a:bodyPr>
          <a:lstStyle>
            <a:lvl1pPr algn="l">
              <a:defRPr sz="3600" b="1" i="0" cap="none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USM-Logo-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64" y="4487039"/>
            <a:ext cx="2220757" cy="459767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-46543" y="4308795"/>
            <a:ext cx="8351110" cy="0"/>
          </a:xfrm>
          <a:prstGeom prst="line">
            <a:avLst/>
          </a:prstGeom>
          <a:ln w="25400">
            <a:solidFill>
              <a:srgbClr val="ACACA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22451" y="4799213"/>
            <a:ext cx="2972261" cy="1500187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1600" b="0" i="0" cap="none">
                <a:solidFill>
                  <a:srgbClr val="9C202B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Contact Info</a:t>
            </a:r>
          </a:p>
        </p:txBody>
      </p:sp>
    </p:spTree>
    <p:extLst>
      <p:ext uri="{BB962C8B-B14F-4D97-AF65-F5344CB8AC3E}">
        <p14:creationId xmlns:p14="http://schemas.microsoft.com/office/powerpoint/2010/main" val="881074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">
    <p:bg>
      <p:bgPr>
        <a:solidFill>
          <a:srgbClr val="9C20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22027" y="3179098"/>
            <a:ext cx="5771328" cy="1635168"/>
          </a:xfrm>
        </p:spPr>
        <p:txBody>
          <a:bodyPr anchor="b" anchorCtr="0">
            <a:normAutofit/>
          </a:bodyPr>
          <a:lstStyle>
            <a:lvl1pPr algn="l">
              <a:defRPr sz="3600" b="1" i="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Optional Transition Slide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343150" y="4947139"/>
            <a:ext cx="6800850" cy="0"/>
          </a:xfrm>
          <a:prstGeom prst="line">
            <a:avLst/>
          </a:prstGeom>
          <a:ln w="25400">
            <a:solidFill>
              <a:srgbClr val="ACACA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USM-Logo-REV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359" y="5122082"/>
            <a:ext cx="2433091" cy="49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998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/Contact Inf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22451" y="4799213"/>
            <a:ext cx="2972261" cy="1500187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1600" b="0" i="0" cap="none">
                <a:solidFill>
                  <a:srgbClr val="9C202B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Contact Info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22313" y="3979636"/>
            <a:ext cx="1182417" cy="0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USM-Logo-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64" y="3348136"/>
            <a:ext cx="2220757" cy="459767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46543" y="3169892"/>
            <a:ext cx="8351110" cy="0"/>
          </a:xfrm>
          <a:prstGeom prst="line">
            <a:avLst/>
          </a:prstGeom>
          <a:ln w="25400">
            <a:solidFill>
              <a:srgbClr val="ACACA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466618" y="2057401"/>
            <a:ext cx="7841640" cy="5973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50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49035ECF-3BF3-42F9-8179-449967F783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87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40B1B-EA7D-16EB-728A-EEB4DD619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A3FFC-1E3D-50F5-8345-953C609BE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15831-54FD-EE2D-6E6F-FE3107170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6D5AE-EB91-FA74-3470-AE6DA3A4D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980BF-D8BC-7709-12E6-36681414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5374-1C74-4514-A70D-95D8AF59A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57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F51DDA0A-8C29-2E4A-382E-9035762727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9050" y="2465388"/>
            <a:ext cx="14446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5C3CE02-9EB2-3B34-B3CB-572F9FFF1B37}"/>
              </a:ext>
            </a:extLst>
          </p:cNvPr>
          <p:cNvSpPr/>
          <p:nvPr userDrawn="1"/>
        </p:nvSpPr>
        <p:spPr>
          <a:xfrm>
            <a:off x="0" y="0"/>
            <a:ext cx="9144000" cy="57150"/>
          </a:xfrm>
          <a:prstGeom prst="rect">
            <a:avLst/>
          </a:prstGeom>
          <a:solidFill>
            <a:srgbClr val="B923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A40000"/>
              </a:solidFill>
            </a:endParaRPr>
          </a:p>
        </p:txBody>
      </p:sp>
      <p:pic>
        <p:nvPicPr>
          <p:cNvPr id="6" name="Picture 9" descr="USM-Logo-RGB.eps">
            <a:extLst>
              <a:ext uri="{FF2B5EF4-FFF2-40B4-BE49-F238E27FC236}">
                <a16:creationId xmlns:a16="http://schemas.microsoft.com/office/drawing/2014/main" id="{84BAA737-A150-B36D-A9C3-E5FB9252EE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5" y="5530850"/>
            <a:ext cx="24542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402" y="2569953"/>
            <a:ext cx="5060276" cy="1000585"/>
          </a:xfrm>
        </p:spPr>
        <p:txBody>
          <a:bodyPr anchor="b">
            <a:noAutofit/>
          </a:bodyPr>
          <a:lstStyle>
            <a:lvl1pPr algn="l">
              <a:defRPr sz="4000" b="1" i="0" cap="none" spc="0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401" y="3669559"/>
            <a:ext cx="5552595" cy="426280"/>
          </a:xfrm>
        </p:spPr>
        <p:txBody>
          <a:bodyPr>
            <a:normAutofit/>
          </a:bodyPr>
          <a:lstStyle>
            <a:lvl1pPr marL="0" indent="0" algn="l">
              <a:buNone/>
              <a:defRPr sz="1400" b="0" i="0" cap="none" baseline="0">
                <a:solidFill>
                  <a:srgbClr val="9C202B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60A01ECA-AE18-DCFC-0D53-FA55253D16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2625" y="44799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63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1F5A7-02BD-7752-7A69-102324AB77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220653-A808-D73C-7F6A-8D2C04119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CF89D-DF46-EBA4-C2F8-743A3EA89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DC0F-55E2-4B3D-B039-DF4496BF61DE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AF037-1864-FBC2-C674-43865CB38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DE7D50-DEC4-A8E3-E142-29140E471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747A-472B-4AEF-BA6E-A6D8C5102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614E9-3BFF-2817-E9EB-BD80093CE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E4370-A463-E412-F405-FDA1FCE51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795CD-6164-04D9-3974-475641911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DC0F-55E2-4B3D-B039-DF4496BF61DE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F2451-D45F-89CE-69D5-0CB75FDEC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A2453-59FB-E1F2-8A03-94A07D065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747A-472B-4AEF-BA6E-A6D8C5102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138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FE840-BCC7-B94E-23F3-F97374271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8FEE7-9318-882C-6FD8-3E073616E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8ADE4-668F-62DE-D4E3-04CC3B990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DC0F-55E2-4B3D-B039-DF4496BF61DE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C696C-3C47-2AEF-C097-156FF9EF0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30B2F-C6DA-7F83-5FEF-FA097E258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747A-472B-4AEF-BA6E-A6D8C5102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373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6AE4F-00D0-364E-278E-4F7D16DE1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5ED77-A864-C043-D64A-BA5B8D16E8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CC3271-4FC4-25B2-7875-3BDDDF2198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D89CAF-2A2D-F599-2A3F-97FF6B7F7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DC0F-55E2-4B3D-B039-DF4496BF61DE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94177D-90B5-3BF9-814A-3B195D2F8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E43C8D-17B0-FEB7-A061-407675BD9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747A-472B-4AEF-BA6E-A6D8C5102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47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98FCA-E188-EDD6-5A2D-5EB6D216C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CA0FB7-0216-8806-A12E-B744B3F92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DE9A06-4182-A9DA-866B-8D14B6E4C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B99762-672C-03E1-2A70-105DBB1DDB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217C22-EF1B-726F-752A-E820DB05A1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EBE834-D32A-7C32-F212-A1BC36D3F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DC0F-55E2-4B3D-B039-DF4496BF61DE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AD64C9-4718-4C35-126E-3653483CD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60A4C8-CEE7-535D-A7D2-76FA6FE54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747A-472B-4AEF-BA6E-A6D8C5102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8643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7E804-BFDF-85C6-F9E1-98FE47B59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69F09D-6E30-42B9-27B8-6B9D8BE4D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DC0F-55E2-4B3D-B039-DF4496BF61DE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EC12F6-406F-19D5-D83A-7DB7E2A79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4D6E4B-6F03-4930-FB4A-FCA3D1E03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747A-472B-4AEF-BA6E-A6D8C5102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491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8025C9-5186-E202-B8CA-E3BB9A2B2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DC0F-55E2-4B3D-B039-DF4496BF61DE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9BD267-C9EE-7BEE-D638-070071D8F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350A97-4796-B690-48FF-4F27C3792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747A-472B-4AEF-BA6E-A6D8C5102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80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CE67C-9C16-523D-3B38-575E3B632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05ED9-7AC4-8066-694C-F5B254E7B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16B454-C280-CD4A-B7F5-2A370C872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EEA7DD-BCA9-3763-D1CA-F93F40097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DC0F-55E2-4B3D-B039-DF4496BF61DE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F2BD70-1401-2C57-9887-2705C4344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94BBE0-4B76-C9AF-8912-DCD640AD5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747A-472B-4AEF-BA6E-A6D8C5102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909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9FDAE-6089-14C2-D011-452AFD07E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24314E-B5EC-C6E5-F913-288C3D2179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AB9802-BFD8-B2BE-2587-EE5254A86B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EA50C6-573B-D0BF-1DC9-4168DF39F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DC0F-55E2-4B3D-B039-DF4496BF61DE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FD1E0E-F99E-F8E0-95BC-51ABEF0B4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3B7BB8-3570-613C-FB18-A2E81E38C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747A-472B-4AEF-BA6E-A6D8C5102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6276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73657-1F62-916E-849D-558BEFF00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CA6465-78E8-9DE1-6041-7498BCE8B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E72DE-697B-51A5-F1AF-F76FE9DDB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DC0F-55E2-4B3D-B039-DF4496BF61DE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F5A19-F9C8-44C4-1946-D023412F9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5074C-D362-4E1B-BBF0-5C492992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747A-472B-4AEF-BA6E-A6D8C5102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94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w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none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756218"/>
            <a:ext cx="8229600" cy="462655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="0" i="0">
                <a:latin typeface="Arial"/>
                <a:cs typeface="Arial"/>
              </a:defRPr>
            </a:lvl1pPr>
            <a:lvl2pPr>
              <a:defRPr b="0" i="0">
                <a:latin typeface="Arial"/>
                <a:cs typeface="Arial"/>
              </a:defRPr>
            </a:lvl2pPr>
            <a:lvl3pPr>
              <a:defRPr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EA7E0F6-DC63-F03D-B3AE-D0ABA937E5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224B7-1215-40D1-9B06-2D246B63E5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1707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60F631-C6EA-019D-784C-BCAC011815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748F3C-5BCC-85A1-C61A-106CAAD774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59C13-2A75-0CEC-0562-67AF1024C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DC0F-55E2-4B3D-B039-DF4496BF61DE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67715-715C-0733-24E4-B325BC85B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74B57-9D66-CF35-739B-3F4B1EB2A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747A-472B-4AEF-BA6E-A6D8C5102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763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1F5A7-02BD-7752-7A69-102324AB77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220653-A808-D73C-7F6A-8D2C04119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CF89D-DF46-EBA4-C2F8-743A3EA89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DC0F-55E2-4B3D-B039-DF4496BF61DE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AF037-1864-FBC2-C674-43865CB38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DE7D50-DEC4-A8E3-E142-29140E471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747A-472B-4AEF-BA6E-A6D8C5102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12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614E9-3BFF-2817-E9EB-BD80093CE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E4370-A463-E412-F405-FDA1FCE51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795CD-6164-04D9-3974-475641911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DC0F-55E2-4B3D-B039-DF4496BF61DE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F2451-D45F-89CE-69D5-0CB75FDEC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A2453-59FB-E1F2-8A03-94A07D065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747A-472B-4AEF-BA6E-A6D8C5102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887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FE840-BCC7-B94E-23F3-F97374271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8FEE7-9318-882C-6FD8-3E073616E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8ADE4-668F-62DE-D4E3-04CC3B990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DC0F-55E2-4B3D-B039-DF4496BF61DE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C696C-3C47-2AEF-C097-156FF9EF0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30B2F-C6DA-7F83-5FEF-FA097E258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747A-472B-4AEF-BA6E-A6D8C5102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406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6AE4F-00D0-364E-278E-4F7D16DE1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5ED77-A864-C043-D64A-BA5B8D16E8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CC3271-4FC4-25B2-7875-3BDDDF2198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D89CAF-2A2D-F599-2A3F-97FF6B7F7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DC0F-55E2-4B3D-B039-DF4496BF61DE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94177D-90B5-3BF9-814A-3B195D2F8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E43C8D-17B0-FEB7-A061-407675BD9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747A-472B-4AEF-BA6E-A6D8C5102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35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98FCA-E188-EDD6-5A2D-5EB6D216C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CA0FB7-0216-8806-A12E-B744B3F92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DE9A06-4182-A9DA-866B-8D14B6E4C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B99762-672C-03E1-2A70-105DBB1DDB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217C22-EF1B-726F-752A-E820DB05A1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EBE834-D32A-7C32-F212-A1BC36D3F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DC0F-55E2-4B3D-B039-DF4496BF61DE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AD64C9-4718-4C35-126E-3653483CD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60A4C8-CEE7-535D-A7D2-76FA6FE54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747A-472B-4AEF-BA6E-A6D8C5102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128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7E804-BFDF-85C6-F9E1-98FE47B59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69F09D-6E30-42B9-27B8-6B9D8BE4D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DC0F-55E2-4B3D-B039-DF4496BF61DE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EC12F6-406F-19D5-D83A-7DB7E2A79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4D6E4B-6F03-4930-FB4A-FCA3D1E03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747A-472B-4AEF-BA6E-A6D8C5102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914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8025C9-5186-E202-B8CA-E3BB9A2B2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DC0F-55E2-4B3D-B039-DF4496BF61DE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9BD267-C9EE-7BEE-D638-070071D8F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350A97-4796-B690-48FF-4F27C3792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747A-472B-4AEF-BA6E-A6D8C5102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613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CE67C-9C16-523D-3B38-575E3B632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05ED9-7AC4-8066-694C-F5B254E7B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16B454-C280-CD4A-B7F5-2A370C872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EEA7DD-BCA9-3763-D1CA-F93F40097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DC0F-55E2-4B3D-B039-DF4496BF61DE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F2BD70-1401-2C57-9887-2705C4344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94BBE0-4B76-C9AF-8912-DCD640AD5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747A-472B-4AEF-BA6E-A6D8C5102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822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9FDAE-6089-14C2-D011-452AFD07E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24314E-B5EC-C6E5-F913-288C3D2179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AB9802-BFD8-B2BE-2587-EE5254A86B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EA50C6-573B-D0BF-1DC9-4168DF39F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DC0F-55E2-4B3D-B039-DF4496BF61DE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FD1E0E-F99E-F8E0-95BC-51ABEF0B4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3B7BB8-3570-613C-FB18-A2E81E38C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747A-472B-4AEF-BA6E-A6D8C5102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1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 w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3422"/>
            <a:ext cx="3795252" cy="4427009"/>
          </a:xfrm>
        </p:spPr>
        <p:txBody>
          <a:bodyPr/>
          <a:lstStyle>
            <a:lvl1pPr>
              <a:defRPr b="0" i="0">
                <a:latin typeface="Arial"/>
                <a:cs typeface="Arial"/>
              </a:defRPr>
            </a:lvl1pPr>
            <a:lvl2pPr>
              <a:defRPr b="0" i="0">
                <a:latin typeface="Arial"/>
                <a:cs typeface="Arial"/>
              </a:defRPr>
            </a:lvl2pPr>
            <a:lvl3pPr>
              <a:defRPr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582454" y="1753422"/>
            <a:ext cx="3795252" cy="4427009"/>
          </a:xfrm>
        </p:spPr>
        <p:txBody>
          <a:bodyPr/>
          <a:lstStyle>
            <a:lvl1pPr>
              <a:defRPr b="0" i="0">
                <a:latin typeface="Arial"/>
                <a:cs typeface="Arial"/>
              </a:defRPr>
            </a:lvl1pPr>
            <a:lvl2pPr>
              <a:defRPr b="0" i="0">
                <a:latin typeface="Arial"/>
                <a:cs typeface="Arial"/>
              </a:defRPr>
            </a:lvl2pPr>
            <a:lvl3pPr>
              <a:defRPr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621415"/>
            <a:ext cx="5081639" cy="100370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="1" i="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2B5F700-45A5-6D0A-F234-12A2F07FAC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ACA41-FC79-4FEB-988E-810698C212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01610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73657-1F62-916E-849D-558BEFF00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CA6465-78E8-9DE1-6041-7498BCE8B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E72DE-697B-51A5-F1AF-F76FE9DDB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DC0F-55E2-4B3D-B039-DF4496BF61DE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F5A19-F9C8-44C4-1946-D023412F9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5074C-D362-4E1B-BBF0-5C492992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747A-472B-4AEF-BA6E-A6D8C5102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346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60F631-C6EA-019D-784C-BCAC011815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748F3C-5BCC-85A1-C61A-106CAAD774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59C13-2A75-0CEC-0562-67AF1024C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DC0F-55E2-4B3D-B039-DF4496BF61DE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67715-715C-0733-24E4-B325BC85B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74B57-9D66-CF35-739B-3F4B1EB2A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747A-472B-4AEF-BA6E-A6D8C5102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816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- Option 1">
    <p:bg>
      <p:bgPr>
        <a:solidFill>
          <a:srgbClr val="9C20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C6A499D9-5432-7A35-8E26-76871D37A0B5}"/>
              </a:ext>
            </a:extLst>
          </p:cNvPr>
          <p:cNvSpPr/>
          <p:nvPr userDrawn="1"/>
        </p:nvSpPr>
        <p:spPr>
          <a:xfrm>
            <a:off x="5826126" y="0"/>
            <a:ext cx="3317875" cy="6864350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3" name="Picture 8" descr="USM-Logo-RGB.eps">
            <a:extLst>
              <a:ext uri="{FF2B5EF4-FFF2-40B4-BE49-F238E27FC236}">
                <a16:creationId xmlns:a16="http://schemas.microsoft.com/office/drawing/2014/main" id="{913E4849-CB95-22CF-58A1-C989C35013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6" y="5530850"/>
            <a:ext cx="24542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9BACD3F-1DDC-853B-3A5B-E3B749A06A99}"/>
              </a:ext>
            </a:extLst>
          </p:cNvPr>
          <p:cNvCxnSpPr/>
          <p:nvPr userDrawn="1"/>
        </p:nvCxnSpPr>
        <p:spPr>
          <a:xfrm flipV="1">
            <a:off x="1" y="3570288"/>
            <a:ext cx="5103813" cy="4762"/>
          </a:xfrm>
          <a:prstGeom prst="line">
            <a:avLst/>
          </a:prstGeom>
          <a:ln w="15875">
            <a:solidFill>
              <a:srgbClr val="ACACA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683403" y="2569955"/>
            <a:ext cx="5060276" cy="1000585"/>
          </a:xfrm>
        </p:spPr>
        <p:txBody>
          <a:bodyPr anchor="b">
            <a:noAutofit/>
          </a:bodyPr>
          <a:lstStyle>
            <a:lvl1pPr algn="l">
              <a:defRPr sz="3000" b="1" i="0" cap="none" spc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683402" y="3669559"/>
            <a:ext cx="5552595" cy="42628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>
              <a:buNone/>
              <a:defRPr sz="1050" b="0" i="0" cap="none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5">
            <a:extLst>
              <a:ext uri="{FF2B5EF4-FFF2-40B4-BE49-F238E27FC236}">
                <a16:creationId xmlns:a16="http://schemas.microsoft.com/office/drawing/2014/main" id="{784E7B0A-49BD-A5DC-0945-45B7353CAD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2625" y="447992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06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USM-Logo-RGB.eps">
            <a:extLst>
              <a:ext uri="{FF2B5EF4-FFF2-40B4-BE49-F238E27FC236}">
                <a16:creationId xmlns:a16="http://schemas.microsoft.com/office/drawing/2014/main" id="{68F2B585-722E-6B6D-5B67-AC7DF9373B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4486275"/>
            <a:ext cx="2219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A335E71-2989-B2E0-00F1-F5A8C3D1DA6F}"/>
              </a:ext>
            </a:extLst>
          </p:cNvPr>
          <p:cNvCxnSpPr/>
          <p:nvPr userDrawn="1"/>
        </p:nvCxnSpPr>
        <p:spPr>
          <a:xfrm>
            <a:off x="-46038" y="4308475"/>
            <a:ext cx="8350251" cy="0"/>
          </a:xfrm>
          <a:prstGeom prst="line">
            <a:avLst/>
          </a:prstGeom>
          <a:ln w="25400">
            <a:solidFill>
              <a:srgbClr val="ACACA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587" y="2771153"/>
            <a:ext cx="7772400" cy="1362075"/>
          </a:xfrm>
        </p:spPr>
        <p:txBody>
          <a:bodyPr anchor="b">
            <a:normAutofit/>
          </a:bodyPr>
          <a:lstStyle>
            <a:lvl1pPr algn="l">
              <a:defRPr sz="3600" b="1" i="0" cap="none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522451" y="4799213"/>
            <a:ext cx="2972261" cy="1500187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 cap="none">
                <a:solidFill>
                  <a:srgbClr val="9C202B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510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">
    <p:bg>
      <p:bgPr>
        <a:solidFill>
          <a:srgbClr val="9C20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E47B470-4C81-4D63-FA47-DABC615133FE}"/>
              </a:ext>
            </a:extLst>
          </p:cNvPr>
          <p:cNvCxnSpPr/>
          <p:nvPr userDrawn="1"/>
        </p:nvCxnSpPr>
        <p:spPr>
          <a:xfrm>
            <a:off x="2343150" y="4946650"/>
            <a:ext cx="6800850" cy="0"/>
          </a:xfrm>
          <a:prstGeom prst="line">
            <a:avLst/>
          </a:prstGeom>
          <a:ln w="25400">
            <a:solidFill>
              <a:srgbClr val="ACACA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8">
            <a:extLst>
              <a:ext uri="{FF2B5EF4-FFF2-40B4-BE49-F238E27FC236}">
                <a16:creationId xmlns:a16="http://schemas.microsoft.com/office/drawing/2014/main" id="{B875157C-6E53-9CF9-C10E-75A04845CF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88" y="5122863"/>
            <a:ext cx="24336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2027" y="3179098"/>
            <a:ext cx="5771328" cy="1635168"/>
          </a:xfrm>
        </p:spPr>
        <p:txBody>
          <a:bodyPr anchor="b">
            <a:normAutofit/>
          </a:bodyPr>
          <a:lstStyle>
            <a:lvl1pPr algn="l">
              <a:defRPr sz="3600" b="1" i="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393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/Contact Inf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09DD4F8-C65C-19A8-D3F5-E9B44AECD1EB}"/>
              </a:ext>
            </a:extLst>
          </p:cNvPr>
          <p:cNvCxnSpPr/>
          <p:nvPr userDrawn="1"/>
        </p:nvCxnSpPr>
        <p:spPr>
          <a:xfrm>
            <a:off x="722313" y="3979863"/>
            <a:ext cx="1182687" cy="0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8" descr="USM-Logo-RGB.eps">
            <a:extLst>
              <a:ext uri="{FF2B5EF4-FFF2-40B4-BE49-F238E27FC236}">
                <a16:creationId xmlns:a16="http://schemas.microsoft.com/office/drawing/2014/main" id="{8271741E-CC40-5E28-A8A2-5503D4CAE1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3348038"/>
            <a:ext cx="2219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CBD5C5-58F4-514A-B44D-88E0E993F026}"/>
              </a:ext>
            </a:extLst>
          </p:cNvPr>
          <p:cNvCxnSpPr/>
          <p:nvPr userDrawn="1"/>
        </p:nvCxnSpPr>
        <p:spPr>
          <a:xfrm>
            <a:off x="-46038" y="3170238"/>
            <a:ext cx="8350251" cy="0"/>
          </a:xfrm>
          <a:prstGeom prst="line">
            <a:avLst/>
          </a:prstGeom>
          <a:ln w="25400">
            <a:solidFill>
              <a:srgbClr val="ACACA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22451" y="4799213"/>
            <a:ext cx="2972261" cy="1500187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 cap="none">
                <a:solidFill>
                  <a:srgbClr val="9C202B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466618" y="2057401"/>
            <a:ext cx="7841640" cy="5973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42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E6AA5FB-9D53-FBE0-0EF0-0ABA829573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BEFBBFA-AF11-6A0A-909F-533F533550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07B84E3-B616-3661-D8F3-A630834502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28704-879B-457F-A17D-C345FB6EFD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5848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97B086-07A8-0C75-EEFF-774A0FB21F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D50AFF-7D12-4843-1CB5-9559F19193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47E6D1-0296-338B-F2B5-2C62578992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5993A-6528-435B-A727-78A6EDCCAD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462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97A8C0E-1534-46B0-3DDF-912DFCAA17B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620713"/>
            <a:ext cx="5081588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C5D8847-301D-2C7D-666A-273197E0C3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755775"/>
            <a:ext cx="8229600" cy="462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6" descr="USM-Logo-RGB.eps">
            <a:extLst>
              <a:ext uri="{FF2B5EF4-FFF2-40B4-BE49-F238E27FC236}">
                <a16:creationId xmlns:a16="http://schemas.microsoft.com/office/drawing/2014/main" id="{4E37D489-2F33-1D40-1601-E9E26931519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8" y="307975"/>
            <a:ext cx="1912937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B341FA6-E80C-4BF8-9CC3-45CBFDC85C29}"/>
              </a:ext>
            </a:extLst>
          </p:cNvPr>
          <p:cNvCxnSpPr/>
          <p:nvPr userDrawn="1"/>
        </p:nvCxnSpPr>
        <p:spPr>
          <a:xfrm>
            <a:off x="0" y="466725"/>
            <a:ext cx="6759575" cy="0"/>
          </a:xfrm>
          <a:prstGeom prst="line">
            <a:avLst/>
          </a:prstGeom>
          <a:ln w="15875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2C553-A68B-509A-DA5E-1BA532010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9D9D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181F35E-CE5A-4D39-A578-ABF364366D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7" r:id="rId1"/>
    <p:sldLayoutId id="2147484938" r:id="rId2"/>
    <p:sldLayoutId id="2147484935" r:id="rId3"/>
    <p:sldLayoutId id="2147484936" r:id="rId4"/>
    <p:sldLayoutId id="2147484939" r:id="rId5"/>
    <p:sldLayoutId id="2147484940" r:id="rId6"/>
    <p:sldLayoutId id="2147484941" r:id="rId7"/>
    <p:sldLayoutId id="2147484943" r:id="rId8"/>
    <p:sldLayoutId id="2147484965" r:id="rId9"/>
    <p:sldLayoutId id="2147484966" r:id="rId10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7F7F7F"/>
          </a:solidFill>
          <a:latin typeface="Arial"/>
          <a:ea typeface="+mj-ea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A40000"/>
        </a:buClr>
        <a:buSzPct val="100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A40000"/>
        </a:buClr>
        <a:buSzPct val="100000"/>
        <a:buFont typeface="Lucida Grande"/>
        <a:buChar char="-"/>
        <a:defRPr sz="1600" kern="1200">
          <a:solidFill>
            <a:srgbClr val="7F7F7F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400" kern="1200">
          <a:solidFill>
            <a:srgbClr val="A6A6A6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EBB531"/>
        </a:buClr>
        <a:buFont typeface="Wingdings" panose="05000000000000000000" pitchFamily="2" charset="2"/>
        <a:buChar char="§"/>
        <a:defRPr sz="1200" kern="1200">
          <a:solidFill>
            <a:srgbClr val="A6A6A6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21415"/>
            <a:ext cx="5081639" cy="10037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6218"/>
            <a:ext cx="8229600" cy="4626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USM-Logo-RGB.eps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201" y="307260"/>
            <a:ext cx="1913187" cy="39609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0" y="467032"/>
            <a:ext cx="6759677" cy="0"/>
          </a:xfrm>
          <a:prstGeom prst="line">
            <a:avLst/>
          </a:prstGeom>
          <a:ln w="15875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9C951A18-D227-B342-A883-A0D83C85A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56" r:id="rId1"/>
    <p:sldLayoutId id="2147484957" r:id="rId2"/>
    <p:sldLayoutId id="2147484958" r:id="rId3"/>
    <p:sldLayoutId id="2147484959" r:id="rId4"/>
    <p:sldLayoutId id="2147484960" r:id="rId5"/>
    <p:sldLayoutId id="2147484961" r:id="rId6"/>
    <p:sldLayoutId id="2147484962" r:id="rId7"/>
    <p:sldLayoutId id="2147484963" r:id="rId8"/>
    <p:sldLayoutId id="2147484964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 spc="0">
          <a:solidFill>
            <a:schemeClr val="bg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A40000"/>
        </a:buClr>
        <a:buSzPct val="100000"/>
        <a:buFont typeface="Wingdings" charset="2"/>
        <a:buChar char="§"/>
        <a:defRPr sz="1800" b="0" i="0" kern="1200" cap="none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A40000"/>
        </a:buClr>
        <a:buSzPct val="100000"/>
        <a:buFont typeface="Lucida Grande"/>
        <a:buChar char="-"/>
        <a:defRPr sz="1600" b="0" i="0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400" b="0" i="0" kern="1200">
          <a:solidFill>
            <a:srgbClr val="A6A6A6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EBB531"/>
        </a:buClr>
        <a:buFont typeface="Wingdings" charset="2"/>
        <a:buChar char="§"/>
        <a:defRPr sz="1200" b="0" i="0" kern="1200">
          <a:solidFill>
            <a:srgbClr val="A6A6A6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E085A2-2110-1F3F-CE91-A93A008E3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80F3FC-7791-7A3F-0EB9-E4A032DB3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7227F-87BD-EDBB-26E6-7EC16B70C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2DC0F-55E2-4B3D-B039-DF4496BF61DE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B126A-0E0A-7B4E-9987-018CC88E96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B974D-6681-9BA2-1FDA-1D7660C6B8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D747A-472B-4AEF-BA6E-A6D8C5102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5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68" r:id="rId1"/>
    <p:sldLayoutId id="2147484969" r:id="rId2"/>
    <p:sldLayoutId id="2147484970" r:id="rId3"/>
    <p:sldLayoutId id="2147484971" r:id="rId4"/>
    <p:sldLayoutId id="2147484972" r:id="rId5"/>
    <p:sldLayoutId id="2147484973" r:id="rId6"/>
    <p:sldLayoutId id="2147484974" r:id="rId7"/>
    <p:sldLayoutId id="2147484975" r:id="rId8"/>
    <p:sldLayoutId id="2147484976" r:id="rId9"/>
    <p:sldLayoutId id="2147484977" r:id="rId10"/>
    <p:sldLayoutId id="214748497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E085A2-2110-1F3F-CE91-A93A008E3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80F3FC-7791-7A3F-0EB9-E4A032DB3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7227F-87BD-EDBB-26E6-7EC16B70C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2DC0F-55E2-4B3D-B039-DF4496BF61DE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B126A-0E0A-7B4E-9987-018CC88E96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B974D-6681-9BA2-1FDA-1D7660C6B8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D747A-472B-4AEF-BA6E-A6D8C5102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2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80" r:id="rId1"/>
    <p:sldLayoutId id="2147484981" r:id="rId2"/>
    <p:sldLayoutId id="2147484982" r:id="rId3"/>
    <p:sldLayoutId id="2147484983" r:id="rId4"/>
    <p:sldLayoutId id="2147484984" r:id="rId5"/>
    <p:sldLayoutId id="2147484985" r:id="rId6"/>
    <p:sldLayoutId id="2147484986" r:id="rId7"/>
    <p:sldLayoutId id="2147484987" r:id="rId8"/>
    <p:sldLayoutId id="2147484988" r:id="rId9"/>
    <p:sldLayoutId id="2147484989" r:id="rId10"/>
    <p:sldLayoutId id="2147484990" r:id="rId11"/>
    <p:sldLayoutId id="214748499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md.edu/IRIS/Retention-GradRates/?report=1stTime-FullTime-DegreeSeeking-Freshmen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hyperlink" Target="https://app.powerbigov.us/view?r=eyJrIjoiMjNkMTVmMzAtOTkxMC00MDgwLTk5YTQtMWFmMDliODg3NDM3IiwidCI6IjYwYWZlOWUyLTQ5Y2QtNDliMS04ODUxLTY0ZGYwMjc2YTJlOCJ9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s.gov/emp/tables/stem-employment.ht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usmd.edu/vision2030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md.edu/dashboard-indicators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md.edu/IRIS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F071C35D-4CC9-3C8A-503B-E098F04501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0244" y="4283180"/>
            <a:ext cx="3562350" cy="750094"/>
          </a:xfrm>
        </p:spPr>
        <p:txBody>
          <a:bodyPr/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Presentation to the Maryland Higher Education Commission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70E604-B372-76F2-0ADD-FFEF9566EE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47092" y="5173945"/>
            <a:ext cx="3948113" cy="97155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  <a:defRPr/>
            </a:pPr>
            <a:r>
              <a:rPr lang="en-US" sz="4800" dirty="0">
                <a:solidFill>
                  <a:schemeClr val="bg1"/>
                </a:solidFill>
              </a:rPr>
              <a:t>Senior Vice Chancellor for Administration and Finance</a:t>
            </a:r>
          </a:p>
          <a:p>
            <a:pPr marL="0" indent="0">
              <a:buNone/>
              <a:defRPr/>
            </a:pPr>
            <a:r>
              <a:rPr lang="en-US" sz="4800" dirty="0">
                <a:solidFill>
                  <a:srgbClr val="FFC000"/>
                </a:solidFill>
              </a:rPr>
              <a:t>Ellen Herbst </a:t>
            </a:r>
          </a:p>
          <a:p>
            <a:pPr marL="0" indent="0">
              <a:buNone/>
              <a:defRPr/>
            </a:pPr>
            <a:r>
              <a:rPr lang="en-US" sz="4800" dirty="0">
                <a:solidFill>
                  <a:schemeClr val="bg1"/>
                </a:solidFill>
              </a:rPr>
              <a:t>Senior Vice Chancellor for Academic and Student Affairs</a:t>
            </a:r>
          </a:p>
          <a:p>
            <a:pPr marL="0" indent="0">
              <a:buNone/>
              <a:defRPr/>
            </a:pPr>
            <a:r>
              <a:rPr lang="en-US" sz="4800" dirty="0">
                <a:solidFill>
                  <a:srgbClr val="FFC000"/>
                </a:solidFill>
              </a:rPr>
              <a:t>Alison Wrynn, Ph.D.</a:t>
            </a:r>
          </a:p>
          <a:p>
            <a:pPr marL="0" indent="0">
              <a:buNone/>
              <a:defRPr/>
            </a:pPr>
            <a:endParaRPr lang="en-US" b="1" dirty="0">
              <a:solidFill>
                <a:srgbClr val="FFC000"/>
              </a:solidFill>
            </a:endParaRPr>
          </a:p>
          <a:p>
            <a:pPr marL="0" indent="0"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268" name="TextBox 1">
            <a:extLst>
              <a:ext uri="{FF2B5EF4-FFF2-40B4-BE49-F238E27FC236}">
                <a16:creationId xmlns:a16="http://schemas.microsoft.com/office/drawing/2014/main" id="{B62D7114-7A59-8F3E-7098-36DF8EC08C4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501629" y="6152422"/>
            <a:ext cx="1987153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40000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40000"/>
              </a:buClr>
              <a:buSzPct val="100000"/>
              <a:buFont typeface="Lucida Grande"/>
              <a:buChar char="-"/>
              <a:defRPr sz="16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1050" dirty="0">
                <a:solidFill>
                  <a:prstClr val="white"/>
                </a:solidFill>
              </a:rPr>
              <a:t>September 13,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93B820-FD7E-3F5C-5924-F6AAB5B18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22" y="1002143"/>
            <a:ext cx="5087060" cy="21618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1EFD382-BB92-8CE0-EE26-D9BE0C13D0DE}"/>
              </a:ext>
            </a:extLst>
          </p:cNvPr>
          <p:cNvSpPr/>
          <p:nvPr/>
        </p:nvSpPr>
        <p:spPr>
          <a:xfrm>
            <a:off x="852055" y="1752236"/>
            <a:ext cx="1794164" cy="1404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D3326AF4-97B8-46BA-DD67-FEB63F4A9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0713"/>
            <a:ext cx="6318250" cy="590550"/>
          </a:xfrm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USM Contributions to Maryland</a:t>
            </a:r>
          </a:p>
        </p:txBody>
      </p:sp>
      <p:sp>
        <p:nvSpPr>
          <p:cNvPr id="15363" name="Content Placeholder 1">
            <a:extLst>
              <a:ext uri="{FF2B5EF4-FFF2-40B4-BE49-F238E27FC236}">
                <a16:creationId xmlns:a16="http://schemas.microsoft.com/office/drawing/2014/main" id="{83AC37FB-1796-8167-A02C-0B9EB67D0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0699" y="2897186"/>
            <a:ext cx="4720168" cy="351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40000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40000"/>
              </a:buClr>
              <a:buSzPct val="100000"/>
              <a:buFont typeface="Lucida Grande"/>
              <a:buChar char="-"/>
              <a:defRPr sz="16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20700" lvl="1" indent="-228600" eaLnBrk="1" hangingPunct="1"/>
            <a:r>
              <a:rPr lang="en-US" altLang="en-US" dirty="0"/>
              <a:t>First-time undergraduates </a:t>
            </a:r>
          </a:p>
          <a:p>
            <a:pPr marL="342900" lvl="2" indent="171450" eaLnBrk="1" hangingPunct="1"/>
            <a:r>
              <a:rPr lang="en-US" altLang="en-US" dirty="0"/>
              <a:t>84% average 2-year retention rate</a:t>
            </a:r>
          </a:p>
          <a:p>
            <a:pPr marL="342900" lvl="2" indent="171450" eaLnBrk="1" hangingPunct="1"/>
            <a:r>
              <a:rPr lang="en-US" altLang="en-US" dirty="0"/>
              <a:t>71% average 6-year graduation rate </a:t>
            </a:r>
          </a:p>
          <a:p>
            <a:pPr marL="292100" lvl="1" indent="0" eaLnBrk="1" hangingPunct="1">
              <a:buNone/>
            </a:pPr>
            <a:endParaRPr lang="en-US" altLang="en-US" dirty="0"/>
          </a:p>
          <a:p>
            <a:pPr marL="520700" lvl="1" indent="-228600" eaLnBrk="1" hangingPunct="1"/>
            <a:r>
              <a:rPr lang="en-US" altLang="en-US" dirty="0"/>
              <a:t>Improving excellence through increased diversity and inclusion</a:t>
            </a:r>
          </a:p>
          <a:p>
            <a:pPr marL="520700" lvl="2" eaLnBrk="1" hangingPunct="1"/>
            <a:r>
              <a:rPr lang="en-US" altLang="en-US" dirty="0"/>
              <a:t>30% of faculty &amp; 44% of staff identify as a member of a minority racial/ethnic group</a:t>
            </a:r>
          </a:p>
          <a:p>
            <a:pPr marL="292100" lvl="2" indent="0" eaLnBrk="1" hangingPunct="1">
              <a:buNone/>
            </a:pPr>
            <a:endParaRPr lang="en-US" altLang="en-US" dirty="0"/>
          </a:p>
          <a:p>
            <a:pPr marL="120650" lvl="1" eaLnBrk="1" hangingPunct="1"/>
            <a:r>
              <a:rPr lang="en-US" altLang="en-US" dirty="0">
                <a:hlinkClick r:id="rId3"/>
              </a:rPr>
              <a:t>USM - Retention and Graduation Rates</a:t>
            </a:r>
            <a:endParaRPr lang="en-US" altLang="en-US" dirty="0"/>
          </a:p>
          <a:p>
            <a:pPr marL="120650" lvl="1" eaLnBrk="1" hangingPunct="1"/>
            <a:r>
              <a:rPr lang="en-US" altLang="en-US" dirty="0">
                <a:hlinkClick r:id="rId4"/>
              </a:rPr>
              <a:t>MHEC - Retention and Graduation Rates</a:t>
            </a:r>
            <a:endParaRPr lang="en-US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551B28-CBD0-48D9-88BB-460E4A94BEB4}"/>
              </a:ext>
            </a:extLst>
          </p:cNvPr>
          <p:cNvSpPr txBox="1"/>
          <p:nvPr/>
        </p:nvSpPr>
        <p:spPr>
          <a:xfrm>
            <a:off x="4572000" y="1325215"/>
            <a:ext cx="33908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Excellence and Innovation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0D9469-C43B-3046-A3D4-7A1AE2AAA5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298" y="1308100"/>
            <a:ext cx="4089401" cy="490378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29F2A7-5B6B-DBB8-1E59-F4A9BBDE75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A224B7-1215-40D1-9B06-2D246B63E5E6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79A7CA-0887-8518-FBE2-90568F6037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09" y="6447159"/>
            <a:ext cx="549380" cy="339016"/>
          </a:xfrm>
          <a:prstGeom prst="rect">
            <a:avLst/>
          </a:prstGeom>
        </p:spPr>
      </p:pic>
      <p:pic>
        <p:nvPicPr>
          <p:cNvPr id="7" name="Picture 4" descr="image">
            <a:extLst>
              <a:ext uri="{FF2B5EF4-FFF2-40B4-BE49-F238E27FC236}">
                <a16:creationId xmlns:a16="http://schemas.microsoft.com/office/drawing/2014/main" id="{A13FA90F-0191-85D2-EDA2-12F9A5671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99" y="6413604"/>
            <a:ext cx="791155" cy="40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005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E2F20-D50C-52C0-A7A8-AC4AE6E81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18A224B7-1215-40D1-9B06-2D246B63E5E6}" type="slidenum">
              <a:rPr lang="en-US" altLang="en-US" smtClean="0"/>
              <a:pPr>
                <a:spcAft>
                  <a:spcPts val="600"/>
                </a:spcAft>
                <a:defRPr/>
              </a:pPr>
              <a:t>11</a:t>
            </a:fld>
            <a:endParaRPr lang="en-US" altLang="en-US"/>
          </a:p>
        </p:txBody>
      </p:sp>
      <p:pic>
        <p:nvPicPr>
          <p:cNvPr id="3" name="Picture 2" descr="A graph of degree of degree&#10;&#10;Description automatically generated with medium confidence">
            <a:extLst>
              <a:ext uri="{FF2B5EF4-FFF2-40B4-BE49-F238E27FC236}">
                <a16:creationId xmlns:a16="http://schemas.microsoft.com/office/drawing/2014/main" id="{D0B1A865-396D-CDAA-6D49-B2EF8F1BC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05" y="638175"/>
            <a:ext cx="7979079" cy="577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57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D3326AF4-97B8-46BA-DD67-FEB63F4A9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0713"/>
            <a:ext cx="7765366" cy="590550"/>
          </a:xfrm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USM Contributions to Maryland</a:t>
            </a:r>
          </a:p>
        </p:txBody>
      </p:sp>
      <p:sp>
        <p:nvSpPr>
          <p:cNvPr id="15363" name="Content Placeholder 1">
            <a:extLst>
              <a:ext uri="{FF2B5EF4-FFF2-40B4-BE49-F238E27FC236}">
                <a16:creationId xmlns:a16="http://schemas.microsoft.com/office/drawing/2014/main" id="{83AC37FB-1796-8167-A02C-0B9EB67D0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" y="1409700"/>
            <a:ext cx="798341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40000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40000"/>
              </a:buClr>
              <a:buSzPct val="100000"/>
              <a:buFont typeface="Lucida Grande"/>
              <a:buChar char="-"/>
              <a:defRPr sz="16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en-US" sz="2800" b="1">
                <a:solidFill>
                  <a:srgbClr val="C00000"/>
                </a:solidFill>
              </a:rPr>
              <a:t>Workforce and Economic Development</a:t>
            </a:r>
          </a:p>
          <a:p>
            <a:pPr eaLnBrk="1" hangingPunct="1"/>
            <a:endParaRPr lang="en-US" altLang="en-US" sz="2800" b="1"/>
          </a:p>
          <a:p>
            <a:pPr marL="457200" lvl="1" indent="0" eaLnBrk="1" hangingPunct="1">
              <a:buNone/>
            </a:pPr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F7639D-01E8-8DFA-4D0E-BD8BBC6AB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700" y="2296667"/>
            <a:ext cx="4372420" cy="39406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7843D4-CE88-C37B-F3F8-C7303FC14290}"/>
              </a:ext>
            </a:extLst>
          </p:cNvPr>
          <p:cNvSpPr txBox="1"/>
          <p:nvPr/>
        </p:nvSpPr>
        <p:spPr>
          <a:xfrm>
            <a:off x="321693" y="2296667"/>
            <a:ext cx="4194620" cy="406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lvl="1" eaLnBrk="1" hangingPunct="1">
              <a:spcAft>
                <a:spcPts val="1800"/>
              </a:spcAft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Annually USM graduates:</a:t>
            </a:r>
          </a:p>
          <a:p>
            <a:pPr marL="457200" lvl="2" indent="-285750" eaLnBrk="1" hangingPunct="1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12,000 STEM graduates</a:t>
            </a:r>
          </a:p>
          <a:p>
            <a:pPr marL="342900" lvl="2" indent="171450" eaLnBrk="1" hangingPunct="1">
              <a:spcBef>
                <a:spcPct val="20000"/>
              </a:spcBef>
              <a:buClr>
                <a:srgbClr val="A40000"/>
              </a:buClr>
              <a:buSzPct val="100000"/>
              <a:buFont typeface="Lucida Grande"/>
              <a:buChar char="-"/>
            </a:pPr>
            <a:r>
              <a:rPr lang="en-US" altLang="en-US" sz="16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 7,000+ </a:t>
            </a:r>
          </a:p>
          <a:p>
            <a:pPr marL="342900" lvl="2" eaLnBrk="1" hangingPunct="1">
              <a:spcBef>
                <a:spcPct val="20000"/>
              </a:spcBef>
              <a:spcAft>
                <a:spcPts val="600"/>
              </a:spcAft>
              <a:buClr>
                <a:srgbClr val="A40000"/>
              </a:buClr>
              <a:buSzPct val="100000"/>
            </a:pPr>
            <a:r>
              <a:rPr lang="en-US" altLang="en-US" sz="16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Computer Science, IT, Cyber </a:t>
            </a:r>
          </a:p>
          <a:p>
            <a:pPr marL="457200" lvl="4" indent="-285750" eaLnBrk="1" hangingPunct="1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1,800+ engineers</a:t>
            </a:r>
            <a:endParaRPr lang="en-US" altLang="en-US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indent="-285750" eaLnBrk="1" hangingPunct="1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1,500 new teachers</a:t>
            </a:r>
          </a:p>
          <a:p>
            <a:pPr marL="457200" lvl="2" indent="-285750" eaLnBrk="1" hangingPunct="1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1,300 nurses </a:t>
            </a:r>
          </a:p>
          <a:p>
            <a:pPr marL="457200" lvl="2" indent="-285750" eaLnBrk="1" hangingPunct="1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150 medical doctors</a:t>
            </a:r>
          </a:p>
          <a:p>
            <a:pPr marL="292100" lvl="1" indent="-285750" eaLnBrk="1" hangingPunct="1">
              <a:buFont typeface="Arial" panose="020B0604020202020204" pitchFamily="34" charset="0"/>
              <a:buChar char="•"/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0"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600+ new companies created/facilitated (since 2011)</a:t>
            </a:r>
          </a:p>
          <a:p>
            <a:pPr marL="457200" lvl="1" eaLnBrk="1" hangingPunct="1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30D5AF6-EE72-7BAB-CF18-063939D1465F}"/>
              </a:ext>
            </a:extLst>
          </p:cNvPr>
          <p:cNvCxnSpPr/>
          <p:nvPr/>
        </p:nvCxnSpPr>
        <p:spPr>
          <a:xfrm>
            <a:off x="1549400" y="5270500"/>
            <a:ext cx="8636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95C148-548B-F789-9CAD-FD3F532243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A224B7-1215-40D1-9B06-2D246B63E5E6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A4669F-AD7B-5513-4640-8EE5C853B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09" y="6447159"/>
            <a:ext cx="549380" cy="339016"/>
          </a:xfrm>
          <a:prstGeom prst="rect">
            <a:avLst/>
          </a:prstGeom>
        </p:spPr>
      </p:pic>
      <p:pic>
        <p:nvPicPr>
          <p:cNvPr id="8" name="Picture 4" descr="image">
            <a:extLst>
              <a:ext uri="{FF2B5EF4-FFF2-40B4-BE49-F238E27FC236}">
                <a16:creationId xmlns:a16="http://schemas.microsoft.com/office/drawing/2014/main" id="{C37D2C30-AF37-18FE-A4D7-F7909C10C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99" y="6413604"/>
            <a:ext cx="791155" cy="40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009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6082C-03A5-526C-1DCB-71A94BA6B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1415"/>
            <a:ext cx="7524750" cy="1003708"/>
          </a:xfrm>
        </p:spPr>
        <p:txBody>
          <a:bodyPr>
            <a:normAutofit fontScale="90000"/>
          </a:bodyPr>
          <a:lstStyle/>
          <a:p>
            <a:r>
              <a:rPr lang="en-US"/>
              <a:t>USM Provides 80% of Bachelor’s Degrees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37EB4E-6DE8-DAF0-0E95-DEDD1F829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047" y="1615413"/>
            <a:ext cx="6754953" cy="426757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47B03EC-2781-E8DE-3A18-EE57F759997A}"/>
              </a:ext>
            </a:extLst>
          </p:cNvPr>
          <p:cNvSpPr txBox="1">
            <a:spLocks/>
          </p:cNvSpPr>
          <p:nvPr/>
        </p:nvSpPr>
        <p:spPr>
          <a:xfrm>
            <a:off x="657225" y="5919605"/>
            <a:ext cx="7829550" cy="10037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 cap="none" spc="0">
                <a:solidFill>
                  <a:schemeClr val="bg1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Maryland’s job openings exceed supply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561F5-44F8-D1E0-0D4F-862D5E821C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51A18-D227-B342-A883-A0D83C85A021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4AAAEE-D916-F022-7142-59002BB1F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09" y="6447159"/>
            <a:ext cx="549380" cy="339016"/>
          </a:xfrm>
          <a:prstGeom prst="rect">
            <a:avLst/>
          </a:prstGeom>
        </p:spPr>
      </p:pic>
      <p:pic>
        <p:nvPicPr>
          <p:cNvPr id="7" name="Picture 4" descr="image">
            <a:extLst>
              <a:ext uri="{FF2B5EF4-FFF2-40B4-BE49-F238E27FC236}">
                <a16:creationId xmlns:a16="http://schemas.microsoft.com/office/drawing/2014/main" id="{6F1E091B-E091-763D-D795-F651690A8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99" y="6413604"/>
            <a:ext cx="791155" cy="40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858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D3326AF4-97B8-46BA-DD67-FEB63F4A9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0713"/>
            <a:ext cx="7765366" cy="590550"/>
          </a:xfrm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USM Contributions to Maryland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(cont.)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Content Placeholder 1">
            <a:extLst>
              <a:ext uri="{FF2B5EF4-FFF2-40B4-BE49-F238E27FC236}">
                <a16:creationId xmlns:a16="http://schemas.microsoft.com/office/drawing/2014/main" id="{83AC37FB-1796-8167-A02C-0B9EB67D0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4999" y="2279709"/>
            <a:ext cx="4330701" cy="425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40000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40000"/>
              </a:buClr>
              <a:buSzPct val="100000"/>
              <a:buFont typeface="Lucida Grande"/>
              <a:buChar char="-"/>
              <a:defRPr sz="16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Aft>
                <a:spcPts val="1800"/>
              </a:spcAft>
            </a:pPr>
            <a:r>
              <a:rPr lang="en-US" altLang="en-US"/>
              <a:t>$1.4B in R&amp;D attracted annually</a:t>
            </a:r>
          </a:p>
          <a:p>
            <a:pPr lvl="1" eaLnBrk="1" hangingPunct="1">
              <a:spcAft>
                <a:spcPts val="1800"/>
              </a:spcAft>
              <a:defRPr/>
            </a:pPr>
            <a:r>
              <a:rPr lang="en-US" altLang="en-US"/>
              <a:t>Over 20 joint academic collaborations and student enrichment programs </a:t>
            </a:r>
          </a:p>
          <a:p>
            <a:pPr lvl="1" eaLnBrk="1" hangingPunct="1">
              <a:spcAft>
                <a:spcPts val="1800"/>
              </a:spcAft>
              <a:defRPr/>
            </a:pPr>
            <a:r>
              <a:rPr lang="en-US" altLang="en-US"/>
              <a:t>UMD-UMB maintain top 10 NSF research ranking among publics</a:t>
            </a:r>
            <a:endParaRPr lang="en-US" altLang="en-US">
              <a:solidFill>
                <a:srgbClr val="FF0000"/>
              </a:solidFill>
            </a:endParaRPr>
          </a:p>
          <a:p>
            <a:pPr lvl="1" eaLnBrk="1" hangingPunct="1">
              <a:defRPr/>
            </a:pPr>
            <a:r>
              <a:rPr lang="en-US" altLang="en-US"/>
              <a:t>Enhanced national and international reputation</a:t>
            </a:r>
          </a:p>
          <a:p>
            <a:pPr lvl="1" eaLnBrk="1" hangingPunct="1"/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0DC7BE-BD52-7DF9-8B61-85EBBFB615A6}"/>
              </a:ext>
            </a:extLst>
          </p:cNvPr>
          <p:cNvSpPr txBox="1"/>
          <p:nvPr/>
        </p:nvSpPr>
        <p:spPr>
          <a:xfrm>
            <a:off x="285750" y="1479491"/>
            <a:ext cx="433070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and Impact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168CDE-D3AA-FE8B-9E56-82001628C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2355910"/>
            <a:ext cx="4330701" cy="313690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493521-F09C-7051-22E4-458E43B244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A224B7-1215-40D1-9B06-2D246B63E5E6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2094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A843D-3A02-A66A-C9F5-48C2699C4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270" y="620713"/>
            <a:ext cx="6471315" cy="1004887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Research is Driver for Modern Workforce Readiness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D0011-9111-16C3-F23F-A5FEC0A58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18A224B7-1215-40D1-9B06-2D246B63E5E6}" type="slidenum">
              <a:rPr lang="en-US" altLang="en-US" smtClean="0"/>
              <a:pPr>
                <a:spcAft>
                  <a:spcPts val="600"/>
                </a:spcAft>
                <a:defRPr/>
              </a:pPr>
              <a:t>15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DD58A5-E12C-D4CD-8056-0FE233061A42}"/>
              </a:ext>
            </a:extLst>
          </p:cNvPr>
          <p:cNvSpPr txBox="1"/>
          <p:nvPr/>
        </p:nvSpPr>
        <p:spPr>
          <a:xfrm>
            <a:off x="525816" y="5673533"/>
            <a:ext cx="809236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Calibri"/>
                <a:cs typeface="Calibri"/>
              </a:rPr>
              <a:t>"Employment in STEM occupations." U.S. Bureau of Labor Statistics, September 8, 2021.</a:t>
            </a:r>
          </a:p>
          <a:p>
            <a:r>
              <a:rPr lang="en-US" sz="1400" dirty="0">
                <a:latin typeface="Calibri"/>
                <a:cs typeface="Calibri"/>
                <a:hlinkClick r:id="rId3"/>
              </a:rPr>
              <a:t>https://www.bls.gov/emp/tables/stem-employment.htm</a:t>
            </a:r>
            <a:endParaRPr lang="en-US" sz="1400" dirty="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8A6FB2-B0E1-B65B-0585-FD639E873C64}"/>
              </a:ext>
            </a:extLst>
          </p:cNvPr>
          <p:cNvSpPr txBox="1"/>
          <p:nvPr/>
        </p:nvSpPr>
        <p:spPr>
          <a:xfrm>
            <a:off x="221224" y="1616770"/>
            <a:ext cx="846557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C00000">
                    <a:alpha val="98000"/>
                  </a:srgbClr>
                </a:solidFill>
                <a:latin typeface="Calibri"/>
                <a:cs typeface="Calibri"/>
              </a:rPr>
              <a:t>STEM occupations are expected to grow at more than twice the rate </a:t>
            </a:r>
          </a:p>
          <a:p>
            <a:r>
              <a:rPr lang="en-US" sz="2000" b="1" dirty="0">
                <a:solidFill>
                  <a:srgbClr val="C00000">
                    <a:alpha val="98000"/>
                  </a:srgbClr>
                </a:solidFill>
                <a:latin typeface="Calibri"/>
                <a:cs typeface="Calibri"/>
              </a:rPr>
              <a:t>of non-STEM professions and can offer more than double the median income</a:t>
            </a:r>
            <a:endParaRPr lang="en-US" sz="2000" b="1" dirty="0">
              <a:solidFill>
                <a:srgbClr val="C00000">
                  <a:alpha val="98000"/>
                </a:srgbClr>
              </a:solidFill>
            </a:endParaRPr>
          </a:p>
        </p:txBody>
      </p:sp>
      <p:graphicFrame>
        <p:nvGraphicFramePr>
          <p:cNvPr id="2" name="Table 7">
            <a:extLst>
              <a:ext uri="{FF2B5EF4-FFF2-40B4-BE49-F238E27FC236}">
                <a16:creationId xmlns:a16="http://schemas.microsoft.com/office/drawing/2014/main" id="{27224796-E7CB-AEB8-2321-193E13A0A6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57130"/>
              </p:ext>
            </p:extLst>
          </p:nvPr>
        </p:nvGraphicFramePr>
        <p:xfrm>
          <a:off x="221224" y="2745598"/>
          <a:ext cx="8465575" cy="29279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6296">
                  <a:extLst>
                    <a:ext uri="{9D8B030D-6E8A-4147-A177-3AD203B41FA5}">
                      <a16:colId xmlns:a16="http://schemas.microsoft.com/office/drawing/2014/main" val="3990657824"/>
                    </a:ext>
                  </a:extLst>
                </a:gridCol>
                <a:gridCol w="1139179">
                  <a:extLst>
                    <a:ext uri="{9D8B030D-6E8A-4147-A177-3AD203B41FA5}">
                      <a16:colId xmlns:a16="http://schemas.microsoft.com/office/drawing/2014/main" val="1895748545"/>
                    </a:ext>
                  </a:extLst>
                </a:gridCol>
                <a:gridCol w="1480479">
                  <a:extLst>
                    <a:ext uri="{9D8B030D-6E8A-4147-A177-3AD203B41FA5}">
                      <a16:colId xmlns:a16="http://schemas.microsoft.com/office/drawing/2014/main" val="3003615151"/>
                    </a:ext>
                  </a:extLst>
                </a:gridCol>
                <a:gridCol w="1157711">
                  <a:extLst>
                    <a:ext uri="{9D8B030D-6E8A-4147-A177-3AD203B41FA5}">
                      <a16:colId xmlns:a16="http://schemas.microsoft.com/office/drawing/2014/main" val="672573223"/>
                    </a:ext>
                  </a:extLst>
                </a:gridCol>
                <a:gridCol w="1238865">
                  <a:extLst>
                    <a:ext uri="{9D8B030D-6E8A-4147-A177-3AD203B41FA5}">
                      <a16:colId xmlns:a16="http://schemas.microsoft.com/office/drawing/2014/main" val="957304974"/>
                    </a:ext>
                  </a:extLst>
                </a:gridCol>
                <a:gridCol w="1873045">
                  <a:extLst>
                    <a:ext uri="{9D8B030D-6E8A-4147-A177-3AD203B41FA5}">
                      <a16:colId xmlns:a16="http://schemas.microsoft.com/office/drawing/2014/main" val="4198967563"/>
                    </a:ext>
                  </a:extLst>
                </a:gridCol>
              </a:tblGrid>
              <a:tr h="314204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Employment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133022"/>
                  </a:ext>
                </a:extLst>
              </a:tr>
              <a:tr h="64193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Occupation Category</a:t>
                      </a: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2021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2031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2021-31 Change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2021-31 Change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2021 Median Annual Wage</a:t>
                      </a: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183797"/>
                  </a:ext>
                </a:extLst>
              </a:tr>
              <a:tr h="549857">
                <a:tc>
                  <a:txBody>
                    <a:bodyPr/>
                    <a:lstStyle/>
                    <a:p>
                      <a:r>
                        <a:rPr lang="en-US" b="1" dirty="0"/>
                        <a:t>Total, all occupations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158,134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166,452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8,317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$45,760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518677"/>
                  </a:ext>
                </a:extLst>
              </a:tr>
              <a:tr h="549857">
                <a:tc>
                  <a:txBody>
                    <a:bodyPr/>
                    <a:lstStyle/>
                    <a:p>
                      <a:r>
                        <a:rPr lang="en-US" b="1" dirty="0"/>
                        <a:t>STEM occupations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9,880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10,944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1,064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10.8%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$95,420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298190"/>
                  </a:ext>
                </a:extLst>
              </a:tr>
              <a:tr h="549857">
                <a:tc>
                  <a:txBody>
                    <a:bodyPr/>
                    <a:lstStyle/>
                    <a:p>
                      <a:r>
                        <a:rPr lang="en-US" b="1" dirty="0"/>
                        <a:t>Non-STEM occupations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148,254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155,508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7,253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$40,120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6604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8226DD9-54DA-5F78-E13D-ACBD3823E26B}"/>
              </a:ext>
            </a:extLst>
          </p:cNvPr>
          <p:cNvSpPr txBox="1"/>
          <p:nvPr/>
        </p:nvSpPr>
        <p:spPr>
          <a:xfrm>
            <a:off x="221224" y="2452524"/>
            <a:ext cx="8465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Table 1.11 Employment in STEM occupations, 2021 and projected 2031 (Numbers in thousands)</a:t>
            </a:r>
          </a:p>
        </p:txBody>
      </p:sp>
    </p:spTree>
    <p:extLst>
      <p:ext uri="{BB962C8B-B14F-4D97-AF65-F5344CB8AC3E}">
        <p14:creationId xmlns:p14="http://schemas.microsoft.com/office/powerpoint/2010/main" val="3050532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>
            <a:extLst>
              <a:ext uri="{FF2B5EF4-FFF2-40B4-BE49-F238E27FC236}">
                <a16:creationId xmlns:a16="http://schemas.microsoft.com/office/drawing/2014/main" id="{C685B8C7-6E72-37E5-1617-691E85CEFC21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40000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40000"/>
              </a:buClr>
              <a:buSzPct val="100000"/>
              <a:buFont typeface="Lucida Grande"/>
              <a:buChar char="-"/>
              <a:defRPr sz="16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E69C46D-CA43-40AF-9FB0-9FC6D3BC2CAC}" type="slidenum">
              <a:rPr lang="en-US" altLang="en-US" sz="14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3795" name="TextBox 3">
            <a:extLst>
              <a:ext uri="{FF2B5EF4-FFF2-40B4-BE49-F238E27FC236}">
                <a16:creationId xmlns:a16="http://schemas.microsoft.com/office/drawing/2014/main" id="{DB1DEABD-7B67-A659-D3F8-C65F1E867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3" y="2727325"/>
            <a:ext cx="89646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40000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40000"/>
              </a:buClr>
              <a:buSzPct val="100000"/>
              <a:buFont typeface="Lucida Grande"/>
              <a:buChar char="-"/>
              <a:defRPr sz="16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B71D2E"/>
                </a:solidFill>
              </a:rPr>
              <a:t>The Operating Budget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FDF9D3-492E-3732-D16E-FB96F97C7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28704-879B-457F-A17D-C345FB6EFD9A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3C3B112-3635-C995-B547-73D105D024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469513"/>
              </p:ext>
            </p:extLst>
          </p:nvPr>
        </p:nvGraphicFramePr>
        <p:xfrm>
          <a:off x="421482" y="1794076"/>
          <a:ext cx="2943497" cy="374061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6116">
                  <a:extLst>
                    <a:ext uri="{9D8B030D-6E8A-4147-A177-3AD203B41FA5}">
                      <a16:colId xmlns:a16="http://schemas.microsoft.com/office/drawing/2014/main" val="178968452"/>
                    </a:ext>
                  </a:extLst>
                </a:gridCol>
                <a:gridCol w="2034489">
                  <a:extLst>
                    <a:ext uri="{9D8B030D-6E8A-4147-A177-3AD203B41FA5}">
                      <a16:colId xmlns:a16="http://schemas.microsoft.com/office/drawing/2014/main" val="4064025121"/>
                    </a:ext>
                  </a:extLst>
                </a:gridCol>
                <a:gridCol w="872892">
                  <a:extLst>
                    <a:ext uri="{9D8B030D-6E8A-4147-A177-3AD203B41FA5}">
                      <a16:colId xmlns:a16="http://schemas.microsoft.com/office/drawing/2014/main" val="2019390983"/>
                    </a:ext>
                  </a:extLst>
                </a:gridCol>
              </a:tblGrid>
              <a:tr h="95286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 2024 Budget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b">
                    <a:gradFill flip="none" rotWithShape="1"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$7.1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b">
                    <a:gradFill flip="none" rotWithShape="1"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63508968"/>
                  </a:ext>
                </a:extLst>
              </a:tr>
              <a:tr h="374957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b">
                    <a:gradFill flip="none" rotWithShape="1"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b">
                    <a:gradFill flip="none" rotWithShape="1"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b">
                    <a:gradFill flip="none" rotWithShape="1"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18417872"/>
                  </a:ext>
                </a:extLst>
              </a:tr>
              <a:tr h="482558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b">
                    <a:gradFill flip="none" rotWithShape="1"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Funds &amp; HEIF</a:t>
                      </a:r>
                    </a:p>
                  </a:txBody>
                  <a:tcPr marL="5358" marR="5358" marT="5358" marB="0" anchor="b">
                    <a:gradFill flip="none" rotWithShape="1"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b">
                    <a:gradFill flip="none" rotWithShape="1"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17558878"/>
                  </a:ext>
                </a:extLst>
              </a:tr>
              <a:tr h="482558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b">
                    <a:gradFill flip="none" rotWithShape="1"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Tuition and Fees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b">
                    <a:gradFill flip="none" rotWithShape="1"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b">
                    <a:gradFill flip="none" rotWithShape="1"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9414027"/>
                  </a:ext>
                </a:extLst>
              </a:tr>
              <a:tr h="482558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b">
                    <a:gradFill flip="none" rotWithShape="1"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Restricted Funds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b">
                    <a:gradFill flip="none" rotWithShape="1"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b">
                    <a:gradFill flip="none" rotWithShape="1"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66188844"/>
                  </a:ext>
                </a:extLst>
              </a:tr>
              <a:tr h="482558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b">
                    <a:gradFill flip="none" rotWithShape="1"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Auxiliary Services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b">
                    <a:gradFill flip="none" rotWithShape="1"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b">
                    <a:gradFill flip="none" rotWithShape="1"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63341481"/>
                  </a:ext>
                </a:extLst>
              </a:tr>
              <a:tr h="482558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b">
                    <a:gradFill flip="none" rotWithShape="1"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Revenues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b">
                    <a:gradFill flip="none" rotWithShape="1"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b">
                    <a:gradFill flip="none" rotWithShape="1"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38466615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8EF2600-2B07-21AB-AF50-11936A973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482" y="585902"/>
            <a:ext cx="6974741" cy="752781"/>
          </a:xfrm>
        </p:spPr>
        <p:txBody>
          <a:bodyPr>
            <a:no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FY 2024 Operating Budget Sources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(in billions)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18DAA56-D73E-3981-ECDF-E1855CE3C8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1553509"/>
              </p:ext>
            </p:extLst>
          </p:nvPr>
        </p:nvGraphicFramePr>
        <p:xfrm>
          <a:off x="3364980" y="1794075"/>
          <a:ext cx="5357540" cy="3740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D44A671-D485-862E-B1FA-85AFEAC41D05}"/>
              </a:ext>
            </a:extLst>
          </p:cNvPr>
          <p:cNvSpPr txBox="1"/>
          <p:nvPr/>
        </p:nvSpPr>
        <p:spPr>
          <a:xfrm>
            <a:off x="1143001" y="5624514"/>
            <a:ext cx="267859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825" i="1">
                <a:solidFill>
                  <a:srgbClr val="5F5F5F"/>
                </a:solidFill>
                <a:latin typeface="Corbel" panose="020B0503020204020204" pitchFamily="34" charset="0"/>
              </a:rPr>
              <a:t>Source: Approved FY 2024 BOR Operating Budget Item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BBF8006-B87F-85A7-CF7F-BF11408C6D89}"/>
              </a:ext>
            </a:extLst>
          </p:cNvPr>
          <p:cNvSpPr txBox="1">
            <a:spLocks/>
          </p:cNvSpPr>
          <p:nvPr/>
        </p:nvSpPr>
        <p:spPr>
          <a:xfrm>
            <a:off x="5572506" y="562451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A40000"/>
              </a:buClr>
              <a:buSzPct val="100000"/>
              <a:buFont typeface="Wingdings" charset="2"/>
              <a:buChar char="§"/>
              <a:defRPr sz="18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A40000"/>
              </a:buClr>
              <a:buSzPct val="100000"/>
              <a:buFont typeface="Lucida Grande"/>
              <a:buChar char="-"/>
              <a:defRPr sz="1600" b="0" i="0" kern="120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400" b="0" i="0" kern="1200">
                <a:solidFill>
                  <a:srgbClr val="A6A6A6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EBB531"/>
              </a:buClr>
              <a:buFont typeface="Wingdings" charset="2"/>
              <a:buChar char="§"/>
              <a:defRPr sz="1200" b="0" i="0" kern="1200">
                <a:solidFill>
                  <a:srgbClr val="A6A6A6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685800">
              <a:spcBef>
                <a:spcPts val="0"/>
              </a:spcBef>
              <a:buNone/>
              <a:defRPr/>
            </a:pPr>
            <a:r>
              <a:rPr lang="en-US" sz="900">
                <a:solidFill>
                  <a:srgbClr val="5F5F5F">
                    <a:tint val="75000"/>
                  </a:srgbClr>
                </a:solidFill>
              </a:rPr>
              <a:t>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24179-BFDB-A2ED-A927-75602F88B1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5ACA41-FC79-4FEB-988E-810698C21203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875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2600-2B07-21AB-AF50-11936A973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90" y="480657"/>
            <a:ext cx="6285310" cy="670902"/>
          </a:xfrm>
        </p:spPr>
        <p:txBody>
          <a:bodyPr>
            <a:normAutofit fontScale="90000"/>
          </a:bodyPr>
          <a:lstStyle/>
          <a:p>
            <a:r>
              <a:rPr lang="en-US"/>
              <a:t>FY 2024 Operating Budget Uses by Natural Category</a:t>
            </a:r>
            <a:br>
              <a:rPr lang="en-US"/>
            </a:br>
            <a:r>
              <a:rPr lang="en-US" sz="1800"/>
              <a:t>(in billions)</a:t>
            </a:r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3C3B112-3635-C995-B547-73D105D024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1114561"/>
              </p:ext>
            </p:extLst>
          </p:nvPr>
        </p:nvGraphicFramePr>
        <p:xfrm>
          <a:off x="267890" y="1782502"/>
          <a:ext cx="2925366" cy="344774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6995">
                  <a:extLst>
                    <a:ext uri="{9D8B030D-6E8A-4147-A177-3AD203B41FA5}">
                      <a16:colId xmlns:a16="http://schemas.microsoft.com/office/drawing/2014/main" val="178968452"/>
                    </a:ext>
                  </a:extLst>
                </a:gridCol>
                <a:gridCol w="2021187">
                  <a:extLst>
                    <a:ext uri="{9D8B030D-6E8A-4147-A177-3AD203B41FA5}">
                      <a16:colId xmlns:a16="http://schemas.microsoft.com/office/drawing/2014/main" val="4064025121"/>
                    </a:ext>
                  </a:extLst>
                </a:gridCol>
                <a:gridCol w="867184">
                  <a:extLst>
                    <a:ext uri="{9D8B030D-6E8A-4147-A177-3AD203B41FA5}">
                      <a16:colId xmlns:a16="http://schemas.microsoft.com/office/drawing/2014/main" val="2019390983"/>
                    </a:ext>
                  </a:extLst>
                </a:gridCol>
              </a:tblGrid>
              <a:tr h="78324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 2024 Budget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b">
                    <a:gradFill flip="none" rotWithShape="1">
                      <a:gsLst>
                        <a:gs pos="3000">
                          <a:schemeClr val="accent4">
                            <a:lumMod val="5000"/>
                            <a:lumOff val="9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$7.1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b">
                    <a:gradFill flip="none" rotWithShape="1">
                      <a:gsLst>
                        <a:gs pos="3000">
                          <a:schemeClr val="accent4">
                            <a:lumMod val="5000"/>
                            <a:lumOff val="9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63508968"/>
                  </a:ext>
                </a:extLst>
              </a:tr>
              <a:tr h="18903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b">
                    <a:gradFill flip="none" rotWithShape="1">
                      <a:gsLst>
                        <a:gs pos="3000">
                          <a:schemeClr val="accent4">
                            <a:lumMod val="5000"/>
                            <a:lumOff val="9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b">
                    <a:gradFill flip="none" rotWithShape="1">
                      <a:gsLst>
                        <a:gs pos="3000">
                          <a:schemeClr val="accent4">
                            <a:lumMod val="5000"/>
                            <a:lumOff val="9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b">
                    <a:gradFill flip="none" rotWithShape="1">
                      <a:gsLst>
                        <a:gs pos="3000">
                          <a:schemeClr val="accent4">
                            <a:lumMod val="5000"/>
                            <a:lumOff val="9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18417872"/>
                  </a:ext>
                </a:extLst>
              </a:tr>
              <a:tr h="489157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b">
                    <a:gradFill flip="none" rotWithShape="1">
                      <a:gsLst>
                        <a:gs pos="3000">
                          <a:schemeClr val="accent4">
                            <a:lumMod val="5000"/>
                            <a:lumOff val="9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Salaries and Wages</a:t>
                      </a:r>
                    </a:p>
                  </a:txBody>
                  <a:tcPr marL="5358" marR="5358" marT="5358" marB="0" anchor="b">
                    <a:gradFill flip="none" rotWithShape="1">
                      <a:gsLst>
                        <a:gs pos="3000">
                          <a:schemeClr val="accent4">
                            <a:lumMod val="5000"/>
                            <a:lumOff val="9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b">
                    <a:gradFill flip="none" rotWithShape="1">
                      <a:gsLst>
                        <a:gs pos="3000">
                          <a:schemeClr val="accent4">
                            <a:lumMod val="5000"/>
                            <a:lumOff val="9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17558878"/>
                  </a:ext>
                </a:extLst>
              </a:tr>
              <a:tr h="489157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b">
                    <a:gradFill flip="none" rotWithShape="1">
                      <a:gsLst>
                        <a:gs pos="3000">
                          <a:schemeClr val="accent4">
                            <a:lumMod val="5000"/>
                            <a:lumOff val="9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Contractual Services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b">
                    <a:gradFill flip="none" rotWithShape="1">
                      <a:gsLst>
                        <a:gs pos="3000">
                          <a:schemeClr val="accent4">
                            <a:lumMod val="5000"/>
                            <a:lumOff val="9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b">
                    <a:gradFill flip="none" rotWithShape="1">
                      <a:gsLst>
                        <a:gs pos="3000">
                          <a:schemeClr val="accent4">
                            <a:lumMod val="5000"/>
                            <a:lumOff val="9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9414027"/>
                  </a:ext>
                </a:extLst>
              </a:tr>
              <a:tr h="489157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b">
                    <a:gradFill flip="none" rotWithShape="1">
                      <a:gsLst>
                        <a:gs pos="3000">
                          <a:schemeClr val="accent4">
                            <a:lumMod val="5000"/>
                            <a:lumOff val="9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 Aid/Subsidies</a:t>
                      </a:r>
                    </a:p>
                  </a:txBody>
                  <a:tcPr marL="5358" marR="5358" marT="5358" marB="0" anchor="b">
                    <a:gradFill flip="none" rotWithShape="1">
                      <a:gsLst>
                        <a:gs pos="3000">
                          <a:schemeClr val="accent4">
                            <a:lumMod val="5000"/>
                            <a:lumOff val="9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b">
                    <a:gradFill flip="none" rotWithShape="1">
                      <a:gsLst>
                        <a:gs pos="3000">
                          <a:schemeClr val="accent4">
                            <a:lumMod val="5000"/>
                            <a:lumOff val="9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66188844"/>
                  </a:ext>
                </a:extLst>
              </a:tr>
              <a:tr h="489157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b">
                    <a:gradFill flip="none" rotWithShape="1">
                      <a:gsLst>
                        <a:gs pos="3000">
                          <a:schemeClr val="accent4">
                            <a:lumMod val="5000"/>
                            <a:lumOff val="9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Supplies and Materials</a:t>
                      </a:r>
                    </a:p>
                  </a:txBody>
                  <a:tcPr marL="5358" marR="5358" marT="5358" marB="0" anchor="b">
                    <a:gradFill flip="none" rotWithShape="1">
                      <a:gsLst>
                        <a:gs pos="3000">
                          <a:schemeClr val="accent4">
                            <a:lumMod val="5000"/>
                            <a:lumOff val="9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b">
                    <a:gradFill flip="none" rotWithShape="1">
                      <a:gsLst>
                        <a:gs pos="3000">
                          <a:schemeClr val="accent4">
                            <a:lumMod val="5000"/>
                            <a:lumOff val="9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63341481"/>
                  </a:ext>
                </a:extLst>
              </a:tr>
              <a:tr h="489157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b">
                    <a:gradFill flip="none" rotWithShape="1">
                      <a:gsLst>
                        <a:gs pos="3000">
                          <a:schemeClr val="accent4">
                            <a:lumMod val="5000"/>
                            <a:lumOff val="9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Operating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b">
                    <a:gradFill flip="none" rotWithShape="1">
                      <a:gsLst>
                        <a:gs pos="3000">
                          <a:schemeClr val="accent4">
                            <a:lumMod val="5000"/>
                            <a:lumOff val="9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b">
                    <a:gradFill flip="none" rotWithShape="1">
                      <a:gsLst>
                        <a:gs pos="3000">
                          <a:schemeClr val="accent4">
                            <a:lumMod val="5000"/>
                            <a:lumOff val="9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3846661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86118B-8DE9-35E9-7984-02DFEE3327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514350">
              <a:defRPr/>
            </a:pPr>
            <a:fld id="{9C951A18-D227-B342-A883-A0D83C85A021}" type="slidenum">
              <a:rPr lang="en-US" sz="675">
                <a:solidFill>
                  <a:srgbClr val="5F5F5F">
                    <a:tint val="75000"/>
                  </a:srgbClr>
                </a:solidFill>
                <a:latin typeface="Arial"/>
                <a:cs typeface="Arial"/>
              </a:rPr>
              <a:pPr defTabSz="514350">
                <a:defRPr/>
              </a:pPr>
              <a:t>18</a:t>
            </a:fld>
            <a:endParaRPr lang="en-US" sz="675">
              <a:solidFill>
                <a:srgbClr val="5F5F5F">
                  <a:tint val="75000"/>
                </a:srgbClr>
              </a:solidFill>
              <a:latin typeface="Arial"/>
              <a:cs typeface="Arial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8275491-CC50-4968-C1ED-FFDB5DFD10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4690109"/>
              </p:ext>
            </p:extLst>
          </p:nvPr>
        </p:nvGraphicFramePr>
        <p:xfrm>
          <a:off x="3193256" y="1782503"/>
          <a:ext cx="5682854" cy="3585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5521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2600-2B07-21AB-AF50-11936A973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89" y="569729"/>
            <a:ext cx="8262653" cy="402197"/>
          </a:xfrm>
        </p:spPr>
        <p:txBody>
          <a:bodyPr>
            <a:normAutofit fontScale="90000"/>
          </a:bodyPr>
          <a:lstStyle/>
          <a:p>
            <a:r>
              <a:rPr lang="en-US"/>
              <a:t>FY 2024 Operating Budget Uses by Function </a:t>
            </a:r>
            <a:r>
              <a:rPr lang="en-US" sz="1800"/>
              <a:t>(in billions)</a:t>
            </a:r>
            <a:br>
              <a:rPr lang="en-US" sz="1800"/>
            </a:br>
            <a:r>
              <a:rPr lang="en-US"/>
              <a:t/>
            </a:r>
            <a:br>
              <a:rPr lang="en-US"/>
            </a:br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3C3B112-3635-C995-B547-73D105D024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6243309"/>
              </p:ext>
            </p:extLst>
          </p:nvPr>
        </p:nvGraphicFramePr>
        <p:xfrm>
          <a:off x="267890" y="1747778"/>
          <a:ext cx="2925366" cy="3623899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6995">
                  <a:extLst>
                    <a:ext uri="{9D8B030D-6E8A-4147-A177-3AD203B41FA5}">
                      <a16:colId xmlns:a16="http://schemas.microsoft.com/office/drawing/2014/main" val="178968452"/>
                    </a:ext>
                  </a:extLst>
                </a:gridCol>
                <a:gridCol w="2021187">
                  <a:extLst>
                    <a:ext uri="{9D8B030D-6E8A-4147-A177-3AD203B41FA5}">
                      <a16:colId xmlns:a16="http://schemas.microsoft.com/office/drawing/2014/main" val="4064025121"/>
                    </a:ext>
                  </a:extLst>
                </a:gridCol>
                <a:gridCol w="867184">
                  <a:extLst>
                    <a:ext uri="{9D8B030D-6E8A-4147-A177-3AD203B41FA5}">
                      <a16:colId xmlns:a16="http://schemas.microsoft.com/office/drawing/2014/main" val="2019390983"/>
                    </a:ext>
                  </a:extLst>
                </a:gridCol>
              </a:tblGrid>
              <a:tr h="80477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 2024 Budget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b">
                    <a:gradFill flip="none" rotWithShape="1">
                      <a:gsLst>
                        <a:gs pos="3000">
                          <a:schemeClr val="accent4">
                            <a:lumMod val="5000"/>
                            <a:lumOff val="9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$7.1</a:t>
                      </a:r>
                    </a:p>
                  </a:txBody>
                  <a:tcPr marL="5358" marR="5358" marT="5358" marB="0" anchor="b">
                    <a:gradFill flip="none" rotWithShape="1">
                      <a:gsLst>
                        <a:gs pos="3000">
                          <a:schemeClr val="accent4">
                            <a:lumMod val="5000"/>
                            <a:lumOff val="9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63508968"/>
                  </a:ext>
                </a:extLst>
              </a:tr>
              <a:tr h="20222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b">
                    <a:gradFill flip="none" rotWithShape="1">
                      <a:gsLst>
                        <a:gs pos="3000">
                          <a:schemeClr val="accent4">
                            <a:lumMod val="5000"/>
                            <a:lumOff val="9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b">
                    <a:gradFill flip="none" rotWithShape="1">
                      <a:gsLst>
                        <a:gs pos="3000">
                          <a:schemeClr val="accent4">
                            <a:lumMod val="5000"/>
                            <a:lumOff val="9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b">
                    <a:gradFill flip="none" rotWithShape="1">
                      <a:gsLst>
                        <a:gs pos="3000">
                          <a:schemeClr val="accent4">
                            <a:lumMod val="5000"/>
                            <a:lumOff val="9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18417872"/>
                  </a:ext>
                </a:extLst>
              </a:tr>
              <a:tr h="50260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b">
                    <a:gradFill flip="none" rotWithShape="1">
                      <a:gsLst>
                        <a:gs pos="3000">
                          <a:schemeClr val="accent4">
                            <a:lumMod val="5000"/>
                            <a:lumOff val="9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Educate Students</a:t>
                      </a:r>
                    </a:p>
                  </a:txBody>
                  <a:tcPr marL="5358" marR="5358" marT="5358" marB="0" anchor="b">
                    <a:gradFill flip="none" rotWithShape="1">
                      <a:gsLst>
                        <a:gs pos="3000">
                          <a:schemeClr val="accent4">
                            <a:lumMod val="5000"/>
                            <a:lumOff val="9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</a:t>
                      </a:r>
                    </a:p>
                  </a:txBody>
                  <a:tcPr marL="7144" marR="7144" marT="7144" marB="0" anchor="b">
                    <a:gradFill flip="none" rotWithShape="1">
                      <a:gsLst>
                        <a:gs pos="3000">
                          <a:schemeClr val="accent4">
                            <a:lumMod val="5000"/>
                            <a:lumOff val="9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17558878"/>
                  </a:ext>
                </a:extLst>
              </a:tr>
              <a:tr h="59000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b">
                    <a:gradFill flip="none" rotWithShape="1">
                      <a:gsLst>
                        <a:gs pos="3000">
                          <a:schemeClr val="accent4">
                            <a:lumMod val="5000"/>
                            <a:lumOff val="9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and Public Service</a:t>
                      </a:r>
                    </a:p>
                  </a:txBody>
                  <a:tcPr marL="5358" marR="5358" marT="5358" marB="0" anchor="b">
                    <a:gradFill flip="none" rotWithShape="1">
                      <a:gsLst>
                        <a:gs pos="3000">
                          <a:schemeClr val="accent4">
                            <a:lumMod val="5000"/>
                            <a:lumOff val="9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</a:t>
                      </a:r>
                    </a:p>
                  </a:txBody>
                  <a:tcPr marL="7144" marR="7144" marT="7144" marB="0" anchor="b">
                    <a:gradFill flip="none" rotWithShape="1">
                      <a:gsLst>
                        <a:gs pos="3000">
                          <a:schemeClr val="accent4">
                            <a:lumMod val="5000"/>
                            <a:lumOff val="9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9414027"/>
                  </a:ext>
                </a:extLst>
              </a:tr>
              <a:tr h="50260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b">
                    <a:gradFill flip="none" rotWithShape="1">
                      <a:gsLst>
                        <a:gs pos="3000">
                          <a:schemeClr val="accent4">
                            <a:lumMod val="5000"/>
                            <a:lumOff val="9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Institutional Support</a:t>
                      </a:r>
                    </a:p>
                  </a:txBody>
                  <a:tcPr marL="5358" marR="5358" marT="5358" marB="0" anchor="b">
                    <a:gradFill flip="none" rotWithShape="1">
                      <a:gsLst>
                        <a:gs pos="3000">
                          <a:schemeClr val="accent4">
                            <a:lumMod val="5000"/>
                            <a:lumOff val="9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7144" marR="7144" marT="7144" marB="0" anchor="b">
                    <a:gradFill flip="none" rotWithShape="1">
                      <a:gsLst>
                        <a:gs pos="3000">
                          <a:schemeClr val="accent4">
                            <a:lumMod val="5000"/>
                            <a:lumOff val="9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66188844"/>
                  </a:ext>
                </a:extLst>
              </a:tr>
              <a:tr h="50260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b">
                    <a:gradFill flip="none" rotWithShape="1">
                      <a:gsLst>
                        <a:gs pos="3000">
                          <a:schemeClr val="accent4">
                            <a:lumMod val="5000"/>
                            <a:lumOff val="9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Auxiliary Services</a:t>
                      </a:r>
                    </a:p>
                  </a:txBody>
                  <a:tcPr marL="5358" marR="5358" marT="5358" marB="0" anchor="b">
                    <a:gradFill flip="none" rotWithShape="1">
                      <a:gsLst>
                        <a:gs pos="3000">
                          <a:schemeClr val="accent4">
                            <a:lumMod val="5000"/>
                            <a:lumOff val="9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</a:t>
                      </a:r>
                    </a:p>
                  </a:txBody>
                  <a:tcPr marL="7144" marR="7144" marT="7144" marB="0" anchor="b">
                    <a:gradFill flip="none" rotWithShape="1">
                      <a:gsLst>
                        <a:gs pos="3000">
                          <a:schemeClr val="accent4">
                            <a:lumMod val="5000"/>
                            <a:lumOff val="9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63341481"/>
                  </a:ext>
                </a:extLst>
              </a:tr>
              <a:tr h="50260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b">
                    <a:gradFill flip="none" rotWithShape="1">
                      <a:gsLst>
                        <a:gs pos="3000">
                          <a:schemeClr val="accent4">
                            <a:lumMod val="5000"/>
                            <a:lumOff val="9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Plant O&amp;M</a:t>
                      </a:r>
                    </a:p>
                  </a:txBody>
                  <a:tcPr marL="5358" marR="5358" marT="5358" marB="0" anchor="b">
                    <a:gradFill flip="none" rotWithShape="1">
                      <a:gsLst>
                        <a:gs pos="3000">
                          <a:schemeClr val="accent4">
                            <a:lumMod val="5000"/>
                            <a:lumOff val="9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7144" marR="7144" marT="7144" marB="0" anchor="b">
                    <a:gradFill flip="none" rotWithShape="1">
                      <a:gsLst>
                        <a:gs pos="3000">
                          <a:schemeClr val="accent4">
                            <a:lumMod val="5000"/>
                            <a:lumOff val="9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3846661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86118B-8DE9-35E9-7984-02DFEE3327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fld id="{9C951A18-D227-B342-A883-A0D83C85A021}" type="slidenum">
              <a:rPr lang="en-US" sz="675">
                <a:solidFill>
                  <a:srgbClr val="5F5F5F">
                    <a:tint val="75000"/>
                  </a:srgbClr>
                </a:solidFill>
                <a:latin typeface="Arial"/>
                <a:cs typeface="Arial"/>
              </a:rPr>
              <a:pPr defTabSz="514350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US" sz="675">
              <a:solidFill>
                <a:srgbClr val="5F5F5F">
                  <a:tint val="75000"/>
                </a:srgbClr>
              </a:solidFill>
              <a:latin typeface="Arial"/>
              <a:cs typeface="Arial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8275491-CC50-4968-C1ED-FFDB5DFD10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7042370"/>
              </p:ext>
            </p:extLst>
          </p:nvPr>
        </p:nvGraphicFramePr>
        <p:xfrm>
          <a:off x="3488095" y="1747778"/>
          <a:ext cx="5388015" cy="4166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54670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764CA-D0D6-20F7-6BBE-5681AE1DF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0713"/>
            <a:ext cx="7477125" cy="5905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/>
              <a:t>Operating</a:t>
            </a:r>
            <a:r>
              <a:rPr lang="en-US"/>
              <a:t> </a:t>
            </a:r>
            <a:r>
              <a:rPr lang="en-US" sz="3600"/>
              <a:t>&amp; Capital Budget Overview</a:t>
            </a:r>
            <a:endParaRPr lang="en-US"/>
          </a:p>
        </p:txBody>
      </p:sp>
      <p:sp>
        <p:nvSpPr>
          <p:cNvPr id="13315" name="Content Placeholder 1">
            <a:extLst>
              <a:ext uri="{FF2B5EF4-FFF2-40B4-BE49-F238E27FC236}">
                <a16:creationId xmlns:a16="http://schemas.microsoft.com/office/drawing/2014/main" id="{114FBC7F-8E3F-C73D-F3D2-D29938D2A3CB}"/>
              </a:ext>
            </a:extLst>
          </p:cNvPr>
          <p:cNvSpPr txBox="1">
            <a:spLocks/>
          </p:cNvSpPr>
          <p:nvPr/>
        </p:nvSpPr>
        <p:spPr bwMode="auto">
          <a:xfrm>
            <a:off x="457200" y="1217613"/>
            <a:ext cx="5410200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40000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40000"/>
              </a:buClr>
              <a:buSzPct val="100000"/>
              <a:buFont typeface="Lucida Grande"/>
              <a:buChar char="-"/>
              <a:defRPr sz="16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solidFill>
                <a:schemeClr val="accent1"/>
              </a:solidFill>
            </a:endParaRPr>
          </a:p>
          <a:p>
            <a:pPr eaLnBrk="1" hangingPunct="1"/>
            <a:r>
              <a:rPr lang="en-US" altLang="en-US" sz="2400">
                <a:solidFill>
                  <a:schemeClr val="accent1"/>
                </a:solidFill>
              </a:rPr>
              <a:t>USM Contributions to Maryland</a:t>
            </a:r>
          </a:p>
          <a:p>
            <a:pPr marL="0" indent="0" eaLnBrk="1" hangingPunct="1">
              <a:buNone/>
            </a:pPr>
            <a:endParaRPr lang="en-US" altLang="en-US" sz="1000">
              <a:solidFill>
                <a:schemeClr val="accent1"/>
              </a:solidFill>
            </a:endParaRPr>
          </a:p>
          <a:p>
            <a:pPr eaLnBrk="1" hangingPunct="1"/>
            <a:r>
              <a:rPr lang="en-US" altLang="en-US" sz="2400">
                <a:solidFill>
                  <a:schemeClr val="accent1"/>
                </a:solidFill>
              </a:rPr>
              <a:t>FY 2025 Priorities</a:t>
            </a:r>
          </a:p>
          <a:p>
            <a:pPr eaLnBrk="1" hangingPunct="1"/>
            <a:endParaRPr lang="en-US" altLang="en-US" sz="1000">
              <a:solidFill>
                <a:schemeClr val="accent1"/>
              </a:solidFill>
            </a:endParaRPr>
          </a:p>
          <a:p>
            <a:pPr eaLnBrk="1" hangingPunct="1"/>
            <a:r>
              <a:rPr lang="en-US" altLang="en-US" sz="2400">
                <a:solidFill>
                  <a:schemeClr val="accent1"/>
                </a:solidFill>
              </a:rPr>
              <a:t>Operating Budget</a:t>
            </a:r>
          </a:p>
          <a:p>
            <a:pPr eaLnBrk="1" hangingPunct="1"/>
            <a:endParaRPr lang="en-US" altLang="en-US" sz="1000">
              <a:solidFill>
                <a:schemeClr val="accent1"/>
              </a:solidFill>
            </a:endParaRPr>
          </a:p>
          <a:p>
            <a:pPr eaLnBrk="1" hangingPunct="1"/>
            <a:r>
              <a:rPr lang="en-US" altLang="en-US" sz="2400">
                <a:solidFill>
                  <a:schemeClr val="accent1"/>
                </a:solidFill>
              </a:rPr>
              <a:t>Capital Budget</a:t>
            </a:r>
          </a:p>
          <a:p>
            <a:pPr eaLnBrk="1" hangingPunct="1"/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365A20-A949-470E-3F80-C7A37316CF14}"/>
              </a:ext>
            </a:extLst>
          </p:cNvPr>
          <p:cNvSpPr txBox="1"/>
          <p:nvPr/>
        </p:nvSpPr>
        <p:spPr>
          <a:xfrm>
            <a:off x="457200" y="4482961"/>
            <a:ext cx="7899399" cy="16312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MISSION</a:t>
            </a:r>
          </a:p>
          <a:p>
            <a:endParaRPr lang="en-US" b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i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educate and serve the people of Maryland; </a:t>
            </a:r>
          </a:p>
          <a:p>
            <a:pPr>
              <a:spcAft>
                <a:spcPts val="600"/>
              </a:spcAft>
            </a:pPr>
            <a:r>
              <a:rPr lang="en-US" i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 equity, justice and opportunity; </a:t>
            </a:r>
          </a:p>
          <a:p>
            <a:r>
              <a:rPr lang="en-US" i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produce the research and scholarship that improves lives.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41449A-763C-3D4A-50D5-EDC576E69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035" y="2192627"/>
            <a:ext cx="3086531" cy="204816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0234C8-56B7-A348-3A46-055433A37B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A224B7-1215-40D1-9B06-2D246B63E5E6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B808B-B82C-DA9E-6793-A90BBF48B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0713"/>
            <a:ext cx="6318250" cy="10048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/>
              <a:t>Base for FY 2024 Current Services</a:t>
            </a:r>
          </a:p>
        </p:txBody>
      </p:sp>
      <p:sp>
        <p:nvSpPr>
          <p:cNvPr id="39939" name="Content Placeholder 1">
            <a:extLst>
              <a:ext uri="{FF2B5EF4-FFF2-40B4-BE49-F238E27FC236}">
                <a16:creationId xmlns:a16="http://schemas.microsoft.com/office/drawing/2014/main" id="{B9E21663-3A29-7ECD-1333-60EE84A88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68463"/>
            <a:ext cx="7934325" cy="469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40000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40000"/>
              </a:buClr>
              <a:buSzPct val="100000"/>
              <a:buFont typeface="Lucida Grande"/>
              <a:buChar char="-"/>
              <a:defRPr sz="16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accent1"/>
                </a:solidFill>
              </a:rPr>
              <a:t>FY 2024 Legislative appropriation		$2.1B</a:t>
            </a:r>
          </a:p>
          <a:p>
            <a:pPr eaLnBrk="1" hangingPunct="1"/>
            <a:endParaRPr lang="en-US" altLang="en-US" dirty="0">
              <a:solidFill>
                <a:schemeClr val="accent1"/>
              </a:solidFill>
            </a:endParaRPr>
          </a:p>
          <a:p>
            <a:pPr eaLnBrk="1" hangingPunct="1"/>
            <a:r>
              <a:rPr lang="en-US" altLang="en-US" dirty="0">
                <a:solidFill>
                  <a:schemeClr val="accent1"/>
                </a:solidFill>
              </a:rPr>
              <a:t>Tuition ranking							20</a:t>
            </a:r>
            <a:r>
              <a:rPr lang="en-US" altLang="en-US" baseline="30000" dirty="0">
                <a:solidFill>
                  <a:schemeClr val="accent1"/>
                </a:solidFill>
              </a:rPr>
              <a:t>th </a:t>
            </a:r>
            <a:r>
              <a:rPr lang="en-US" altLang="en-US" dirty="0">
                <a:solidFill>
                  <a:schemeClr val="accent1"/>
                </a:solidFill>
              </a:rPr>
              <a:t>out of 50 states</a:t>
            </a:r>
          </a:p>
          <a:p>
            <a:pPr marL="0" indent="0" eaLnBrk="1" hangingPunct="1">
              <a:buNone/>
            </a:pPr>
            <a:r>
              <a:rPr lang="en-US" altLang="en-US" sz="1000" dirty="0">
                <a:solidFill>
                  <a:srgbClr val="FF0000"/>
                </a:solidFill>
              </a:rPr>
              <a:t>	</a:t>
            </a:r>
            <a:r>
              <a:rPr lang="en-US" altLang="en-US" sz="1100" dirty="0">
                <a:solidFill>
                  <a:schemeClr val="bg1">
                    <a:lumMod val="65000"/>
                  </a:schemeClr>
                </a:solidFill>
              </a:rPr>
              <a:t>Ranked highest to lowest</a:t>
            </a:r>
          </a:p>
          <a:p>
            <a:pPr eaLnBrk="1" hangingPunct="1"/>
            <a:endParaRPr lang="en-US" altLang="en-US" dirty="0">
              <a:solidFill>
                <a:schemeClr val="accent1"/>
              </a:solidFill>
            </a:endParaRPr>
          </a:p>
          <a:p>
            <a:pPr eaLnBrk="1" hangingPunct="1"/>
            <a:r>
              <a:rPr lang="en-US" altLang="en-US" dirty="0">
                <a:solidFill>
                  <a:schemeClr val="accent1"/>
                </a:solidFill>
              </a:rPr>
              <a:t>Enrollment	</a:t>
            </a:r>
            <a:r>
              <a:rPr lang="en-US" altLang="en-US" dirty="0"/>
              <a:t>				</a:t>
            </a:r>
          </a:p>
          <a:p>
            <a:pPr lvl="1" eaLnBrk="1" hangingPunct="1"/>
            <a:r>
              <a:rPr lang="en-US" altLang="en-US" dirty="0"/>
              <a:t>Headcount							</a:t>
            </a:r>
            <a:r>
              <a:rPr lang="en-US" altLang="en-US" dirty="0">
                <a:solidFill>
                  <a:schemeClr val="accent1"/>
                </a:solidFill>
              </a:rPr>
              <a:t>163,000</a:t>
            </a:r>
          </a:p>
          <a:p>
            <a:pPr lvl="1" eaLnBrk="1" hangingPunct="1"/>
            <a:r>
              <a:rPr lang="en-US" altLang="en-US" dirty="0"/>
              <a:t>FTES									</a:t>
            </a:r>
            <a:r>
              <a:rPr lang="en-US" altLang="en-US" dirty="0">
                <a:solidFill>
                  <a:schemeClr val="accent1"/>
                </a:solidFill>
              </a:rPr>
              <a:t>124,000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>
                <a:solidFill>
                  <a:schemeClr val="accent1"/>
                </a:solidFill>
              </a:rPr>
              <a:t>Positions								40,000</a:t>
            </a:r>
          </a:p>
          <a:p>
            <a:pPr lvl="1" eaLnBrk="1" hangingPunct="1"/>
            <a:r>
              <a:rPr lang="en-US" altLang="en-US" dirty="0">
                <a:solidFill>
                  <a:schemeClr val="accent1"/>
                </a:solidFill>
              </a:rPr>
              <a:t>Faculty								 16,500</a:t>
            </a:r>
          </a:p>
          <a:p>
            <a:pPr lvl="1" eaLnBrk="1" hangingPunct="1"/>
            <a:r>
              <a:rPr lang="en-US" altLang="en-US" dirty="0">
                <a:solidFill>
                  <a:schemeClr val="accent1"/>
                </a:solidFill>
              </a:rPr>
              <a:t>Non-faculty staff </a:t>
            </a:r>
            <a:r>
              <a:rPr lang="en-US" altLang="en-US" sz="1200" dirty="0">
                <a:solidFill>
                  <a:schemeClr val="accent1"/>
                </a:solidFill>
              </a:rPr>
              <a:t>(includes grad assistants)</a:t>
            </a:r>
            <a:r>
              <a:rPr lang="en-US" altLang="en-US" dirty="0">
                <a:solidFill>
                  <a:schemeClr val="accent1"/>
                </a:solidFill>
              </a:rPr>
              <a:t>		 23,500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1BB1C-9773-73CE-4927-CF1E84AC8A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A224B7-1215-40D1-9B06-2D246B63E5E6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1D81AD66-E425-EE2D-5E44-D7C152D3D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0713"/>
            <a:ext cx="8404225" cy="917575"/>
          </a:xfrm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FY 2025 USM Funding Priorities</a:t>
            </a:r>
            <a:endParaRPr lang="en-US" altLang="en-US" sz="24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8E743F4-BA56-9635-8A1A-841E5A12D0C9}"/>
              </a:ext>
            </a:extLst>
          </p:cNvPr>
          <p:cNvSpPr txBox="1">
            <a:spLocks/>
          </p:cNvSpPr>
          <p:nvPr/>
        </p:nvSpPr>
        <p:spPr>
          <a:xfrm>
            <a:off x="457200" y="1333500"/>
            <a:ext cx="7555529" cy="489902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A40000"/>
              </a:buClr>
              <a:buSzPct val="100000"/>
              <a:buFont typeface="Wingdings" charset="2"/>
              <a:buChar char="§"/>
              <a:defRPr sz="1800" kern="1200" cap="none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A40000"/>
              </a:buClr>
              <a:buSzPct val="100000"/>
              <a:buFont typeface="Lucida Grande"/>
              <a:buChar char="-"/>
              <a:defRPr sz="1600" kern="1200">
                <a:solidFill>
                  <a:schemeClr val="bg1">
                    <a:lumMod val="50000"/>
                  </a:schemeClr>
                </a:solidFill>
                <a:latin typeface="Corbel"/>
                <a:ea typeface="+mn-ea"/>
                <a:cs typeface="Corbe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400" kern="1200">
                <a:solidFill>
                  <a:srgbClr val="A6A6A6"/>
                </a:solidFill>
                <a:latin typeface="Corbel"/>
                <a:ea typeface="+mn-ea"/>
                <a:cs typeface="Corbe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EBB531"/>
              </a:buClr>
              <a:buFont typeface="Wingdings" charset="2"/>
              <a:buChar char="§"/>
              <a:defRPr sz="1200" kern="1200">
                <a:solidFill>
                  <a:srgbClr val="A6A6A6"/>
                </a:solidFill>
                <a:latin typeface="Corbel"/>
                <a:ea typeface="+mn-ea"/>
                <a:cs typeface="Corbe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en-US" sz="2800" b="1" dirty="0">
                <a:solidFill>
                  <a:srgbClr val="C00000"/>
                </a:solidFill>
                <a:latin typeface="Arial"/>
                <a:cs typeface="Arial"/>
              </a:rPr>
              <a:t>Student Access and Success Initiatives</a:t>
            </a:r>
            <a:endParaRPr lang="en-US" sz="2400" b="1" dirty="0">
              <a:solidFill>
                <a:srgbClr val="C00000"/>
              </a:solidFill>
              <a:latin typeface="Arial"/>
              <a:cs typeface="Arial"/>
            </a:endParaRPr>
          </a:p>
          <a:p>
            <a:pPr marL="0" indent="0">
              <a:buNone/>
              <a:defRPr/>
            </a:pPr>
            <a:r>
              <a:rPr lang="en-US" b="1" dirty="0">
                <a:solidFill>
                  <a:srgbClr val="C00000"/>
                </a:solidFill>
                <a:latin typeface="Arial"/>
                <a:cs typeface="Arial"/>
              </a:rPr>
              <a:t>Get students into college, through college and successfully transitioned into professional careers</a:t>
            </a:r>
          </a:p>
          <a:p>
            <a:pPr lvl="1">
              <a:defRPr/>
            </a:pPr>
            <a:endParaRPr lang="en-US" dirty="0">
              <a:solidFill>
                <a:schemeClr val="accent1"/>
              </a:solidFill>
              <a:latin typeface="Arial"/>
              <a:cs typeface="Arial"/>
            </a:endParaRPr>
          </a:p>
          <a:p>
            <a:pPr lvl="1">
              <a:defRPr/>
            </a:pPr>
            <a:r>
              <a:rPr lang="en-US" dirty="0">
                <a:solidFill>
                  <a:schemeClr val="accent1"/>
                </a:solidFill>
                <a:latin typeface="Arial"/>
                <a:cs typeface="Arial"/>
              </a:rPr>
              <a:t>Develop and expand pathways from K-12 and community colleges to obtain a 4-year degree</a:t>
            </a:r>
          </a:p>
          <a:p>
            <a:pPr lvl="1">
              <a:defRPr/>
            </a:pPr>
            <a:r>
              <a:rPr lang="en-US" dirty="0">
                <a:solidFill>
                  <a:schemeClr val="accent1"/>
                </a:solidFill>
                <a:latin typeface="Arial"/>
                <a:cs typeface="Arial"/>
              </a:rPr>
              <a:t>Provide equitable access to high quality education </a:t>
            </a:r>
          </a:p>
          <a:p>
            <a:pPr lvl="2">
              <a:defRPr/>
            </a:pPr>
            <a:r>
              <a:rPr lang="en-US" dirty="0">
                <a:solidFill>
                  <a:schemeClr val="accent1"/>
                </a:solidFill>
                <a:latin typeface="Arial"/>
                <a:cs typeface="Arial"/>
              </a:rPr>
              <a:t>Increase financial aid for Maryland students  </a:t>
            </a:r>
            <a:endParaRPr lang="en-US" dirty="0">
              <a:solidFill>
                <a:schemeClr val="accent1"/>
              </a:solidFill>
            </a:endParaRPr>
          </a:p>
          <a:p>
            <a:pPr lvl="2">
              <a:defRPr/>
            </a:pPr>
            <a:r>
              <a:rPr lang="en-US" dirty="0">
                <a:solidFill>
                  <a:schemeClr val="accent1"/>
                </a:solidFill>
                <a:latin typeface="Arial"/>
                <a:cs typeface="Arial"/>
              </a:rPr>
              <a:t>Create innovation hubs in regional higher education centers</a:t>
            </a:r>
            <a:endParaRPr lang="en-US" dirty="0">
              <a:solidFill>
                <a:schemeClr val="accent1"/>
              </a:solidFill>
            </a:endParaRPr>
          </a:p>
          <a:p>
            <a:pPr lvl="1">
              <a:defRPr/>
            </a:pPr>
            <a:r>
              <a:rPr lang="en-US" dirty="0">
                <a:solidFill>
                  <a:schemeClr val="accent1"/>
                </a:solidFill>
                <a:latin typeface="Arial"/>
                <a:cs typeface="Arial"/>
              </a:rPr>
              <a:t>Continually monitor and improve student support services to increase retention and graduation with priority focus on our HBCUs.</a:t>
            </a:r>
            <a:endParaRPr lang="en-US" dirty="0">
              <a:solidFill>
                <a:schemeClr val="accent1"/>
              </a:solidFill>
              <a:cs typeface="Arial"/>
            </a:endParaRPr>
          </a:p>
          <a:p>
            <a:pPr lvl="1">
              <a:defRPr/>
            </a:pPr>
            <a:r>
              <a:rPr lang="en-US" dirty="0">
                <a:solidFill>
                  <a:schemeClr val="accent1"/>
                </a:solidFill>
                <a:latin typeface="Arial"/>
                <a:cs typeface="Arial"/>
              </a:rPr>
              <a:t>Develop innovative education programs to help Marylanders gain credentials, reskill and upskill to meet the state’s changing workforce need</a:t>
            </a:r>
          </a:p>
          <a:p>
            <a:pPr lvl="1">
              <a:defRPr/>
            </a:pPr>
            <a:endParaRPr lang="en-US" dirty="0">
              <a:solidFill>
                <a:schemeClr val="accent1"/>
              </a:solidFill>
              <a:latin typeface="Arial"/>
              <a:cs typeface="Arial"/>
            </a:endParaRPr>
          </a:p>
          <a:p>
            <a:pPr marL="1257300" lvl="2" indent="-457200">
              <a:defRPr/>
            </a:pPr>
            <a:endParaRPr lang="en-US" dirty="0">
              <a:solidFill>
                <a:schemeClr val="accent1"/>
              </a:solidFill>
              <a:highlight>
                <a:srgbClr val="FFFF00"/>
              </a:highlight>
              <a:latin typeface="Arial"/>
              <a:cs typeface="Arial"/>
            </a:endParaRPr>
          </a:p>
          <a:p>
            <a:pPr marL="1257300" lvl="2" indent="-457200">
              <a:defRPr/>
            </a:pPr>
            <a:endParaRPr lang="en-US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EF7128-0CD7-CA2E-2526-D0C85602AA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A224B7-1215-40D1-9B06-2D246B63E5E6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ABF1A-761D-D936-3089-A81039B3C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1415"/>
            <a:ext cx="7502056" cy="1003708"/>
          </a:xfrm>
        </p:spPr>
        <p:txBody>
          <a:bodyPr>
            <a:normAutofit/>
          </a:bodyPr>
          <a:lstStyle/>
          <a:p>
            <a:r>
              <a:rPr lang="en-US"/>
              <a:t>Use Institutional Aid Strategically…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F3B53A-468D-F0DD-D0B4-030607D46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86722"/>
            <a:ext cx="4074279" cy="191938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8145AE1-C1A6-7948-7986-5F3388E0ED3F}"/>
              </a:ext>
            </a:extLst>
          </p:cNvPr>
          <p:cNvSpPr txBox="1">
            <a:spLocks/>
          </p:cNvSpPr>
          <p:nvPr/>
        </p:nvSpPr>
        <p:spPr>
          <a:xfrm>
            <a:off x="4314825" y="2041676"/>
            <a:ext cx="4680171" cy="6806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 cap="none" spc="0">
                <a:solidFill>
                  <a:schemeClr val="bg1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dirty="0"/>
              <a:t>… to increase student success.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F57D9F1-E69D-B1AD-83A0-42639BFF6DB3}"/>
              </a:ext>
            </a:extLst>
          </p:cNvPr>
          <p:cNvSpPr txBox="1">
            <a:spLocks/>
          </p:cNvSpPr>
          <p:nvPr/>
        </p:nvSpPr>
        <p:spPr>
          <a:xfrm>
            <a:off x="4693695" y="4771383"/>
            <a:ext cx="4301301" cy="6806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 cap="none" spc="0">
                <a:solidFill>
                  <a:schemeClr val="bg1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dirty="0"/>
              <a:t>…to decrease student</a:t>
            </a:r>
          </a:p>
          <a:p>
            <a:pPr algn="r"/>
            <a:r>
              <a:rPr lang="en-US" dirty="0"/>
              <a:t> debt.</a:t>
            </a:r>
          </a:p>
        </p:txBody>
      </p:sp>
      <p:graphicFrame>
        <p:nvGraphicFramePr>
          <p:cNvPr id="9" name="Chart 8" title="Distribution of Student Debt, Actual vs. Anecdotal Reporting">
            <a:extLst>
              <a:ext uri="{FF2B5EF4-FFF2-40B4-BE49-F238E27FC236}">
                <a16:creationId xmlns:a16="http://schemas.microsoft.com/office/drawing/2014/main" id="{EAE8D77D-7B16-8B7B-C795-C11BCB32FB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6449432"/>
              </p:ext>
            </p:extLst>
          </p:nvPr>
        </p:nvGraphicFramePr>
        <p:xfrm>
          <a:off x="304801" y="3433762"/>
          <a:ext cx="7781924" cy="3160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2DD13CC1-FD8B-356B-F359-3A4CB74B1E1A}"/>
              </a:ext>
            </a:extLst>
          </p:cNvPr>
          <p:cNvSpPr/>
          <p:nvPr/>
        </p:nvSpPr>
        <p:spPr>
          <a:xfrm>
            <a:off x="971550" y="5951955"/>
            <a:ext cx="628650" cy="569259"/>
          </a:xfrm>
          <a:prstGeom prst="ellipse">
            <a:avLst/>
          </a:prstGeom>
          <a:noFill/>
          <a:ln w="19050">
            <a:solidFill>
              <a:srgbClr val="AF272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9F9C5-316E-3754-90F0-3B157D861D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A224B7-1215-40D1-9B06-2D246B63E5E6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5735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Box 3">
            <a:extLst>
              <a:ext uri="{FF2B5EF4-FFF2-40B4-BE49-F238E27FC236}">
                <a16:creationId xmlns:a16="http://schemas.microsoft.com/office/drawing/2014/main" id="{6A823D8A-6829-9386-F5D8-B9F877FE8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3" y="2727325"/>
            <a:ext cx="89646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40000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40000"/>
              </a:buClr>
              <a:buSzPct val="100000"/>
              <a:buFont typeface="Lucida Grande"/>
              <a:buChar char="-"/>
              <a:defRPr sz="16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B71D2E"/>
                </a:solidFill>
              </a:rPr>
              <a:t>The Capital Budget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C3390-8BC8-FA2B-889E-9107CFA9D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28704-879B-457F-A17D-C345FB6EFD9A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9D85D69-AE64-111A-C923-9AC833BC6C2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63525" y="782802"/>
            <a:ext cx="7146925" cy="6381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Importance of State Capital Support</a:t>
            </a:r>
          </a:p>
        </p:txBody>
      </p:sp>
      <p:sp>
        <p:nvSpPr>
          <p:cNvPr id="13316" name="Rectangle 6">
            <a:extLst>
              <a:ext uri="{FF2B5EF4-FFF2-40B4-BE49-F238E27FC236}">
                <a16:creationId xmlns:a16="http://schemas.microsoft.com/office/drawing/2014/main" id="{D28F014A-A874-52AD-AA72-32B4849CE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38" y="1679575"/>
            <a:ext cx="7789862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40000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40000"/>
              </a:buClr>
              <a:buSzPct val="100000"/>
              <a:buFont typeface="Lucida Grande"/>
              <a:buChar char="-"/>
              <a:defRPr sz="16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>
                <a:solidFill>
                  <a:schemeClr val="accent1"/>
                </a:solidFill>
              </a:rPr>
              <a:t>State support helps address continued maintenance and repair needs of State assets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en-US" sz="2400">
              <a:solidFill>
                <a:schemeClr val="accent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>
                <a:solidFill>
                  <a:schemeClr val="accent1"/>
                </a:solidFill>
              </a:rPr>
              <a:t>State investment in facilities supports USM programs that provide economic benefit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en-US" sz="2400">
              <a:solidFill>
                <a:schemeClr val="accent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>
                <a:solidFill>
                  <a:schemeClr val="accent1"/>
                </a:solidFill>
              </a:rPr>
              <a:t>Construction activity helps sustain the State’s economy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60BD3F-67B9-82B2-D4D7-D7DBE15DF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28704-879B-457F-A17D-C345FB6EFD9A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AF4BD37D-D13F-DC71-0742-3C8BA597332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73050" y="593725"/>
            <a:ext cx="6137275" cy="1282700"/>
          </a:xfrm>
        </p:spPr>
        <p:txBody>
          <a:bodyPr/>
          <a:lstStyle/>
          <a:p>
            <a:pPr>
              <a:defRPr/>
            </a:pPr>
            <a:r>
              <a:rPr lang="en-US" altLang="en-US" sz="2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Scope of the Maintenance Problem: </a:t>
            </a:r>
            <a:br>
              <a:rPr lang="en-US" altLang="en-US" sz="2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of Campus Buildings by Institution</a:t>
            </a:r>
            <a:endParaRPr lang="en-US" altLang="en-US" sz="1800" i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D67A7-EB79-AD9E-022D-E952AAFE3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993A-6528-435B-A727-78A6EDCCAD9E}" type="slidenum">
              <a:rPr lang="en-US" altLang="en-US" smtClean="0"/>
              <a:pPr/>
              <a:t>25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D79819-05BD-8674-48B8-9AEAE0C43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28" y="1417216"/>
            <a:ext cx="7563394" cy="5148729"/>
          </a:xfrm>
          <a:prstGeom prst="rect">
            <a:avLst/>
          </a:prstGeom>
        </p:spPr>
      </p:pic>
      <p:sp>
        <p:nvSpPr>
          <p:cNvPr id="15365" name="TextBox 1">
            <a:extLst>
              <a:ext uri="{FF2B5EF4-FFF2-40B4-BE49-F238E27FC236}">
                <a16:creationId xmlns:a16="http://schemas.microsoft.com/office/drawing/2014/main" id="{465B2C9C-4B72-616E-4A9C-0F59C367C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876425"/>
            <a:ext cx="4114800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40000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40000"/>
              </a:buClr>
              <a:buSzPct val="100000"/>
              <a:buFont typeface="Lucida Grande"/>
              <a:buChar char="-"/>
              <a:defRPr sz="16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40000"/>
                </a:solidFill>
              </a:rPr>
              <a:t>A significant number of buildings at many institutions are in need of repair.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>
            <a:extLst>
              <a:ext uri="{FF2B5EF4-FFF2-40B4-BE49-F238E27FC236}">
                <a16:creationId xmlns:a16="http://schemas.microsoft.com/office/drawing/2014/main" id="{133F10A0-334C-737C-C5B9-7F07811E961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8305" y="828807"/>
            <a:ext cx="8508517" cy="864394"/>
          </a:xfrm>
        </p:spPr>
        <p:txBody>
          <a:bodyPr/>
          <a:lstStyle/>
          <a:p>
            <a:pPr>
              <a:defRPr/>
            </a:pPr>
            <a:r>
              <a:rPr lang="en-US" altLang="en-US" sz="2400">
                <a:solidFill>
                  <a:schemeClr val="accent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Rebuild</a:t>
            </a:r>
            <a:r>
              <a:rPr lang="en-US" altLang="en-US" sz="24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Five Year (FY24-28) capital requests by the Board of Regents underscore need for renovation/repair</a:t>
            </a:r>
          </a:p>
        </p:txBody>
      </p:sp>
      <p:sp>
        <p:nvSpPr>
          <p:cNvPr id="17412" name="TextBox 3">
            <a:extLst>
              <a:ext uri="{FF2B5EF4-FFF2-40B4-BE49-F238E27FC236}">
                <a16:creationId xmlns:a16="http://schemas.microsoft.com/office/drawing/2014/main" id="{BEC135A6-DCB0-C1D9-FABB-0DCD067E7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3804" y="4129350"/>
            <a:ext cx="142074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40000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40000"/>
              </a:buClr>
              <a:buSzPct val="100000"/>
              <a:buFont typeface="Lucida Grande"/>
              <a:buChar char="-"/>
              <a:defRPr sz="16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342900">
              <a:spcBef>
                <a:spcPct val="0"/>
              </a:spcBef>
              <a:buNone/>
            </a:pPr>
            <a:r>
              <a:rPr lang="en-US" altLang="en-US" sz="1400">
                <a:solidFill>
                  <a:srgbClr val="C00000"/>
                </a:solidFill>
              </a:rPr>
              <a:t>Renovation, replacement and deferred maintenance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D49D63B-5CD8-5BD3-5834-8B7D02284BC3}"/>
              </a:ext>
            </a:extLst>
          </p:cNvPr>
          <p:cNvSpPr/>
          <p:nvPr/>
        </p:nvSpPr>
        <p:spPr>
          <a:xfrm>
            <a:off x="10276285" y="3955256"/>
            <a:ext cx="685800" cy="685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415" name="TextBox 1">
            <a:extLst>
              <a:ext uri="{FF2B5EF4-FFF2-40B4-BE49-F238E27FC236}">
                <a16:creationId xmlns:a16="http://schemas.microsoft.com/office/drawing/2014/main" id="{AE701B40-4C73-FF08-C17A-BBB4B62D9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2" y="5920680"/>
            <a:ext cx="8418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/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$993M Five Year Program per Governor’s CIP (FY24 already enacted)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658251-B209-B8E4-5EDD-BD293E40FB0E}"/>
              </a:ext>
            </a:extLst>
          </p:cNvPr>
          <p:cNvSpPr txBox="1"/>
          <p:nvPr/>
        </p:nvSpPr>
        <p:spPr>
          <a:xfrm>
            <a:off x="3335096" y="3427672"/>
            <a:ext cx="105028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1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$1.02B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1A16C42-9BDE-5AB0-E9D0-6967DCB4D745}"/>
              </a:ext>
            </a:extLst>
          </p:cNvPr>
          <p:cNvGraphicFramePr/>
          <p:nvPr/>
        </p:nvGraphicFramePr>
        <p:xfrm>
          <a:off x="622300" y="1693201"/>
          <a:ext cx="7078075" cy="3767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Arrow: Down 8">
            <a:extLst>
              <a:ext uri="{FF2B5EF4-FFF2-40B4-BE49-F238E27FC236}">
                <a16:creationId xmlns:a16="http://schemas.microsoft.com/office/drawing/2014/main" id="{6D884A7C-19BC-FF1B-2F62-EF73B6FC580F}"/>
              </a:ext>
            </a:extLst>
          </p:cNvPr>
          <p:cNvSpPr/>
          <p:nvPr/>
        </p:nvSpPr>
        <p:spPr>
          <a:xfrm rot="10800000" flipV="1">
            <a:off x="1323804" y="3751807"/>
            <a:ext cx="1181100" cy="319835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D59282-C5D5-9F9F-7F22-44B984A10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993A-6528-435B-A727-78A6EDCCAD9E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51204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D887A74-8642-84F8-2A9C-01784538FA4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93700" y="898921"/>
            <a:ext cx="7480300" cy="478631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Characteristics of the USM Capital Program</a:t>
            </a:r>
          </a:p>
        </p:txBody>
      </p:sp>
      <p:sp>
        <p:nvSpPr>
          <p:cNvPr id="19460" name="Rectangle 6">
            <a:extLst>
              <a:ext uri="{FF2B5EF4-FFF2-40B4-BE49-F238E27FC236}">
                <a16:creationId xmlns:a16="http://schemas.microsoft.com/office/drawing/2014/main" id="{E76613BB-B0B9-D1AC-8018-7A8559C37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1718666"/>
            <a:ext cx="6946900" cy="362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40000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40000"/>
              </a:buClr>
              <a:buSzPct val="100000"/>
              <a:buFont typeface="Lucida Grande"/>
              <a:buChar char="-"/>
              <a:defRPr sz="16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57175" indent="-257175" defTabSz="342900">
              <a:spcBef>
                <a:spcPts val="900"/>
              </a:spcBef>
            </a:pPr>
            <a:r>
              <a:rPr lang="en-US" altLang="en-US" sz="1800">
                <a:solidFill>
                  <a:srgbClr val="000000"/>
                </a:solidFill>
              </a:rPr>
              <a:t>Student safety and health remain our top priority</a:t>
            </a:r>
          </a:p>
          <a:p>
            <a:pPr marL="257175" indent="-257175" defTabSz="342900">
              <a:spcBef>
                <a:spcPts val="900"/>
              </a:spcBef>
            </a:pPr>
            <a:endParaRPr lang="en-US" altLang="en-US" sz="800">
              <a:solidFill>
                <a:srgbClr val="000000"/>
              </a:solidFill>
            </a:endParaRPr>
          </a:p>
          <a:p>
            <a:pPr marL="257175" indent="-257175" defTabSz="342900">
              <a:spcBef>
                <a:spcPts val="900"/>
              </a:spcBef>
            </a:pPr>
            <a:r>
              <a:rPr lang="en-US" altLang="en-US" sz="1800">
                <a:solidFill>
                  <a:srgbClr val="000000"/>
                </a:solidFill>
              </a:rPr>
              <a:t>We monitor cost escalation and supply chain uncertainty in construction market </a:t>
            </a:r>
          </a:p>
          <a:p>
            <a:pPr marL="257175" indent="-257175" defTabSz="342900">
              <a:spcBef>
                <a:spcPts val="900"/>
              </a:spcBef>
            </a:pPr>
            <a:endParaRPr lang="en-US" altLang="en-US" sz="800">
              <a:solidFill>
                <a:srgbClr val="000000"/>
              </a:solidFill>
            </a:endParaRPr>
          </a:p>
          <a:p>
            <a:pPr marL="257175" indent="-257175" defTabSz="342900">
              <a:spcBef>
                <a:spcPts val="900"/>
              </a:spcBef>
            </a:pPr>
            <a:r>
              <a:rPr lang="en-US" altLang="en-US" sz="1800">
                <a:solidFill>
                  <a:srgbClr val="000000"/>
                </a:solidFill>
              </a:rPr>
              <a:t>Future plans are focused on:</a:t>
            </a:r>
          </a:p>
          <a:p>
            <a:pPr marL="657225" lvl="2" indent="-257175" defTabSz="342900">
              <a:spcBef>
                <a:spcPts val="900"/>
              </a:spcBef>
            </a:pPr>
            <a:r>
              <a:rPr lang="en-US" altLang="en-US">
                <a:solidFill>
                  <a:srgbClr val="000000"/>
                </a:solidFill>
              </a:rPr>
              <a:t>Maintenance and repair needs (highest priority projects)</a:t>
            </a:r>
          </a:p>
          <a:p>
            <a:pPr marL="657225" lvl="2" indent="-257175" defTabSz="342900">
              <a:spcBef>
                <a:spcPts val="900"/>
              </a:spcBef>
            </a:pPr>
            <a:r>
              <a:rPr lang="en-US" altLang="en-US">
                <a:solidFill>
                  <a:srgbClr val="000000"/>
                </a:solidFill>
              </a:rPr>
              <a:t>Enhanced flexibility and advanced technology</a:t>
            </a:r>
          </a:p>
          <a:p>
            <a:pPr marL="657225" lvl="2" indent="-257175" defTabSz="342900">
              <a:spcBef>
                <a:spcPts val="900"/>
              </a:spcBef>
            </a:pPr>
            <a:r>
              <a:rPr lang="en-US" altLang="en-US">
                <a:solidFill>
                  <a:srgbClr val="000000"/>
                </a:solidFill>
              </a:rPr>
              <a:t>Expansion of research and health care programs </a:t>
            </a:r>
          </a:p>
          <a:p>
            <a:pPr marL="400050" lvl="2" indent="0" defTabSz="342900">
              <a:spcBef>
                <a:spcPts val="900"/>
              </a:spcBef>
              <a:buNone/>
            </a:pPr>
            <a:endParaRPr lang="en-US" altLang="en-US" sz="800">
              <a:solidFill>
                <a:srgbClr val="000000"/>
              </a:solidFill>
            </a:endParaRPr>
          </a:p>
          <a:p>
            <a:pPr marL="257175" indent="-257175" defTabSz="342900">
              <a:spcBef>
                <a:spcPts val="900"/>
              </a:spcBef>
            </a:pPr>
            <a:r>
              <a:rPr lang="en-US" altLang="en-US" sz="1800">
                <a:solidFill>
                  <a:srgbClr val="000000"/>
                </a:solidFill>
              </a:rPr>
              <a:t>Board of Regents request is consistent with these priorities</a:t>
            </a:r>
          </a:p>
          <a:p>
            <a:pPr marL="257175" indent="-257175" defTabSz="342900">
              <a:spcBef>
                <a:spcPts val="900"/>
              </a:spcBef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7FFE33-D8E7-D969-47A4-EF6356889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28704-879B-457F-A17D-C345FB6EFD9A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>
            <a:extLst>
              <a:ext uri="{FF2B5EF4-FFF2-40B4-BE49-F238E27FC236}">
                <a16:creationId xmlns:a16="http://schemas.microsoft.com/office/drawing/2014/main" id="{73350CFF-6C95-8ADB-EF86-C4EE2FE6EEA7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40000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40000"/>
              </a:buClr>
              <a:buSzPct val="100000"/>
              <a:buFont typeface="Lucida Grande"/>
              <a:buChar char="-"/>
              <a:defRPr sz="16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4275" name="TextBox 1">
            <a:extLst>
              <a:ext uri="{FF2B5EF4-FFF2-40B4-BE49-F238E27FC236}">
                <a16:creationId xmlns:a16="http://schemas.microsoft.com/office/drawing/2014/main" id="{AAEC8DA7-75CB-E195-AAFA-AC61B70D4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19388"/>
            <a:ext cx="90058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40000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40000"/>
              </a:buClr>
              <a:buSzPct val="100000"/>
              <a:buFont typeface="Lucida Grande"/>
              <a:buChar char="-"/>
              <a:defRPr sz="16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C00000"/>
                </a:solidFill>
              </a:rPr>
              <a:t>Thank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21BE00-D72D-CCCB-4660-FE69D4617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28704-879B-457F-A17D-C345FB6EFD9A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>
            <a:extLst>
              <a:ext uri="{FF2B5EF4-FFF2-40B4-BE49-F238E27FC236}">
                <a16:creationId xmlns:a16="http://schemas.microsoft.com/office/drawing/2014/main" id="{73350CFF-6C95-8ADB-EF86-C4EE2FE6EEA7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40000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40000"/>
              </a:buClr>
              <a:buSzPct val="100000"/>
              <a:buFont typeface="Lucida Grande"/>
              <a:buChar char="-"/>
              <a:defRPr sz="16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4275" name="TextBox 1">
            <a:extLst>
              <a:ext uri="{FF2B5EF4-FFF2-40B4-BE49-F238E27FC236}">
                <a16:creationId xmlns:a16="http://schemas.microsoft.com/office/drawing/2014/main" id="{AAEC8DA7-75CB-E195-AAFA-AC61B70D4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19388"/>
            <a:ext cx="90058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40000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40000"/>
              </a:buClr>
              <a:buSzPct val="100000"/>
              <a:buFont typeface="Lucida Grande"/>
              <a:buChar char="-"/>
              <a:defRPr sz="16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C00000"/>
                </a:solidFill>
                <a:latin typeface="Arial"/>
                <a:cs typeface="Arial"/>
              </a:rPr>
              <a:t>Appendices</a:t>
            </a:r>
            <a:endParaRPr lang="en-US" altLang="en-US" sz="5400" b="1" err="1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21BE00-D72D-CCCB-4660-FE69D4617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28704-879B-457F-A17D-C345FB6EFD9A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98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0F132EF-7BFC-8D63-C351-5AA13FF11BAB}"/>
              </a:ext>
            </a:extLst>
          </p:cNvPr>
          <p:cNvSpPr/>
          <p:nvPr/>
        </p:nvSpPr>
        <p:spPr>
          <a:xfrm>
            <a:off x="5694173" y="1612190"/>
            <a:ext cx="2891623" cy="15290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dirty="0">
                <a:solidFill>
                  <a:schemeClr val="tx1"/>
                </a:solidFill>
              </a:rPr>
              <a:t>Governor </a:t>
            </a:r>
          </a:p>
          <a:p>
            <a:pPr algn="r"/>
            <a:r>
              <a:rPr lang="en-US" sz="2000" b="1" dirty="0">
                <a:solidFill>
                  <a:schemeClr val="tx1"/>
                </a:solidFill>
              </a:rPr>
              <a:t>Moore’s </a:t>
            </a:r>
          </a:p>
          <a:p>
            <a:pPr algn="r"/>
            <a:r>
              <a:rPr lang="en-US" sz="2000" b="1" dirty="0">
                <a:solidFill>
                  <a:schemeClr val="tx1"/>
                </a:solidFill>
              </a:rPr>
              <a:t>Priorities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684BEA3-C15D-448A-E88B-7E23715F5405}"/>
              </a:ext>
            </a:extLst>
          </p:cNvPr>
          <p:cNvSpPr/>
          <p:nvPr/>
        </p:nvSpPr>
        <p:spPr>
          <a:xfrm>
            <a:off x="5532775" y="4728416"/>
            <a:ext cx="2891623" cy="15290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dirty="0">
                <a:solidFill>
                  <a:schemeClr val="tx1"/>
                </a:solidFill>
              </a:rPr>
              <a:t>MHEC Plan For</a:t>
            </a:r>
          </a:p>
          <a:p>
            <a:pPr algn="r"/>
            <a:r>
              <a:rPr lang="en-US" sz="2000" b="1" dirty="0">
                <a:solidFill>
                  <a:schemeClr val="tx1"/>
                </a:solidFill>
              </a:rPr>
              <a:t>Higher Education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755D481-2BB4-1F64-86BB-E11F46BA8BCD}"/>
              </a:ext>
            </a:extLst>
          </p:cNvPr>
          <p:cNvSpPr/>
          <p:nvPr/>
        </p:nvSpPr>
        <p:spPr>
          <a:xfrm>
            <a:off x="637272" y="4728416"/>
            <a:ext cx="2891623" cy="15290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USM Strategic Plan: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Vision 2030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54D3BAB-A1C8-90DA-D2E6-78DED88104EF}"/>
              </a:ext>
            </a:extLst>
          </p:cNvPr>
          <p:cNvSpPr/>
          <p:nvPr/>
        </p:nvSpPr>
        <p:spPr>
          <a:xfrm>
            <a:off x="637272" y="1612415"/>
            <a:ext cx="2891623" cy="15290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Student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Success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3298AE-D068-6B73-ED91-E33899D92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04" y="510740"/>
            <a:ext cx="7746423" cy="514766"/>
          </a:xfrm>
        </p:spPr>
        <p:txBody>
          <a:bodyPr>
            <a:noAutofit/>
          </a:bodyPr>
          <a:lstStyle/>
          <a:p>
            <a:pPr algn="ctr"/>
            <a:r>
              <a:rPr lang="en-US" sz="2700" b="1" dirty="0"/>
              <a:t>OUR GOALS ARE ALIGNED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A52B607-4B77-91D6-48BA-F955BF5522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723419"/>
              </p:ext>
            </p:extLst>
          </p:nvPr>
        </p:nvGraphicFramePr>
        <p:xfrm>
          <a:off x="552952" y="1764815"/>
          <a:ext cx="8272393" cy="4492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9FB8EAB-D6F1-11C0-CE60-640C54F3940E}"/>
              </a:ext>
            </a:extLst>
          </p:cNvPr>
          <p:cNvSpPr/>
          <p:nvPr/>
        </p:nvSpPr>
        <p:spPr>
          <a:xfrm>
            <a:off x="3318263" y="1359371"/>
            <a:ext cx="1274553" cy="728267"/>
          </a:xfrm>
          <a:prstGeom prst="roundRect">
            <a:avLst/>
          </a:prstGeom>
          <a:solidFill>
            <a:srgbClr val="FA66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Attract, retain and graduate more aspiring Maryland students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4E02328-FAD4-7AB9-593D-C26082F3E877}"/>
              </a:ext>
            </a:extLst>
          </p:cNvPr>
          <p:cNvSpPr/>
          <p:nvPr/>
        </p:nvSpPr>
        <p:spPr>
          <a:xfrm>
            <a:off x="4643869" y="1359626"/>
            <a:ext cx="1274553" cy="728267"/>
          </a:xfrm>
          <a:prstGeom prst="roundRect">
            <a:avLst/>
          </a:prstGeom>
          <a:solidFill>
            <a:srgbClr val="FA66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Improve transfer pathways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410FED4-7157-95FE-63CB-9BCC4FCEE3E8}"/>
              </a:ext>
            </a:extLst>
          </p:cNvPr>
          <p:cNvSpPr/>
          <p:nvPr/>
        </p:nvSpPr>
        <p:spPr>
          <a:xfrm>
            <a:off x="6062737" y="2636000"/>
            <a:ext cx="1274553" cy="728267"/>
          </a:xfrm>
          <a:prstGeom prst="roundRect">
            <a:avLst/>
          </a:prstGeom>
          <a:solidFill>
            <a:srgbClr val="FA66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Promote best practices to enhance inclusion and promote equity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57DADFF-D14C-CA27-9F66-EB8EEFEFEDE5}"/>
              </a:ext>
            </a:extLst>
          </p:cNvPr>
          <p:cNvSpPr/>
          <p:nvPr/>
        </p:nvSpPr>
        <p:spPr>
          <a:xfrm>
            <a:off x="6062638" y="3467992"/>
            <a:ext cx="1274553" cy="728267"/>
          </a:xfrm>
          <a:prstGeom prst="roundRect">
            <a:avLst/>
          </a:prstGeom>
          <a:solidFill>
            <a:srgbClr val="FA66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Innovative pathways to respond to workforce demands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2265A78-AD62-9D49-BF2E-A9A76243F3A6}"/>
              </a:ext>
            </a:extLst>
          </p:cNvPr>
          <p:cNvSpPr/>
          <p:nvPr/>
        </p:nvSpPr>
        <p:spPr>
          <a:xfrm>
            <a:off x="4089720" y="5461001"/>
            <a:ext cx="1274553" cy="728267"/>
          </a:xfrm>
          <a:prstGeom prst="roundRect">
            <a:avLst/>
          </a:prstGeom>
          <a:solidFill>
            <a:srgbClr val="FA66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Expand pipeline of underrepresented minorities in critical fields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CA85D56-A844-64F1-14E1-752017D500FA}"/>
              </a:ext>
            </a:extLst>
          </p:cNvPr>
          <p:cNvSpPr/>
          <p:nvPr/>
        </p:nvSpPr>
        <p:spPr>
          <a:xfrm>
            <a:off x="1945256" y="2643517"/>
            <a:ext cx="1274553" cy="728267"/>
          </a:xfrm>
          <a:prstGeom prst="roundRect">
            <a:avLst/>
          </a:prstGeom>
          <a:solidFill>
            <a:srgbClr val="FA66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Innovative programs resulting in new credentials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000BC5B-D814-81FA-16CC-CB0D22D3A90B}"/>
              </a:ext>
            </a:extLst>
          </p:cNvPr>
          <p:cNvSpPr/>
          <p:nvPr/>
        </p:nvSpPr>
        <p:spPr>
          <a:xfrm>
            <a:off x="1945256" y="3525901"/>
            <a:ext cx="1274553" cy="728267"/>
          </a:xfrm>
          <a:prstGeom prst="roundRect">
            <a:avLst/>
          </a:prstGeom>
          <a:solidFill>
            <a:srgbClr val="FA66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Expand number of graduates in fields critical to Maryland’s economy</a:t>
            </a:r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810AFD9F-C2F8-A0BE-EA32-7B152641F9AE}"/>
              </a:ext>
            </a:extLst>
          </p:cNvPr>
          <p:cNvSpPr/>
          <p:nvPr/>
        </p:nvSpPr>
        <p:spPr>
          <a:xfrm>
            <a:off x="5566195" y="1817567"/>
            <a:ext cx="1274553" cy="916273"/>
          </a:xfrm>
          <a:prstGeom prst="lef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88" dirty="0">
                <a:solidFill>
                  <a:prstClr val="black"/>
                </a:solidFill>
                <a:latin typeface="Calibri" panose="020F0502020204030204"/>
              </a:rPr>
              <a:t>Remove administrative barriers to degree completion</a:t>
            </a:r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5347C820-397F-0841-B51E-DF2DE9DF36D6}"/>
              </a:ext>
            </a:extLst>
          </p:cNvPr>
          <p:cNvSpPr/>
          <p:nvPr/>
        </p:nvSpPr>
        <p:spPr>
          <a:xfrm>
            <a:off x="6186219" y="4209817"/>
            <a:ext cx="1274553" cy="916273"/>
          </a:xfrm>
          <a:prstGeom prst="lef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prstClr val="black"/>
                </a:solidFill>
                <a:latin typeface="Calibri" panose="020F0502020204030204"/>
              </a:rPr>
              <a:t>Analyze access to affordable and quality postsecondary education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FE2DB50C-F0DA-3FD7-54B1-CD7E8A6E97D3}"/>
              </a:ext>
            </a:extLst>
          </p:cNvPr>
          <p:cNvSpPr/>
          <p:nvPr/>
        </p:nvSpPr>
        <p:spPr>
          <a:xfrm>
            <a:off x="1900490" y="4205087"/>
            <a:ext cx="1392382" cy="1040498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50" dirty="0">
                <a:solidFill>
                  <a:prstClr val="black"/>
                </a:solidFill>
                <a:latin typeface="Calibri" panose="020F0502020204030204"/>
              </a:rPr>
              <a:t>Enhance the ways postsecondary education is a platform for lifelong learning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77559BEC-DFB6-3C30-E7CD-968C4E567EC3}"/>
              </a:ext>
            </a:extLst>
          </p:cNvPr>
          <p:cNvSpPr/>
          <p:nvPr/>
        </p:nvSpPr>
        <p:spPr>
          <a:xfrm>
            <a:off x="2331354" y="1764814"/>
            <a:ext cx="1198418" cy="946208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prstClr val="black"/>
                </a:solidFill>
                <a:latin typeface="Calibri" panose="020F0502020204030204"/>
              </a:rPr>
              <a:t>Commitment to high-quality postsecondary education Maryland</a:t>
            </a:r>
          </a:p>
        </p:txBody>
      </p:sp>
    </p:spTree>
    <p:extLst>
      <p:ext uri="{BB962C8B-B14F-4D97-AF65-F5344CB8AC3E}">
        <p14:creationId xmlns:p14="http://schemas.microsoft.com/office/powerpoint/2010/main" val="20719012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01C580-7DD1-9553-6EF8-5E71B0E96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28704-879B-457F-A17D-C345FB6EFD9A}" type="slidenum">
              <a:rPr lang="en-US" altLang="en-US"/>
              <a:pPr>
                <a:defRPr/>
              </a:pPr>
              <a:t>30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91BF38-EDE1-CDCC-C91A-930BB00B0800}"/>
              </a:ext>
            </a:extLst>
          </p:cNvPr>
          <p:cNvSpPr txBox="1"/>
          <p:nvPr/>
        </p:nvSpPr>
        <p:spPr>
          <a:xfrm>
            <a:off x="199534" y="448464"/>
            <a:ext cx="4368881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solidFill>
                  <a:srgbClr val="5F5F5F"/>
                </a:solidFill>
                <a:latin typeface="Calibri"/>
                <a:cs typeface="Calibri"/>
              </a:rPr>
              <a:t>USM</a:t>
            </a:r>
            <a:r>
              <a:rPr lang="en-US" sz="4000" b="1">
                <a:latin typeface="Calibri"/>
                <a:cs typeface="Calibri"/>
              </a:rPr>
              <a:t> Strategic Plan</a:t>
            </a:r>
            <a:endParaRPr lang="en-US" sz="4000" b="1">
              <a:cs typeface="Calibri" panose="020F0502020204030204" pitchFamily="34" charset="0"/>
            </a:endParaRPr>
          </a:p>
          <a:p>
            <a:endParaRPr lang="en-US" sz="2400">
              <a:cs typeface="Calibri"/>
            </a:endParaRPr>
          </a:p>
        </p:txBody>
      </p:sp>
      <p:pic>
        <p:nvPicPr>
          <p:cNvPr id="4" name="Picture 3" descr="A diagram of different colored circles&#10;&#10;Description automatically generated">
            <a:extLst>
              <a:ext uri="{FF2B5EF4-FFF2-40B4-BE49-F238E27FC236}">
                <a16:creationId xmlns:a16="http://schemas.microsoft.com/office/drawing/2014/main" id="{F522F654-82B2-888D-271D-27FCDC06E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447" y="1070345"/>
            <a:ext cx="4169732" cy="4159100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18B7038-C968-6B67-4919-3247FFE2B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167" y="2583071"/>
            <a:ext cx="4107711" cy="20019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D3A97C-9ED3-6629-EFDE-F1FCEAAC5093}"/>
              </a:ext>
            </a:extLst>
          </p:cNvPr>
          <p:cNvSpPr txBox="1"/>
          <p:nvPr/>
        </p:nvSpPr>
        <p:spPr>
          <a:xfrm>
            <a:off x="1471670" y="5495668"/>
            <a:ext cx="627331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>
                <a:latin typeface="Calibri"/>
                <a:cs typeface="Calibri"/>
                <a:hlinkClick r:id="rId4"/>
              </a:rPr>
              <a:t>https://www.usmd.edu/vision2030/</a:t>
            </a:r>
            <a:endParaRPr lang="en-US" sz="2000" b="1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41198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8AC6C13E-88AE-265E-535D-83E9E501D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20713"/>
            <a:ext cx="8464163" cy="982661"/>
          </a:xfrm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USM’s Vision 2030: </a:t>
            </a:r>
            <a:b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From Excellence to Preeminence	</a:t>
            </a:r>
            <a:b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4E992-3028-E389-B6C0-C53B15C5F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3375"/>
            <a:ext cx="8331200" cy="4627563"/>
          </a:xfrm>
        </p:spPr>
        <p:txBody>
          <a:bodyPr/>
          <a:lstStyle/>
          <a:p>
            <a:pPr eaLnBrk="1" hangingPunct="1">
              <a:defRPr/>
            </a:pPr>
            <a:endParaRPr lang="en-US" altLang="en-US" sz="2200" i="1" dirty="0">
              <a:solidFill>
                <a:schemeClr val="accent1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altLang="en-US" sz="2800" b="1" dirty="0">
                <a:solidFill>
                  <a:srgbClr val="C00000"/>
                </a:solidFill>
              </a:rPr>
              <a:t>USM Strategic Plan Implementation</a:t>
            </a:r>
          </a:p>
          <a:p>
            <a:pPr eaLnBrk="1" hangingPunct="1">
              <a:defRPr/>
            </a:pPr>
            <a:endParaRPr lang="en-US" altLang="en-US" sz="2200" i="1" dirty="0">
              <a:solidFill>
                <a:schemeClr val="accent1"/>
              </a:solidFill>
            </a:endParaRPr>
          </a:p>
          <a:p>
            <a:pPr eaLnBrk="1" hangingPunct="1">
              <a:defRPr/>
            </a:pPr>
            <a:r>
              <a:rPr lang="en-US" altLang="en-US" sz="2200" dirty="0">
                <a:solidFill>
                  <a:schemeClr val="accent1"/>
                </a:solidFill>
              </a:rPr>
              <a:t>Shifting from institution-focused to </a:t>
            </a:r>
            <a:r>
              <a:rPr lang="en-US" altLang="en-US" sz="2200" u="sng" dirty="0">
                <a:solidFill>
                  <a:schemeClr val="accent1"/>
                </a:solidFill>
                <a:uFill>
                  <a:solidFill>
                    <a:srgbClr val="C00000"/>
                  </a:solidFill>
                </a:uFill>
              </a:rPr>
              <a:t>student-centric</a:t>
            </a:r>
          </a:p>
          <a:p>
            <a:pPr eaLnBrk="1" hangingPunct="1">
              <a:defRPr/>
            </a:pPr>
            <a:endParaRPr lang="en-US" altLang="en-US" sz="2200" dirty="0">
              <a:solidFill>
                <a:schemeClr val="accent1"/>
              </a:solidFill>
            </a:endParaRPr>
          </a:p>
          <a:p>
            <a:pPr eaLnBrk="1" hangingPunct="1">
              <a:defRPr/>
            </a:pPr>
            <a:r>
              <a:rPr lang="en-US" altLang="en-US" sz="2200" dirty="0">
                <a:solidFill>
                  <a:schemeClr val="accent1"/>
                </a:solidFill>
              </a:rPr>
              <a:t>Priorities concentrate on </a:t>
            </a:r>
            <a:r>
              <a:rPr lang="en-US" altLang="en-US" sz="2200" u="sng" dirty="0">
                <a:solidFill>
                  <a:schemeClr val="accent1"/>
                </a:solidFill>
                <a:uFill>
                  <a:solidFill>
                    <a:srgbClr val="C00000"/>
                  </a:solidFill>
                </a:uFill>
              </a:rPr>
              <a:t>learner outcomes</a:t>
            </a:r>
          </a:p>
          <a:p>
            <a:pPr marL="57150" indent="0" eaLnBrk="1" hangingPunct="1">
              <a:buNone/>
              <a:defRPr/>
            </a:pPr>
            <a:endParaRPr lang="en-US" altLang="en-US" sz="2200" dirty="0">
              <a:solidFill>
                <a:schemeClr val="accent1"/>
              </a:solidFill>
            </a:endParaRPr>
          </a:p>
          <a:p>
            <a:pPr eaLnBrk="1" hangingPunct="1">
              <a:defRPr/>
            </a:pPr>
            <a:r>
              <a:rPr lang="en-US" altLang="en-US" sz="2200" dirty="0">
                <a:solidFill>
                  <a:schemeClr val="accent1"/>
                </a:solidFill>
              </a:rPr>
              <a:t>Connecting to </a:t>
            </a:r>
            <a:r>
              <a:rPr lang="en-US" altLang="en-US" sz="2200" u="sng" dirty="0">
                <a:solidFill>
                  <a:schemeClr val="accent1"/>
                </a:solidFill>
                <a:uFill>
                  <a:solidFill>
                    <a:srgbClr val="C00000"/>
                  </a:solidFill>
                </a:uFill>
              </a:rPr>
              <a:t>Maryland’s needs</a:t>
            </a:r>
            <a:r>
              <a:rPr lang="en-US" altLang="en-US" sz="2200" dirty="0">
                <a:solidFill>
                  <a:schemeClr val="accent1"/>
                </a:solidFill>
              </a:rPr>
              <a:t> as identified in the State Plan</a:t>
            </a:r>
          </a:p>
          <a:p>
            <a:pPr lvl="2" eaLnBrk="1" hangingPunct="1">
              <a:buFont typeface="Wingdings" panose="05000000000000000000" pitchFamily="2" charset="2"/>
              <a:buChar char="Ø"/>
              <a:defRPr/>
            </a:pPr>
            <a:endParaRPr lang="en-US" altLang="en-US" sz="1800" dirty="0">
              <a:solidFill>
                <a:schemeClr val="accent1"/>
              </a:solidFill>
            </a:endParaRPr>
          </a:p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en-US" altLang="en-US" sz="2100" dirty="0">
              <a:solidFill>
                <a:schemeClr val="accent1"/>
              </a:solidFill>
            </a:endParaRPr>
          </a:p>
          <a:p>
            <a:pPr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625ED9-F2BF-FB3E-BB2E-C01CF67611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A224B7-1215-40D1-9B06-2D246B63E5E6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E4FBAD-7671-D36C-8FD7-5B584AD6A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28704-879B-457F-A17D-C345FB6EFD9A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08F758-90CE-5060-5005-AE1733090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55" y="1223946"/>
            <a:ext cx="8886890" cy="44101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CB234A-B721-09F9-634F-3F9B599FB425}"/>
              </a:ext>
            </a:extLst>
          </p:cNvPr>
          <p:cNvSpPr txBox="1"/>
          <p:nvPr/>
        </p:nvSpPr>
        <p:spPr>
          <a:xfrm>
            <a:off x="199534" y="448464"/>
            <a:ext cx="611358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solidFill>
                  <a:srgbClr val="5F5F5F"/>
                </a:solidFill>
                <a:latin typeface="Calibri"/>
                <a:cs typeface="Calibri"/>
              </a:rPr>
              <a:t>Dashboard Indicators </a:t>
            </a:r>
            <a:endParaRPr lang="en-US" sz="4000" b="1">
              <a:cs typeface="Calibri" panose="020F0502020204030204" pitchFamily="34" charset="0"/>
            </a:endParaRPr>
          </a:p>
          <a:p>
            <a:endParaRPr lang="en-US" sz="240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3E1F92-4EBA-BC34-2779-4C7A436F25BE}"/>
              </a:ext>
            </a:extLst>
          </p:cNvPr>
          <p:cNvSpPr txBox="1"/>
          <p:nvPr/>
        </p:nvSpPr>
        <p:spPr>
          <a:xfrm>
            <a:off x="1435342" y="5890478"/>
            <a:ext cx="6273314" cy="12618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>
                <a:hlinkClick r:id="rId3"/>
              </a:rPr>
              <a:t>www.usmd.edu/dashboard-indicators</a:t>
            </a:r>
            <a:endParaRPr lang="en-US" sz="2800"/>
          </a:p>
          <a:p>
            <a:pPr algn="l"/>
            <a:endParaRPr lang="en-US" sz="2800"/>
          </a:p>
          <a:p>
            <a:pPr algn="l"/>
            <a:endParaRPr lang="en-US" sz="2000" b="1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14001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62F9E3-224F-740B-C575-8F2EF18D9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28704-879B-457F-A17D-C345FB6EFD9A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ED0151-82B3-2195-5BE8-83EE6F64203A}"/>
              </a:ext>
            </a:extLst>
          </p:cNvPr>
          <p:cNvSpPr txBox="1"/>
          <p:nvPr/>
        </p:nvSpPr>
        <p:spPr>
          <a:xfrm>
            <a:off x="199534" y="448464"/>
            <a:ext cx="512402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solidFill>
                  <a:srgbClr val="5F5F5F"/>
                </a:solidFill>
                <a:latin typeface="Calibri"/>
                <a:cs typeface="Calibri"/>
              </a:rPr>
              <a:t>USM IRIS</a:t>
            </a:r>
            <a:endParaRPr lang="en-US" sz="4000" b="1">
              <a:cs typeface="Calibri" panose="020F0502020204030204" pitchFamily="34" charset="0"/>
            </a:endParaRPr>
          </a:p>
          <a:p>
            <a:endParaRPr lang="en-US" sz="2400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60E89F-2495-703C-98B5-0E2F651C1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88" y="1164921"/>
            <a:ext cx="8802223" cy="4159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A158FD-7FBE-8B0B-810C-AFDEC0260ADF}"/>
              </a:ext>
            </a:extLst>
          </p:cNvPr>
          <p:cNvSpPr txBox="1"/>
          <p:nvPr/>
        </p:nvSpPr>
        <p:spPr>
          <a:xfrm>
            <a:off x="1435342" y="5890478"/>
            <a:ext cx="627331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>
                <a:hlinkClick r:id="rId3"/>
              </a:rPr>
              <a:t>www.usmd.edu/IRIS</a:t>
            </a:r>
            <a:r>
              <a:rPr lang="en-US" sz="2800"/>
              <a:t> </a:t>
            </a:r>
          </a:p>
          <a:p>
            <a:pPr algn="l"/>
            <a:endParaRPr lang="en-US" sz="2000" b="1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7040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134519"/>
              </p:ext>
            </p:extLst>
          </p:nvPr>
        </p:nvGraphicFramePr>
        <p:xfrm>
          <a:off x="645373" y="1688423"/>
          <a:ext cx="7684378" cy="32234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1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0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3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52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20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63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91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84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115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57580">
                        <a:lnSpc>
                          <a:spcPts val="1185"/>
                        </a:lnSpc>
                      </a:pPr>
                      <a:r>
                        <a:rPr sz="900" b="1" spc="-5">
                          <a:latin typeface="Times New Roman"/>
                          <a:cs typeface="Times New Roman"/>
                        </a:rPr>
                        <a:t>Appropriation</a:t>
                      </a:r>
                      <a:r>
                        <a:rPr sz="900" b="1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>
                          <a:latin typeface="Times New Roman"/>
                          <a:cs typeface="Times New Roman"/>
                        </a:rPr>
                        <a:t>Increases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06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85115">
                        <a:lnSpc>
                          <a:spcPts val="1195"/>
                        </a:lnSpc>
                      </a:pPr>
                      <a:r>
                        <a:rPr sz="900" b="1">
                          <a:latin typeface="Times New Roman"/>
                          <a:cs typeface="Times New Roman"/>
                        </a:rPr>
                        <a:t>FY</a:t>
                      </a:r>
                      <a:r>
                        <a:rPr sz="900" b="1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>
                          <a:latin typeface="Times New Roman"/>
                          <a:cs typeface="Times New Roman"/>
                        </a:rPr>
                        <a:t>2023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59079">
                        <a:lnSpc>
                          <a:spcPts val="1195"/>
                        </a:lnSpc>
                      </a:pPr>
                      <a:r>
                        <a:rPr sz="900" b="1">
                          <a:latin typeface="Times New Roman"/>
                          <a:cs typeface="Times New Roman"/>
                        </a:rPr>
                        <a:t>***FY</a:t>
                      </a:r>
                      <a:r>
                        <a:rPr sz="900" b="1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>
                          <a:latin typeface="Times New Roman"/>
                          <a:cs typeface="Times New Roman"/>
                        </a:rPr>
                        <a:t>2024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0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20040">
                        <a:lnSpc>
                          <a:spcPts val="1195"/>
                        </a:lnSpc>
                      </a:pPr>
                      <a:r>
                        <a:rPr sz="900" b="1">
                          <a:latin typeface="Times New Roman"/>
                          <a:cs typeface="Times New Roman"/>
                        </a:rPr>
                        <a:t>Budget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64490">
                        <a:lnSpc>
                          <a:spcPts val="1195"/>
                        </a:lnSpc>
                      </a:pPr>
                      <a:r>
                        <a:rPr sz="900" b="1" spc="-5">
                          <a:latin typeface="Times New Roman"/>
                          <a:cs typeface="Times New Roman"/>
                        </a:rPr>
                        <a:t>Request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96545">
                        <a:lnSpc>
                          <a:spcPts val="1195"/>
                        </a:lnSpc>
                        <a:tabLst>
                          <a:tab pos="1426845" algn="l"/>
                        </a:tabLst>
                      </a:pPr>
                      <a:r>
                        <a:rPr sz="900" b="1">
                          <a:latin typeface="Times New Roman"/>
                          <a:cs typeface="Times New Roman"/>
                        </a:rPr>
                        <a:t>**EFI &amp;	HBCU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ts val="1195"/>
                        </a:lnSpc>
                      </a:pPr>
                      <a:r>
                        <a:rPr sz="900" b="1" spc="-5">
                          <a:latin typeface="Times New Roman"/>
                          <a:cs typeface="Times New Roman"/>
                        </a:rPr>
                        <a:t>Salary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195"/>
                        </a:lnSpc>
                      </a:pPr>
                      <a:r>
                        <a:rPr sz="900" b="1">
                          <a:latin typeface="Times New Roman"/>
                          <a:cs typeface="Times New Roman"/>
                        </a:rPr>
                        <a:t>Total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1195"/>
                        </a:lnSpc>
                      </a:pPr>
                      <a:r>
                        <a:rPr sz="900" b="1">
                          <a:latin typeface="Times New Roman"/>
                          <a:cs typeface="Times New Roman"/>
                        </a:rPr>
                        <a:t>%</a:t>
                      </a:r>
                      <a:r>
                        <a:rPr sz="900" b="1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>
                          <a:latin typeface="Times New Roman"/>
                          <a:cs typeface="Times New Roman"/>
                        </a:rPr>
                        <a:t>Increase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06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17170">
                        <a:lnSpc>
                          <a:spcPts val="1195"/>
                        </a:lnSpc>
                      </a:pPr>
                      <a:r>
                        <a:rPr sz="900" b="1">
                          <a:latin typeface="Times New Roman"/>
                          <a:cs typeface="Times New Roman"/>
                        </a:rPr>
                        <a:t>Base</a:t>
                      </a:r>
                      <a:r>
                        <a:rPr sz="900" b="1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>
                          <a:latin typeface="Times New Roman"/>
                          <a:cs typeface="Times New Roman"/>
                        </a:rPr>
                        <a:t>State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ts val="1195"/>
                        </a:lnSpc>
                      </a:pPr>
                      <a:r>
                        <a:rPr sz="900" b="1" spc="-5">
                          <a:latin typeface="Times New Roman"/>
                          <a:cs typeface="Times New Roman"/>
                        </a:rPr>
                        <a:t>State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57810">
                        <a:lnSpc>
                          <a:spcPts val="1195"/>
                        </a:lnSpc>
                        <a:tabLst>
                          <a:tab pos="1391285" algn="l"/>
                        </a:tabLst>
                      </a:pPr>
                      <a:r>
                        <a:rPr sz="900" b="1">
                          <a:latin typeface="Times New Roman"/>
                          <a:cs typeface="Times New Roman"/>
                        </a:rPr>
                        <a:t>Legislative	Lawsuit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ts val="1195"/>
                        </a:lnSpc>
                      </a:pPr>
                      <a:r>
                        <a:rPr sz="900" b="1">
                          <a:latin typeface="Times New Roman"/>
                          <a:cs typeface="Times New Roman"/>
                        </a:rPr>
                        <a:t>&amp;</a:t>
                      </a:r>
                      <a:r>
                        <a:rPr sz="900" b="1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>
                          <a:latin typeface="Times New Roman"/>
                          <a:cs typeface="Times New Roman"/>
                        </a:rPr>
                        <a:t>Fringe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ts val="1195"/>
                        </a:lnSpc>
                      </a:pPr>
                      <a:r>
                        <a:rPr sz="900" b="1">
                          <a:latin typeface="Times New Roman"/>
                          <a:cs typeface="Times New Roman"/>
                        </a:rPr>
                        <a:t>Estimated</a:t>
                      </a:r>
                      <a:r>
                        <a:rPr sz="900" b="1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>
                          <a:latin typeface="Times New Roman"/>
                          <a:cs typeface="Times New Roman"/>
                        </a:rPr>
                        <a:t>FY24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ts val="1195"/>
                        </a:lnSpc>
                      </a:pPr>
                      <a:r>
                        <a:rPr sz="900" b="1">
                          <a:latin typeface="Times New Roman"/>
                          <a:cs typeface="Times New Roman"/>
                        </a:rPr>
                        <a:t>over</a:t>
                      </a:r>
                      <a:r>
                        <a:rPr sz="900" b="1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>
                          <a:latin typeface="Times New Roman"/>
                          <a:cs typeface="Times New Roman"/>
                        </a:rPr>
                        <a:t>base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069">
                <a:tc>
                  <a:txBody>
                    <a:bodyPr/>
                    <a:lstStyle/>
                    <a:p>
                      <a:pPr marL="31750">
                        <a:lnSpc>
                          <a:spcPts val="1195"/>
                        </a:lnSpc>
                      </a:pPr>
                      <a:r>
                        <a:rPr sz="900" b="1" u="sng" spc="-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Institution: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44805">
                        <a:lnSpc>
                          <a:spcPts val="1195"/>
                        </a:lnSpc>
                      </a:pPr>
                      <a:r>
                        <a:rPr sz="900" b="1" u="sng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Funds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195"/>
                        </a:lnSpc>
                      </a:pPr>
                      <a:r>
                        <a:rPr sz="900" b="1" u="sng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Funds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82575">
                        <a:lnSpc>
                          <a:spcPts val="1195"/>
                        </a:lnSpc>
                        <a:tabLst>
                          <a:tab pos="1356995" algn="l"/>
                        </a:tabLst>
                      </a:pPr>
                      <a:r>
                        <a:rPr sz="900" b="1" u="sng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Mandates</a:t>
                      </a:r>
                      <a:r>
                        <a:rPr sz="900" b="1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900" b="1" u="sng" spc="-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Increases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95"/>
                        </a:lnSpc>
                      </a:pPr>
                      <a:r>
                        <a:rPr sz="900" b="1" u="sng" spc="-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Increases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8930">
                        <a:lnSpc>
                          <a:spcPts val="1195"/>
                        </a:lnSpc>
                      </a:pPr>
                      <a:r>
                        <a:rPr sz="900" b="1" u="sng" spc="-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State</a:t>
                      </a:r>
                      <a:r>
                        <a:rPr sz="900" b="1" u="sng" spc="-1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u="sng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Funds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ts val="1195"/>
                        </a:lnSpc>
                      </a:pPr>
                      <a:r>
                        <a:rPr sz="900" b="1" u="sng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FY</a:t>
                      </a:r>
                      <a:r>
                        <a:rPr sz="900" b="1" u="sng" spc="-2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u="sng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2023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066">
                <a:tc>
                  <a:txBody>
                    <a:bodyPr/>
                    <a:lstStyle/>
                    <a:p>
                      <a:pPr marL="31750">
                        <a:lnSpc>
                          <a:spcPts val="1195"/>
                        </a:lnSpc>
                      </a:pPr>
                      <a:r>
                        <a:rPr sz="900" spc="-5">
                          <a:latin typeface="Times New Roman"/>
                          <a:cs typeface="Times New Roman"/>
                        </a:rPr>
                        <a:t>UMB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$316,825,752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$315,325,752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51484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$1,361,750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$50,596,381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$367,283,883</a:t>
                      </a: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15.9%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31750">
                        <a:lnSpc>
                          <a:spcPts val="1195"/>
                        </a:lnSpc>
                      </a:pPr>
                      <a:r>
                        <a:rPr sz="900" spc="-5">
                          <a:latin typeface="Times New Roman"/>
                          <a:cs typeface="Times New Roman"/>
                        </a:rPr>
                        <a:t>UMCP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$718,895,457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$727,045,457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73075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(1,182,095)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122,866,010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848,729,372</a:t>
                      </a: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18.1%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31750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BSU</a:t>
                      </a: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$59,861,210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$58,361,210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11505">
                        <a:lnSpc>
                          <a:spcPts val="1195"/>
                        </a:lnSpc>
                        <a:tabLst>
                          <a:tab pos="1478915" algn="l"/>
                        </a:tabLst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730,507	18,193,432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8,295,774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85,580,923</a:t>
                      </a: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43.0%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31750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TU</a:t>
                      </a: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$174,042,649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$174,685,372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11505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885,007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29,206,816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204,777,195</a:t>
                      </a: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17.7%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31750">
                        <a:lnSpc>
                          <a:spcPts val="1195"/>
                        </a:lnSpc>
                      </a:pPr>
                      <a:r>
                        <a:rPr sz="900" spc="-5">
                          <a:latin typeface="Times New Roman"/>
                          <a:cs typeface="Times New Roman"/>
                        </a:rPr>
                        <a:t>UMES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$55,804,455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$55,804,455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15620">
                        <a:lnSpc>
                          <a:spcPts val="1195"/>
                        </a:lnSpc>
                        <a:tabLst>
                          <a:tab pos="1542415" algn="l"/>
                        </a:tabLst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2,948,493	9,000,000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7,326,352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75,079,300</a:t>
                      </a: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34.5%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31750">
                        <a:lnSpc>
                          <a:spcPts val="1195"/>
                        </a:lnSpc>
                      </a:pPr>
                      <a:r>
                        <a:rPr sz="900" spc="-5">
                          <a:latin typeface="Times New Roman"/>
                          <a:cs typeface="Times New Roman"/>
                        </a:rPr>
                        <a:t>FSU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$53,401,608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$53,401,608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94995" algn="ctr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-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7,120,745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60,522,353</a:t>
                      </a: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13.3%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31750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CSU</a:t>
                      </a: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$55,616,734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$55,616,734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7250">
                        <a:lnSpc>
                          <a:spcPts val="1195"/>
                        </a:lnSpc>
                        <a:tabLst>
                          <a:tab pos="1542415" algn="l"/>
                        </a:tabLst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-	9,000,000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5,837,316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70,454,050</a:t>
                      </a: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26.7%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31750">
                        <a:lnSpc>
                          <a:spcPts val="1195"/>
                        </a:lnSpc>
                      </a:pPr>
                      <a:r>
                        <a:rPr sz="900" spc="-5">
                          <a:latin typeface="Times New Roman"/>
                          <a:cs typeface="Times New Roman"/>
                        </a:rPr>
                        <a:t>UBalt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$52,795,889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$52,795,889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15620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1,620,894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7,905,066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62,321,849</a:t>
                      </a: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18.0%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31750">
                        <a:lnSpc>
                          <a:spcPts val="1195"/>
                        </a:lnSpc>
                      </a:pPr>
                      <a:r>
                        <a:rPr sz="900" spc="-5">
                          <a:latin typeface="Times New Roman"/>
                          <a:cs typeface="Times New Roman"/>
                        </a:rPr>
                        <a:t>SU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$75,631,798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$79,631,798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3095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(27,500)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12,698,980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92,303,278</a:t>
                      </a: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22.0%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31750">
                        <a:lnSpc>
                          <a:spcPts val="1195"/>
                        </a:lnSpc>
                      </a:pPr>
                      <a:r>
                        <a:rPr sz="900" spc="-5">
                          <a:latin typeface="Times New Roman"/>
                          <a:cs typeface="Times New Roman"/>
                        </a:rPr>
                        <a:t>UMGC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$55,545,052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$55,545,052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11505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974,924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10,217,732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66,737,708</a:t>
                      </a: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20.2%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31750">
                        <a:lnSpc>
                          <a:spcPts val="1195"/>
                        </a:lnSpc>
                      </a:pPr>
                      <a:r>
                        <a:rPr sz="900" spc="-5">
                          <a:latin typeface="Times New Roman"/>
                          <a:cs typeface="Times New Roman"/>
                        </a:rPr>
                        <a:t>UMBC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$185,814,992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$186,214,992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68960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(215,106)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24,724,692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210,724,578</a:t>
                      </a: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13.4%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31750">
                        <a:lnSpc>
                          <a:spcPts val="1195"/>
                        </a:lnSpc>
                      </a:pPr>
                      <a:r>
                        <a:rPr sz="900" spc="-5">
                          <a:latin typeface="Times New Roman"/>
                          <a:cs typeface="Times New Roman"/>
                        </a:rPr>
                        <a:t>UMCES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$25,696,521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$26,005,268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94995" algn="ctr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-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2,421,366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28,426,634</a:t>
                      </a: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10.6%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31750">
                        <a:lnSpc>
                          <a:spcPts val="1195"/>
                        </a:lnSpc>
                      </a:pPr>
                      <a:r>
                        <a:rPr sz="900" spc="-5">
                          <a:latin typeface="Times New Roman"/>
                          <a:cs typeface="Times New Roman"/>
                        </a:rPr>
                        <a:t>USMO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$24,291,265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$24,331,265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94995" algn="ctr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-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2,290,095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26,621,360</a:t>
                      </a: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9.6%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31750">
                        <a:lnSpc>
                          <a:spcPts val="1195"/>
                        </a:lnSpc>
                      </a:pPr>
                      <a:r>
                        <a:rPr sz="900" i="1">
                          <a:latin typeface="Times New Roman"/>
                          <a:cs typeface="Times New Roman"/>
                        </a:rPr>
                        <a:t>PAYGO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78105" algn="r">
                        <a:lnSpc>
                          <a:spcPts val="1195"/>
                        </a:lnSpc>
                      </a:pPr>
                      <a:r>
                        <a:rPr sz="900" i="1">
                          <a:latin typeface="Times New Roman"/>
                          <a:cs typeface="Times New Roman"/>
                        </a:rPr>
                        <a:t>$0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53390">
                        <a:lnSpc>
                          <a:spcPts val="1195"/>
                        </a:lnSpc>
                      </a:pPr>
                      <a:r>
                        <a:rPr sz="900" i="1">
                          <a:latin typeface="Times New Roman"/>
                          <a:cs typeface="Times New Roman"/>
                        </a:rPr>
                        <a:t>17,562,000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182880" algn="r">
                        <a:lnSpc>
                          <a:spcPts val="1195"/>
                        </a:lnSpc>
                      </a:pPr>
                      <a:r>
                        <a:rPr sz="900" i="1">
                          <a:latin typeface="Times New Roman"/>
                          <a:cs typeface="Times New Roman"/>
                        </a:rPr>
                        <a:t>-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7785" algn="r">
                        <a:lnSpc>
                          <a:spcPts val="1195"/>
                        </a:lnSpc>
                      </a:pPr>
                      <a:r>
                        <a:rPr sz="900" i="1">
                          <a:latin typeface="Times New Roman"/>
                          <a:cs typeface="Times New Roman"/>
                        </a:rPr>
                        <a:t>17,562,000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45720" algn="r">
                        <a:lnSpc>
                          <a:spcPts val="1195"/>
                        </a:lnSpc>
                      </a:pPr>
                      <a:r>
                        <a:rPr sz="900" i="1">
                          <a:latin typeface="Times New Roman"/>
                          <a:cs typeface="Times New Roman"/>
                        </a:rPr>
                        <a:t>0.0%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7599">
                <a:tc>
                  <a:txBody>
                    <a:bodyPr/>
                    <a:lstStyle/>
                    <a:p>
                      <a:pPr marL="31750">
                        <a:lnSpc>
                          <a:spcPts val="1195"/>
                        </a:lnSpc>
                      </a:pPr>
                      <a:r>
                        <a:rPr sz="900" spc="-5">
                          <a:latin typeface="Times New Roman"/>
                          <a:cs typeface="Times New Roman"/>
                        </a:rPr>
                        <a:t>USG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$24,503,052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$29,503,052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5620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3,262,847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1,186,124</a:t>
                      </a: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195"/>
                        </a:lnSpc>
                      </a:pPr>
                      <a:r>
                        <a:rPr sz="900">
                          <a:latin typeface="Times New Roman"/>
                          <a:cs typeface="Times New Roman"/>
                        </a:rPr>
                        <a:t>33,952,023</a:t>
                      </a: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95"/>
                        </a:lnSpc>
                      </a:pPr>
                      <a:r>
                        <a:rPr sz="900" u="sng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38.6%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3071">
                <a:tc>
                  <a:txBody>
                    <a:bodyPr/>
                    <a:lstStyle/>
                    <a:p>
                      <a:pPr marL="31750">
                        <a:lnSpc>
                          <a:spcPts val="1155"/>
                        </a:lnSpc>
                      </a:pPr>
                      <a:r>
                        <a:rPr sz="900" b="1" spc="-5">
                          <a:latin typeface="Times New Roman"/>
                          <a:cs typeface="Times New Roman"/>
                        </a:rPr>
                        <a:t>USM</a:t>
                      </a:r>
                      <a:r>
                        <a:rPr sz="900" b="1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>
                          <a:latin typeface="Times New Roman"/>
                          <a:cs typeface="Times New Roman"/>
                        </a:rPr>
                        <a:t>total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1155"/>
                        </a:lnSpc>
                      </a:pPr>
                      <a:r>
                        <a:rPr sz="900" b="1">
                          <a:latin typeface="Times New Roman"/>
                          <a:cs typeface="Times New Roman"/>
                        </a:rPr>
                        <a:t>$1,878,726,434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1155"/>
                        </a:lnSpc>
                      </a:pPr>
                      <a:r>
                        <a:rPr sz="900" b="1">
                          <a:latin typeface="Times New Roman"/>
                          <a:cs typeface="Times New Roman"/>
                        </a:rPr>
                        <a:t>$1,894,267,904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0">
                        <a:lnSpc>
                          <a:spcPts val="1155"/>
                        </a:lnSpc>
                        <a:tabLst>
                          <a:tab pos="1414780" algn="l"/>
                        </a:tabLst>
                      </a:pPr>
                      <a:r>
                        <a:rPr sz="900" b="1">
                          <a:latin typeface="Times New Roman"/>
                          <a:cs typeface="Times New Roman"/>
                        </a:rPr>
                        <a:t>$27,921,721	$36,193,432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ts val="1155"/>
                        </a:lnSpc>
                      </a:pPr>
                      <a:r>
                        <a:rPr sz="900" b="1">
                          <a:latin typeface="Times New Roman"/>
                          <a:cs typeface="Times New Roman"/>
                        </a:rPr>
                        <a:t>$292,693,449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1155"/>
                        </a:lnSpc>
                      </a:pPr>
                      <a:r>
                        <a:rPr sz="900" b="1">
                          <a:latin typeface="Times New Roman"/>
                          <a:cs typeface="Times New Roman"/>
                        </a:rPr>
                        <a:t>$2,251,076,506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55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19.8%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695438" y="5276236"/>
            <a:ext cx="2701738" cy="456637"/>
          </a:xfrm>
          <a:prstGeom prst="rect">
            <a:avLst/>
          </a:prstGeom>
        </p:spPr>
        <p:txBody>
          <a:bodyPr vert="horz" wrap="square" lIns="0" tIns="23532" rIns="0" bIns="0" rtlCol="0">
            <a:spAutoFit/>
          </a:bodyPr>
          <a:lstStyle/>
          <a:p>
            <a:pPr marL="11206">
              <a:spcBef>
                <a:spcPts val="185"/>
              </a:spcBef>
            </a:pPr>
            <a:r>
              <a:rPr sz="882">
                <a:latin typeface="Times New Roman"/>
                <a:cs typeface="Times New Roman"/>
              </a:rPr>
              <a:t>*For </a:t>
            </a:r>
            <a:r>
              <a:rPr sz="882" spc="-4">
                <a:latin typeface="Times New Roman"/>
                <a:cs typeface="Times New Roman"/>
              </a:rPr>
              <a:t>FY2024 </a:t>
            </a:r>
            <a:r>
              <a:rPr sz="882">
                <a:latin typeface="Times New Roman"/>
                <a:cs typeface="Times New Roman"/>
              </a:rPr>
              <a:t>there is a </a:t>
            </a:r>
            <a:r>
              <a:rPr sz="882" spc="-4">
                <a:latin typeface="Times New Roman"/>
                <a:cs typeface="Times New Roman"/>
              </a:rPr>
              <a:t>GF/HEIF swap </a:t>
            </a:r>
            <a:r>
              <a:rPr sz="882">
                <a:latin typeface="Times New Roman"/>
                <a:cs typeface="Times New Roman"/>
              </a:rPr>
              <a:t>of</a:t>
            </a:r>
            <a:r>
              <a:rPr sz="882" spc="-4">
                <a:latin typeface="Times New Roman"/>
                <a:cs typeface="Times New Roman"/>
              </a:rPr>
              <a:t> </a:t>
            </a:r>
            <a:r>
              <a:rPr sz="882">
                <a:latin typeface="Times New Roman"/>
                <a:cs typeface="Times New Roman"/>
              </a:rPr>
              <a:t>$10.6M</a:t>
            </a:r>
          </a:p>
          <a:p>
            <a:pPr marL="48747">
              <a:spcBef>
                <a:spcPts val="101"/>
              </a:spcBef>
            </a:pPr>
            <a:r>
              <a:rPr sz="882">
                <a:latin typeface="Times New Roman"/>
                <a:cs typeface="Times New Roman"/>
              </a:rPr>
              <a:t>**EFI is Enrollment </a:t>
            </a:r>
            <a:r>
              <a:rPr sz="882" spc="-4">
                <a:latin typeface="Times New Roman"/>
                <a:cs typeface="Times New Roman"/>
              </a:rPr>
              <a:t>Funding </a:t>
            </a:r>
            <a:r>
              <a:rPr sz="882">
                <a:latin typeface="Times New Roman"/>
                <a:cs typeface="Times New Roman"/>
              </a:rPr>
              <a:t>Initiative reallocated to</a:t>
            </a:r>
            <a:r>
              <a:rPr sz="882" spc="-40">
                <a:latin typeface="Times New Roman"/>
                <a:cs typeface="Times New Roman"/>
              </a:rPr>
              <a:t> </a:t>
            </a:r>
            <a:r>
              <a:rPr sz="882" spc="-4">
                <a:latin typeface="Times New Roman"/>
                <a:cs typeface="Times New Roman"/>
              </a:rPr>
              <a:t>USG</a:t>
            </a:r>
            <a:endParaRPr sz="882">
              <a:latin typeface="Times New Roman"/>
              <a:cs typeface="Times New Roman"/>
            </a:endParaRPr>
          </a:p>
          <a:p>
            <a:pPr marL="11206">
              <a:spcBef>
                <a:spcPts val="101"/>
              </a:spcBef>
            </a:pPr>
            <a:r>
              <a:rPr sz="882">
                <a:latin typeface="Times New Roman"/>
                <a:cs typeface="Times New Roman"/>
              </a:rPr>
              <a:t>***Does not include </a:t>
            </a:r>
            <a:r>
              <a:rPr sz="882" spc="-4">
                <a:latin typeface="Times New Roman"/>
                <a:cs typeface="Times New Roman"/>
              </a:rPr>
              <a:t>HBCU settlement</a:t>
            </a:r>
            <a:r>
              <a:rPr sz="882" spc="-9">
                <a:latin typeface="Times New Roman"/>
                <a:cs typeface="Times New Roman"/>
              </a:rPr>
              <a:t> </a:t>
            </a:r>
            <a:r>
              <a:rPr sz="882">
                <a:latin typeface="Times New Roman"/>
                <a:cs typeface="Times New Roman"/>
              </a:rPr>
              <a:t>funding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33324" y="591746"/>
            <a:ext cx="2949142" cy="53338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207320" marR="4483" indent="-196674">
              <a:lnSpc>
                <a:spcPct val="109500"/>
              </a:lnSpc>
              <a:spcBef>
                <a:spcPts val="88"/>
              </a:spcBef>
            </a:pPr>
            <a:r>
              <a:rPr sz="1600" b="1" spc="-4">
                <a:latin typeface="Times New Roman"/>
                <a:cs typeface="Times New Roman"/>
              </a:rPr>
              <a:t>University System </a:t>
            </a:r>
            <a:r>
              <a:rPr sz="1600" b="1">
                <a:latin typeface="Times New Roman"/>
                <a:cs typeface="Times New Roman"/>
              </a:rPr>
              <a:t>of Maryland  FY 2024 </a:t>
            </a:r>
            <a:r>
              <a:rPr sz="1600" b="1" spc="-4">
                <a:latin typeface="Times New Roman"/>
                <a:cs typeface="Times New Roman"/>
              </a:rPr>
              <a:t>State</a:t>
            </a:r>
            <a:r>
              <a:rPr sz="1600" b="1" spc="-22">
                <a:latin typeface="Times New Roman"/>
                <a:cs typeface="Times New Roman"/>
              </a:rPr>
              <a:t> </a:t>
            </a:r>
            <a:r>
              <a:rPr sz="1600" b="1">
                <a:latin typeface="Times New Roman"/>
                <a:cs typeface="Times New Roman"/>
              </a:rPr>
              <a:t>Funding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4A8ED0-8A7E-FB73-57E1-72AC92426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48" y="787239"/>
            <a:ext cx="7912982" cy="542729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E75885-2529-0252-1BF2-9AEF428A5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20A28704-879B-457F-A17D-C345FB6EFD9A}" type="slidenum">
              <a:rPr lang="en-US" altLang="en-US"/>
              <a:pPr>
                <a:spcAft>
                  <a:spcPts val="600"/>
                </a:spcAft>
                <a:defRPr/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25762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sheet with black text&#10;&#10;Description automatically generated">
            <a:extLst>
              <a:ext uri="{FF2B5EF4-FFF2-40B4-BE49-F238E27FC236}">
                <a16:creationId xmlns:a16="http://schemas.microsoft.com/office/drawing/2014/main" id="{0DCA7241-2D11-F5AA-C80F-913C97A90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092" y="643466"/>
            <a:ext cx="5041814" cy="557106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69A7A9-8B1F-E23B-7AF1-DEEAEA573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20A28704-879B-457F-A17D-C345FB6EFD9A}" type="slidenum">
              <a:rPr lang="en-US" altLang="en-US"/>
              <a:pPr>
                <a:spcAft>
                  <a:spcPts val="600"/>
                </a:spcAft>
                <a:defRPr/>
              </a:pPr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2419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D3326AF4-97B8-46BA-DD67-FEB63F4A9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0713"/>
            <a:ext cx="6318250" cy="590550"/>
          </a:xfrm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USM Contributions to Maryland</a:t>
            </a:r>
          </a:p>
        </p:txBody>
      </p:sp>
      <p:sp>
        <p:nvSpPr>
          <p:cNvPr id="15363" name="Content Placeholder 1">
            <a:extLst>
              <a:ext uri="{FF2B5EF4-FFF2-40B4-BE49-F238E27FC236}">
                <a16:creationId xmlns:a16="http://schemas.microsoft.com/office/drawing/2014/main" id="{83AC37FB-1796-8167-A02C-0B9EB67D0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" y="1217613"/>
            <a:ext cx="7983415" cy="456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40000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40000"/>
              </a:buClr>
              <a:buSzPct val="100000"/>
              <a:buFont typeface="Lucida Grande"/>
              <a:buChar char="-"/>
              <a:defRPr sz="16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en-US" sz="2800" b="1" dirty="0">
                <a:solidFill>
                  <a:srgbClr val="C00000"/>
                </a:solidFill>
              </a:rPr>
              <a:t>Diversity, Equity and Inclusion</a:t>
            </a:r>
          </a:p>
          <a:p>
            <a:pPr marL="0" indent="0" eaLnBrk="1" hangingPunct="1">
              <a:buNone/>
            </a:pPr>
            <a:endParaRPr lang="en-US" altLang="en-US" sz="1200" b="1" dirty="0">
              <a:solidFill>
                <a:srgbClr val="C00000"/>
              </a:solidFill>
            </a:endParaRPr>
          </a:p>
          <a:p>
            <a:pPr marL="342900" lvl="1" eaLnBrk="1" hangingPunct="1"/>
            <a:r>
              <a:rPr lang="en-US" altLang="en-US" dirty="0"/>
              <a:t>Raise the profile of our 3 HBCUs and 3 MSIs by supporting implementation of ambitious strategies for student success and enrollment management</a:t>
            </a:r>
          </a:p>
          <a:p>
            <a:pPr marL="342900" lvl="1" eaLnBrk="1" hangingPunct="1"/>
            <a:r>
              <a:rPr lang="en-US" altLang="en-US" dirty="0"/>
              <a:t>Consider integration of civic education into general education curricula</a:t>
            </a:r>
          </a:p>
          <a:p>
            <a:pPr marL="342900" lvl="1" eaLnBrk="1" hangingPunct="1"/>
            <a:r>
              <a:rPr lang="en-US" altLang="en-US" dirty="0"/>
              <a:t>Implement new programs to foster an ethos of committed public engagement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DD5C97-EC03-A672-F6DE-5ED55E815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883" y="3790334"/>
            <a:ext cx="6396046" cy="22842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B5EB16-5EF3-F2D3-701E-84A25B39F437}"/>
              </a:ext>
            </a:extLst>
          </p:cNvPr>
          <p:cNvSpPr txBox="1"/>
          <p:nvPr/>
        </p:nvSpPr>
        <p:spPr>
          <a:xfrm>
            <a:off x="1064941" y="6123993"/>
            <a:ext cx="7014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b="1" dirty="0">
                <a:solidFill>
                  <a:srgbClr val="C00000"/>
                </a:solidFill>
              </a:rPr>
              <a:t>Half of the student population identifies as a racial/ethnic minority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5DF22B-0177-2A34-CAF3-99718907BA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A224B7-1215-40D1-9B06-2D246B63E5E6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6EFF60-1C15-ECC6-99AD-8A43E3664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09" y="6447159"/>
            <a:ext cx="549380" cy="339016"/>
          </a:xfrm>
          <a:prstGeom prst="rect">
            <a:avLst/>
          </a:prstGeom>
        </p:spPr>
      </p:pic>
      <p:pic>
        <p:nvPicPr>
          <p:cNvPr id="9" name="Picture 4" descr="image">
            <a:extLst>
              <a:ext uri="{FF2B5EF4-FFF2-40B4-BE49-F238E27FC236}">
                <a16:creationId xmlns:a16="http://schemas.microsoft.com/office/drawing/2014/main" id="{8E048106-2BB1-A72D-C0CC-C4E48E097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99" y="6413604"/>
            <a:ext cx="791155" cy="40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634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8029E6E8-F2DC-0AA4-E56E-58BC95290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87399"/>
            <a:ext cx="8243668" cy="1009047"/>
          </a:xfrm>
        </p:spPr>
        <p:txBody>
          <a:bodyPr/>
          <a:lstStyle/>
          <a:p>
            <a:r>
              <a:rPr lang="en-US" altLang="en-US" sz="2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Ensuring Equitable Access to High-Quality Education</a:t>
            </a:r>
          </a:p>
        </p:txBody>
      </p:sp>
      <p:sp>
        <p:nvSpPr>
          <p:cNvPr id="17411" name="Content Placeholder 1">
            <a:extLst>
              <a:ext uri="{FF2B5EF4-FFF2-40B4-BE49-F238E27FC236}">
                <a16:creationId xmlns:a16="http://schemas.microsoft.com/office/drawing/2014/main" id="{8122D55D-F7AB-FA0C-E090-8F385241D79C}"/>
              </a:ext>
            </a:extLst>
          </p:cNvPr>
          <p:cNvSpPr txBox="1">
            <a:spLocks/>
          </p:cNvSpPr>
          <p:nvPr/>
        </p:nvSpPr>
        <p:spPr bwMode="auto">
          <a:xfrm>
            <a:off x="350300" y="1911048"/>
            <a:ext cx="8243668" cy="46958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40000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40000"/>
              </a:buClr>
              <a:buSzPct val="100000"/>
              <a:buFont typeface="Lucida Grande"/>
              <a:buChar char="-"/>
              <a:defRPr sz="16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/>
            <a:endParaRPr lang="en-US" dirty="0"/>
          </a:p>
          <a:p>
            <a:pPr marL="457200" lvl="1" indent="0" eaLnBrk="1" hangingPunct="1">
              <a:buNone/>
              <a:defRPr/>
            </a:pPr>
            <a:endParaRPr lang="en-US" alt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267FCA-B8DD-0827-BB01-9DB46ECF57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A224B7-1215-40D1-9B06-2D246B63E5E6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406E0C4-A1FE-ADF5-7C0F-533A779EBF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9718081"/>
              </p:ext>
            </p:extLst>
          </p:nvPr>
        </p:nvGraphicFramePr>
        <p:xfrm>
          <a:off x="983672" y="1603225"/>
          <a:ext cx="7384471" cy="4695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9C6AEC44-F46E-3D73-42C2-A538087EA064}"/>
              </a:ext>
            </a:extLst>
          </p:cNvPr>
          <p:cNvSpPr/>
          <p:nvPr/>
        </p:nvSpPr>
        <p:spPr>
          <a:xfrm>
            <a:off x="3598606" y="2949677"/>
            <a:ext cx="2123767" cy="2134941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EQUITY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70204-7729-DFA1-BEDB-29C67B2B8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1415"/>
            <a:ext cx="7907572" cy="1003708"/>
          </a:xfrm>
        </p:spPr>
        <p:txBody>
          <a:bodyPr>
            <a:normAutofit fontScale="90000"/>
          </a:bodyPr>
          <a:lstStyle/>
          <a:p>
            <a:r>
              <a:rPr lang="en-US"/>
              <a:t>Changing Demographics</a:t>
            </a:r>
            <a:br>
              <a:rPr lang="en-US"/>
            </a:br>
            <a:r>
              <a:rPr lang="en-US"/>
              <a:t>(WICHE – Knocking on the College Door)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C15BD8-78AD-F04B-15DC-09F0ABE56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29" y="1804946"/>
            <a:ext cx="8178673" cy="454948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DA8E8-ED78-84B7-5B58-E744B34C70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51A18-D227-B342-A883-A0D83C85A021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EBE271-4CD6-669A-7A85-4992089931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09" y="6447159"/>
            <a:ext cx="549380" cy="339016"/>
          </a:xfrm>
          <a:prstGeom prst="rect">
            <a:avLst/>
          </a:prstGeom>
        </p:spPr>
      </p:pic>
      <p:pic>
        <p:nvPicPr>
          <p:cNvPr id="7" name="Picture 4" descr="image">
            <a:extLst>
              <a:ext uri="{FF2B5EF4-FFF2-40B4-BE49-F238E27FC236}">
                <a16:creationId xmlns:a16="http://schemas.microsoft.com/office/drawing/2014/main" id="{B3B566D0-AFB7-FFAC-38AA-9317A190B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99" y="6413604"/>
            <a:ext cx="791155" cy="40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40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D3326AF4-97B8-46BA-DD67-FEB63F4A9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0713"/>
            <a:ext cx="6318250" cy="590550"/>
          </a:xfrm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USM Contributions to Maryland</a:t>
            </a:r>
          </a:p>
        </p:txBody>
      </p:sp>
      <p:sp>
        <p:nvSpPr>
          <p:cNvPr id="15363" name="Content Placeholder 1">
            <a:extLst>
              <a:ext uri="{FF2B5EF4-FFF2-40B4-BE49-F238E27FC236}">
                <a16:creationId xmlns:a16="http://schemas.microsoft.com/office/drawing/2014/main" id="{83AC37FB-1796-8167-A02C-0B9EB67D0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" y="3784599"/>
            <a:ext cx="8128001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40000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40000"/>
              </a:buClr>
              <a:buSzPct val="100000"/>
              <a:buFont typeface="Lucida Grande"/>
              <a:buChar char="-"/>
              <a:defRPr sz="16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B531"/>
              </a:buClr>
              <a:buFont typeface="Wingdings" panose="05000000000000000000" pitchFamily="2" charset="2"/>
              <a:buChar char="§"/>
              <a:defRPr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lvl="1" eaLnBrk="1" hangingPunct="1"/>
            <a:r>
              <a:rPr lang="en-US" altLang="en-US" dirty="0"/>
              <a:t>Attract, retain and graduate more Maryland students</a:t>
            </a:r>
          </a:p>
          <a:p>
            <a:pPr marL="742950" lvl="2" eaLnBrk="1" hangingPunct="1"/>
            <a:r>
              <a:rPr lang="en-US" altLang="en-US" sz="1800" dirty="0"/>
              <a:t>163,000 students enrolled </a:t>
            </a:r>
          </a:p>
          <a:p>
            <a:pPr marL="742950" lvl="2" eaLnBrk="1" hangingPunct="1"/>
            <a:r>
              <a:rPr lang="en-US" altLang="en-US" sz="1800" dirty="0"/>
              <a:t>Including 33,000-38,000 new transfers annually</a:t>
            </a:r>
          </a:p>
          <a:p>
            <a:pPr marL="285750" lvl="1" eaLnBrk="1" hangingPunct="1"/>
            <a:r>
              <a:rPr lang="en-US" altLang="en-US" dirty="0"/>
              <a:t>43,000 degrees awarded annually </a:t>
            </a:r>
          </a:p>
          <a:p>
            <a:pPr marL="285750" lvl="1" eaLnBrk="1" hangingPunct="1"/>
            <a:r>
              <a:rPr lang="en-US" altLang="en-US" dirty="0"/>
              <a:t>National average debt for in-state bachelor degree recipients is approximately $30,000</a:t>
            </a:r>
          </a:p>
          <a:p>
            <a:pPr marL="285750" lvl="1" eaLnBrk="1" hangingPunct="1"/>
            <a:r>
              <a:rPr lang="en-US" altLang="en-US" b="1" dirty="0"/>
              <a:t>With low cost of attendance, </a:t>
            </a:r>
            <a:r>
              <a:rPr lang="en-US" altLang="en-US" b="1" u="sng" dirty="0"/>
              <a:t>half</a:t>
            </a:r>
            <a:r>
              <a:rPr lang="en-US" altLang="en-US" b="1" dirty="0"/>
              <a:t> of undergraduates avoid loans</a:t>
            </a:r>
          </a:p>
          <a:p>
            <a:pPr marL="285750" lvl="1" eaLnBrk="1" hangingPunct="1"/>
            <a:endParaRPr lang="en-US" altLang="en-US" dirty="0"/>
          </a:p>
          <a:p>
            <a:pPr marL="457200" lvl="1" indent="0" eaLnBrk="1" hangingPunct="1">
              <a:buNone/>
            </a:pP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3E230E-754E-783E-E376-434D5BC8F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200" y="1419368"/>
            <a:ext cx="4135314" cy="20096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9825C0-8F2B-E797-DCEA-9D25BC6FD2CE}"/>
              </a:ext>
            </a:extLst>
          </p:cNvPr>
          <p:cNvSpPr txBox="1"/>
          <p:nvPr/>
        </p:nvSpPr>
        <p:spPr>
          <a:xfrm>
            <a:off x="457199" y="1624654"/>
            <a:ext cx="32004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</a:t>
            </a:r>
          </a:p>
          <a:p>
            <a:pPr algn="ctr"/>
            <a:r>
              <a:rPr lang="en-US" alt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Affordability and Achievement</a:t>
            </a:r>
            <a:endParaRPr lang="en-US" sz="28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F64275-BFF7-5D40-54C1-35C8E0EDE3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A224B7-1215-40D1-9B06-2D246B63E5E6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A00496-4A70-57A6-5199-D2B91F8A1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09" y="6447159"/>
            <a:ext cx="549380" cy="339016"/>
          </a:xfrm>
          <a:prstGeom prst="rect">
            <a:avLst/>
          </a:prstGeom>
        </p:spPr>
      </p:pic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BE8BACE0-1DD0-7B93-6B2A-1C571D6F4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99" y="6413604"/>
            <a:ext cx="791155" cy="40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655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9692E3A-4A1C-D2D6-4163-7722D719290B}"/>
              </a:ext>
            </a:extLst>
          </p:cNvPr>
          <p:cNvSpPr txBox="1">
            <a:spLocks/>
          </p:cNvSpPr>
          <p:nvPr/>
        </p:nvSpPr>
        <p:spPr>
          <a:xfrm>
            <a:off x="987243" y="666923"/>
            <a:ext cx="6876288" cy="100370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 spc="0">
                <a:solidFill>
                  <a:schemeClr val="bg1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dirty="0">
                <a:solidFill>
                  <a:srgbClr val="C00000"/>
                </a:solidFill>
              </a:rPr>
              <a:t>Make the Student the Center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3A336FD-C8FD-47C5-0A71-5E5D0DA5A96D}"/>
              </a:ext>
            </a:extLst>
          </p:cNvPr>
          <p:cNvSpPr txBox="1">
            <a:spLocks/>
          </p:cNvSpPr>
          <p:nvPr/>
        </p:nvSpPr>
        <p:spPr>
          <a:xfrm>
            <a:off x="880844" y="1491916"/>
            <a:ext cx="8103136" cy="489085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A40000"/>
              </a:buClr>
              <a:buSzPct val="100000"/>
              <a:buFont typeface="Wingdings" charset="2"/>
              <a:buChar char="§"/>
              <a:defRPr sz="18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A40000"/>
              </a:buClr>
              <a:buSzPct val="100000"/>
              <a:buFont typeface="Lucida Grande"/>
              <a:buChar char="-"/>
              <a:defRPr sz="1600" b="0" i="0" kern="120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400" b="0" i="0" kern="1200">
                <a:solidFill>
                  <a:srgbClr val="A6A6A6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EBB531"/>
              </a:buClr>
              <a:buFont typeface="Wingdings" charset="2"/>
              <a:buChar char="§"/>
              <a:defRPr sz="1200" b="0" i="0" kern="1200">
                <a:solidFill>
                  <a:srgbClr val="A6A6A6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n-US"/>
          </a:p>
          <a:p>
            <a:pPr marL="0" indent="0">
              <a:buFont typeface="Arial"/>
              <a:buNone/>
            </a:pPr>
            <a:endParaRPr lang="en-US"/>
          </a:p>
          <a:p>
            <a:pPr>
              <a:buFont typeface="Wingdings" panose="05000000000000000000" pitchFamily="2" charset="2"/>
              <a:buChar char="§"/>
            </a:pPr>
            <a:endParaRPr lang="en-US"/>
          </a:p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C5398C-5594-6043-F99C-379C400D1181}"/>
              </a:ext>
            </a:extLst>
          </p:cNvPr>
          <p:cNvSpPr txBox="1"/>
          <p:nvPr/>
        </p:nvSpPr>
        <p:spPr>
          <a:xfrm>
            <a:off x="598615" y="1276490"/>
            <a:ext cx="7953027" cy="24006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Bef>
                <a:spcPct val="20000"/>
              </a:spcBef>
              <a:buFont typeface="Arial"/>
              <a:buChar char="•"/>
            </a:pPr>
            <a:endParaRPr lang="en-US" sz="2400">
              <a:ea typeface="+mn-lt"/>
              <a:cs typeface="+mn-lt"/>
            </a:endParaRPr>
          </a:p>
          <a:p>
            <a:pPr marL="742950" lvl="1" indent="-285750">
              <a:spcBef>
                <a:spcPct val="20000"/>
              </a:spcBef>
              <a:buFont typeface="Arial"/>
              <a:buChar char="•"/>
            </a:pPr>
            <a:endParaRPr lang="en-US">
              <a:ea typeface="+mn-lt"/>
              <a:cs typeface="+mn-lt"/>
            </a:endParaRP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endParaRPr lang="en-US">
              <a:ea typeface="+mn-lt"/>
              <a:cs typeface="+mn-lt"/>
            </a:endParaRP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endParaRPr lang="en-US">
              <a:ea typeface="+mn-lt"/>
              <a:cs typeface="+mn-lt"/>
            </a:endParaRP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endParaRPr lang="en-US">
              <a:ea typeface="+mn-lt"/>
              <a:cs typeface="+mn-lt"/>
            </a:endParaRPr>
          </a:p>
          <a:p>
            <a:pPr>
              <a:spcBef>
                <a:spcPct val="20000"/>
              </a:spcBef>
            </a:pP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9E314C4-EE1C-C015-3014-5E4A2ECB49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2095047"/>
              </p:ext>
            </p:extLst>
          </p:nvPr>
        </p:nvGraphicFramePr>
        <p:xfrm>
          <a:off x="522789" y="1814052"/>
          <a:ext cx="7805196" cy="4422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705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14682-0F76-F425-3D65-615C16513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1415"/>
            <a:ext cx="5081639" cy="1003708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Student Success Factors</a:t>
            </a:r>
            <a:br>
              <a:rPr lang="en-US"/>
            </a:br>
            <a:endParaRPr lang="en-US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E4EA2E39-4D61-806A-39D2-5DE5EDCE55D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992890"/>
          <a:ext cx="7562850" cy="5969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9200C-D1F7-CF3A-C057-8D1A19F065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5ACA41-FC79-4FEB-988E-810698C21203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2BD111-FF4A-B999-0D03-8201FC02D2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909" y="6447159"/>
            <a:ext cx="549380" cy="339016"/>
          </a:xfrm>
          <a:prstGeom prst="rect">
            <a:avLst/>
          </a:prstGeom>
        </p:spPr>
      </p:pic>
      <p:pic>
        <p:nvPicPr>
          <p:cNvPr id="6" name="Picture 4" descr="image">
            <a:extLst>
              <a:ext uri="{FF2B5EF4-FFF2-40B4-BE49-F238E27FC236}">
                <a16:creationId xmlns:a16="http://schemas.microsoft.com/office/drawing/2014/main" id="{06DD627E-CD6A-3B2C-EEC7-A488A6F5B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99" y="6413604"/>
            <a:ext cx="791155" cy="40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938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RIVE">
      <a:dk1>
        <a:srgbClr val="5F5F5F"/>
      </a:dk1>
      <a:lt1>
        <a:sysClr val="window" lastClr="FFFFFF"/>
      </a:lt1>
      <a:dk2>
        <a:srgbClr val="FFFFFF"/>
      </a:dk2>
      <a:lt2>
        <a:srgbClr val="FFFFFF"/>
      </a:lt2>
      <a:accent1>
        <a:srgbClr val="000000"/>
      </a:accent1>
      <a:accent2>
        <a:srgbClr val="FFFFFF"/>
      </a:accent2>
      <a:accent3>
        <a:srgbClr val="FF5000"/>
      </a:accent3>
      <a:accent4>
        <a:srgbClr val="ACACAC"/>
      </a:accent4>
      <a:accent5>
        <a:srgbClr val="5F5F5F"/>
      </a:accent5>
      <a:accent6>
        <a:srgbClr val="80808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DRIVE">
      <a:dk1>
        <a:srgbClr val="5F5F5F"/>
      </a:dk1>
      <a:lt1>
        <a:sysClr val="window" lastClr="FFFFFF"/>
      </a:lt1>
      <a:dk2>
        <a:srgbClr val="FFFFFF"/>
      </a:dk2>
      <a:lt2>
        <a:srgbClr val="FFFFFF"/>
      </a:lt2>
      <a:accent1>
        <a:srgbClr val="000000"/>
      </a:accent1>
      <a:accent2>
        <a:srgbClr val="FFFFFF"/>
      </a:accent2>
      <a:accent3>
        <a:srgbClr val="FF5000"/>
      </a:accent3>
      <a:accent4>
        <a:srgbClr val="ACACAC"/>
      </a:accent4>
      <a:accent5>
        <a:srgbClr val="5F5F5F"/>
      </a:accent5>
      <a:accent6>
        <a:srgbClr val="80808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AB Pantone+ Color Palette">
    <a:dk1>
      <a:srgbClr val="525B63"/>
    </a:dk1>
    <a:lt1>
      <a:srgbClr val="FFFFFF"/>
    </a:lt1>
    <a:dk2>
      <a:srgbClr val="0071CE"/>
    </a:dk2>
    <a:lt2>
      <a:srgbClr val="FFFFFF"/>
    </a:lt2>
    <a:accent1>
      <a:srgbClr val="BEC9D0"/>
    </a:accent1>
    <a:accent2>
      <a:srgbClr val="9DABB5"/>
    </a:accent2>
    <a:accent3>
      <a:srgbClr val="6E8190"/>
    </a:accent3>
    <a:accent4>
      <a:srgbClr val="525B63"/>
    </a:accent4>
    <a:accent5>
      <a:srgbClr val="333E48"/>
    </a:accent5>
    <a:accent6>
      <a:srgbClr val="E28432"/>
    </a:accent6>
    <a:hlink>
      <a:srgbClr val="0071CE"/>
    </a:hlink>
    <a:folHlink>
      <a:srgbClr val="E28432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4AC88BD01D0E428BF76ED396EF1FDB" ma:contentTypeVersion="1" ma:contentTypeDescription="Create a new document." ma:contentTypeScope="" ma:versionID="aa63d604bac66fb2e6ed7e3f4c3d10f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dcc10a156eb2aa295318eab019ded2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LongProperties xmlns="http://schemas.microsoft.com/office/2006/metadata/longPropertie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39769F-EB57-4CA4-AE10-B227AAABDD49}"/>
</file>

<file path=customXml/itemProps2.xml><?xml version="1.0" encoding="utf-8"?>
<ds:datastoreItem xmlns:ds="http://schemas.openxmlformats.org/officeDocument/2006/customXml" ds:itemID="{B60AAB6A-23EA-4E5F-B4D9-607985E06E8A}"/>
</file>

<file path=customXml/itemProps3.xml><?xml version="1.0" encoding="utf-8"?>
<ds:datastoreItem xmlns:ds="http://schemas.openxmlformats.org/officeDocument/2006/customXml" ds:itemID="{36D8E1CB-D316-4EB7-A839-F6B4069C3EC8}"/>
</file>

<file path=customXml/itemProps4.xml><?xml version="1.0" encoding="utf-8"?>
<ds:datastoreItem xmlns:ds="http://schemas.openxmlformats.org/officeDocument/2006/customXml" ds:itemID="{D176F95A-842E-4DE6-BB63-D7F4E49E2816}"/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1594</Words>
  <Application>Microsoft Office PowerPoint</Application>
  <PresentationFormat>On-screen Show (4:3)</PresentationFormat>
  <Paragraphs>495</Paragraphs>
  <Slides>36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Arial</vt:lpstr>
      <vt:lpstr>Calibri</vt:lpstr>
      <vt:lpstr>Calibri Light</vt:lpstr>
      <vt:lpstr>Corbel</vt:lpstr>
      <vt:lpstr>Lucida Grande</vt:lpstr>
      <vt:lpstr>Times New Roman</vt:lpstr>
      <vt:lpstr>Wingdings</vt:lpstr>
      <vt:lpstr>Office Theme</vt:lpstr>
      <vt:lpstr>2_Office Theme</vt:lpstr>
      <vt:lpstr>1_Office Theme</vt:lpstr>
      <vt:lpstr>3_Office Theme</vt:lpstr>
      <vt:lpstr>Presentation to the Maryland Higher Education Commission</vt:lpstr>
      <vt:lpstr>Operating &amp; Capital Budget Overview</vt:lpstr>
      <vt:lpstr>OUR GOALS ARE ALIGNED</vt:lpstr>
      <vt:lpstr>USM Contributions to Maryland</vt:lpstr>
      <vt:lpstr>Ensuring Equitable Access to High-Quality Education</vt:lpstr>
      <vt:lpstr>Changing Demographics (WICHE – Knocking on the College Door)</vt:lpstr>
      <vt:lpstr>USM Contributions to Maryland</vt:lpstr>
      <vt:lpstr>PowerPoint Presentation</vt:lpstr>
      <vt:lpstr>Student Success Factors </vt:lpstr>
      <vt:lpstr>USM Contributions to Maryland</vt:lpstr>
      <vt:lpstr>PowerPoint Presentation</vt:lpstr>
      <vt:lpstr>USM Contributions to Maryland</vt:lpstr>
      <vt:lpstr>USM Provides 80% of Bachelor’s Degrees</vt:lpstr>
      <vt:lpstr>USM Contributions to Maryland (cont.)</vt:lpstr>
      <vt:lpstr>Research is Driver for Modern Workforce Readiness</vt:lpstr>
      <vt:lpstr>PowerPoint Presentation</vt:lpstr>
      <vt:lpstr>FY 2024 Operating Budget Sources (in billions)</vt:lpstr>
      <vt:lpstr>FY 2024 Operating Budget Uses by Natural Category (in billions)</vt:lpstr>
      <vt:lpstr>FY 2024 Operating Budget Uses by Function (in billions)  </vt:lpstr>
      <vt:lpstr>Base for FY 2024 Current Services</vt:lpstr>
      <vt:lpstr>FY 2025 USM Funding Priorities</vt:lpstr>
      <vt:lpstr>Use Institutional Aid Strategically…</vt:lpstr>
      <vt:lpstr>PowerPoint Presentation</vt:lpstr>
      <vt:lpstr>The Importance of State Capital Support</vt:lpstr>
      <vt:lpstr>The Scope of the Maintenance Problem:  Age of Campus Buildings by Institution</vt:lpstr>
      <vt:lpstr>Rebuild: Five Year (FY24-28) capital requests by the Board of Regents underscore need for renovation/repair</vt:lpstr>
      <vt:lpstr>Characteristics of the USM Capital Program</vt:lpstr>
      <vt:lpstr>PowerPoint Presentation</vt:lpstr>
      <vt:lpstr>PowerPoint Presentation</vt:lpstr>
      <vt:lpstr>PowerPoint Presentation</vt:lpstr>
      <vt:lpstr>USM’s Vision 2030:  From Excellence to Preeminence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Novak Birch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Beck</dc:creator>
  <cp:lastModifiedBy>Reiner,  Anthony</cp:lastModifiedBy>
  <cp:revision>7</cp:revision>
  <cp:lastPrinted>2023-08-29T15:07:54Z</cp:lastPrinted>
  <dcterms:created xsi:type="dcterms:W3CDTF">2016-10-06T14:47:08Z</dcterms:created>
  <dcterms:modified xsi:type="dcterms:W3CDTF">2023-09-12T19:14:33Z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SharedWithUsers">
    <vt:lpwstr>Chad Muntz;Sophia Kasdan</vt:lpwstr>
  </property>
  <property fmtid="{D5CDD505-2E9C-101B-9397-08002B2CF9AE}" pid="3" name="SharedWithUsers">
    <vt:lpwstr>26;#Chad Muntz;#13;#Sophia Kasdan</vt:lpwstr>
  </property>
  <property fmtid="{D5CDD505-2E9C-101B-9397-08002B2CF9AE}" pid="4" name="MediaServiceImageTags">
    <vt:lpwstr/>
  </property>
  <property fmtid="{D5CDD505-2E9C-101B-9397-08002B2CF9AE}" pid="5" name="ContentTypeId">
    <vt:lpwstr>0x010100254AC88BD01D0E428BF76ED396EF1FDB</vt:lpwstr>
  </property>
</Properties>
</file>